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1239" r:id="rId2"/>
    <p:sldId id="1885" r:id="rId3"/>
    <p:sldId id="1852" r:id="rId4"/>
    <p:sldId id="1876" r:id="rId5"/>
    <p:sldId id="1874" r:id="rId6"/>
    <p:sldId id="1870" r:id="rId7"/>
    <p:sldId id="1869" r:id="rId8"/>
    <p:sldId id="1868" r:id="rId9"/>
    <p:sldId id="1866" r:id="rId10"/>
    <p:sldId id="1877" r:id="rId11"/>
    <p:sldId id="1854" r:id="rId12"/>
    <p:sldId id="1860" r:id="rId13"/>
    <p:sldId id="1859" r:id="rId14"/>
    <p:sldId id="1878" r:id="rId15"/>
    <p:sldId id="1855" r:id="rId16"/>
    <p:sldId id="1861" r:id="rId17"/>
    <p:sldId id="1865" r:id="rId18"/>
    <p:sldId id="1879" r:id="rId19"/>
    <p:sldId id="1856" r:id="rId20"/>
    <p:sldId id="1862" r:id="rId21"/>
    <p:sldId id="1882" r:id="rId22"/>
    <p:sldId id="1880" r:id="rId23"/>
    <p:sldId id="1883" r:id="rId24"/>
    <p:sldId id="1857" r:id="rId25"/>
    <p:sldId id="1884" r:id="rId26"/>
    <p:sldId id="1863" r:id="rId27"/>
    <p:sldId id="1881" r:id="rId28"/>
    <p:sldId id="1858" r:id="rId29"/>
    <p:sldId id="1871" r:id="rId30"/>
    <p:sldId id="1864" r:id="rId31"/>
    <p:sldId id="18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C0C4E8-DEF7-530B-39C3-47162DAC793F}" name="Ashley Giordano" initials="AG" userId="S::agiordano@invent.org::c852079d-2bb5-40fa-9f5e-fc09283cba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8A64C-BC40-43AB-8C84-325359CC31C5}" v="1" dt="2026-06-10T11:57:00.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616"/>
  </p:normalViewPr>
  <p:slideViewPr>
    <p:cSldViewPr snapToGrid="0">
      <p:cViewPr varScale="1">
        <p:scale>
          <a:sx n="95" d="100"/>
          <a:sy n="95" d="100"/>
        </p:scale>
        <p:origin x="1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Torisky" userId="9d1c9c1a-e0a4-40f2-92b1-5b77c6f577f7" providerId="ADAL" clId="{F5498D94-DE09-4A0D-A68F-1C73271C76CE}"/>
    <pc:docChg chg="modSld">
      <pc:chgData name="Ken Torisky" userId="9d1c9c1a-e0a4-40f2-92b1-5b77c6f577f7" providerId="ADAL" clId="{F5498D94-DE09-4A0D-A68F-1C73271C76CE}" dt="2026-06-10T11:58:37.908" v="4" actId="20577"/>
      <pc:docMkLst>
        <pc:docMk/>
      </pc:docMkLst>
      <pc:sldChg chg="modSp">
        <pc:chgData name="Ken Torisky" userId="9d1c9c1a-e0a4-40f2-92b1-5b77c6f577f7" providerId="ADAL" clId="{F5498D94-DE09-4A0D-A68F-1C73271C76CE}" dt="2026-06-10T11:57:00.552" v="2"/>
        <pc:sldMkLst>
          <pc:docMk/>
          <pc:sldMk cId="2075727270" sldId="1856"/>
        </pc:sldMkLst>
        <pc:spChg chg="mod">
          <ac:chgData name="Ken Torisky" userId="9d1c9c1a-e0a4-40f2-92b1-5b77c6f577f7" providerId="ADAL" clId="{F5498D94-DE09-4A0D-A68F-1C73271C76CE}" dt="2026-06-10T11:57:00.552" v="2"/>
          <ac:spMkLst>
            <pc:docMk/>
            <pc:sldMk cId="2075727270" sldId="1856"/>
            <ac:spMk id="7" creationId="{C33A25FD-9BA3-F9C5-F3D3-39293580F785}"/>
          </ac:spMkLst>
        </pc:spChg>
      </pc:sldChg>
      <pc:sldChg chg="modSp mod">
        <pc:chgData name="Ken Torisky" userId="9d1c9c1a-e0a4-40f2-92b1-5b77c6f577f7" providerId="ADAL" clId="{F5498D94-DE09-4A0D-A68F-1C73271C76CE}" dt="2026-06-10T11:57:55.006" v="3" actId="20577"/>
        <pc:sldMkLst>
          <pc:docMk/>
          <pc:sldMk cId="2959108694" sldId="1857"/>
        </pc:sldMkLst>
        <pc:spChg chg="mod">
          <ac:chgData name="Ken Torisky" userId="9d1c9c1a-e0a4-40f2-92b1-5b77c6f577f7" providerId="ADAL" clId="{F5498D94-DE09-4A0D-A68F-1C73271C76CE}" dt="2026-06-10T11:57:55.006" v="3" actId="20577"/>
          <ac:spMkLst>
            <pc:docMk/>
            <pc:sldMk cId="2959108694" sldId="1857"/>
            <ac:spMk id="7" creationId="{4BD965CC-29B7-E7B8-A907-76D87BD80983}"/>
          </ac:spMkLst>
        </pc:spChg>
      </pc:sldChg>
      <pc:sldChg chg="modSp mod">
        <pc:chgData name="Ken Torisky" userId="9d1c9c1a-e0a4-40f2-92b1-5b77c6f577f7" providerId="ADAL" clId="{F5498D94-DE09-4A0D-A68F-1C73271C76CE}" dt="2026-06-10T11:58:37.908" v="4" actId="20577"/>
        <pc:sldMkLst>
          <pc:docMk/>
          <pc:sldMk cId="2792277654" sldId="1858"/>
        </pc:sldMkLst>
        <pc:spChg chg="mod">
          <ac:chgData name="Ken Torisky" userId="9d1c9c1a-e0a4-40f2-92b1-5b77c6f577f7" providerId="ADAL" clId="{F5498D94-DE09-4A0D-A68F-1C73271C76CE}" dt="2026-06-10T11:58:37.908" v="4" actId="20577"/>
          <ac:spMkLst>
            <pc:docMk/>
            <pc:sldMk cId="2792277654" sldId="1858"/>
            <ac:spMk id="10" creationId="{BAA87952-1D93-284D-FD07-21BFA3A18D1F}"/>
          </ac:spMkLst>
        </pc:spChg>
      </pc:sldChg>
      <pc:sldChg chg="modSp mod">
        <pc:chgData name="Ken Torisky" userId="9d1c9c1a-e0a4-40f2-92b1-5b77c6f577f7" providerId="ADAL" clId="{F5498D94-DE09-4A0D-A68F-1C73271C76CE}" dt="2026-06-10T11:54:56.153" v="1" actId="20577"/>
        <pc:sldMkLst>
          <pc:docMk/>
          <pc:sldMk cId="3695746726" sldId="1868"/>
        </pc:sldMkLst>
        <pc:spChg chg="mod">
          <ac:chgData name="Ken Torisky" userId="9d1c9c1a-e0a4-40f2-92b1-5b77c6f577f7" providerId="ADAL" clId="{F5498D94-DE09-4A0D-A68F-1C73271C76CE}" dt="2026-06-10T11:54:56.153" v="1" actId="20577"/>
          <ac:spMkLst>
            <pc:docMk/>
            <pc:sldMk cId="3695746726" sldId="1868"/>
            <ac:spMk id="9" creationId="{C6FFED64-64B5-13A7-7A6B-50C0C454C5C1}"/>
          </ac:spMkLst>
        </pc:spChg>
      </pc:sldChg>
      <pc:sldChg chg="modSp mod">
        <pc:chgData name="Ken Torisky" userId="9d1c9c1a-e0a4-40f2-92b1-5b77c6f577f7" providerId="ADAL" clId="{F5498D94-DE09-4A0D-A68F-1C73271C76CE}" dt="2026-06-10T11:52:28.256" v="0" actId="20577"/>
        <pc:sldMkLst>
          <pc:docMk/>
          <pc:sldMk cId="2844297296" sldId="1885"/>
        </pc:sldMkLst>
        <pc:spChg chg="mod">
          <ac:chgData name="Ken Torisky" userId="9d1c9c1a-e0a4-40f2-92b1-5b77c6f577f7" providerId="ADAL" clId="{F5498D94-DE09-4A0D-A68F-1C73271C76CE}" dt="2026-06-10T11:52:28.256" v="0" actId="20577"/>
          <ac:spMkLst>
            <pc:docMk/>
            <pc:sldMk cId="2844297296" sldId="1885"/>
            <ac:spMk id="2" creationId="{28A56D45-1D9A-5D11-D0E1-3930A53A4D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EA802-4A34-4E02-A4FE-4B1AC52C8A46}" type="datetimeFigureOut">
              <a:t>6/19/2026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38963-B8EA-4C03-8329-3B742A1BC673}" type="slidenum">
              <a:t>‹#›</a:t>
            </a:fld>
            <a:endParaRPr lang="en-US"/>
          </a:p>
        </p:txBody>
      </p:sp>
    </p:spTree>
    <p:extLst>
      <p:ext uri="{BB962C8B-B14F-4D97-AF65-F5344CB8AC3E}">
        <p14:creationId xmlns:p14="http://schemas.microsoft.com/office/powerpoint/2010/main" val="34627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B27A-6B6D-5C5D-2EA9-C935F79B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75EF8-CAEB-B4F5-AC26-8577ABA9C1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03DFE6-AE49-8EF9-F4A4-80BEE739BD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0EAFD-D126-6B33-EF7B-A26B3A3E88AA}"/>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4217426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71832-2A49-43F3-F095-48D957EA3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7CE0A-F3B9-DD39-680F-ED948E2522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6CA076-8425-8BBB-08CB-F4EE1FDC12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DDDB27-4494-A71B-7C03-112D60F38C92}"/>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27</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146283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38963-B8EA-4C03-8329-3B742A1BC673}" type="slidenum">
              <a:rPr lang="en-US" smtClean="0"/>
              <a:t>30</a:t>
            </a:fld>
            <a:endParaRPr lang="en-US"/>
          </a:p>
        </p:txBody>
      </p:sp>
    </p:spTree>
    <p:extLst>
      <p:ext uri="{BB962C8B-B14F-4D97-AF65-F5344CB8AC3E}">
        <p14:creationId xmlns:p14="http://schemas.microsoft.com/office/powerpoint/2010/main" val="3281582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6170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38963-B8EA-4C03-8329-3B742A1BC673}" type="slidenum">
              <a:rPr lang="en-US"/>
              <a:t>3</a:t>
            </a:fld>
            <a:endParaRPr lang="en-US"/>
          </a:p>
        </p:txBody>
      </p:sp>
    </p:spTree>
    <p:extLst>
      <p:ext uri="{BB962C8B-B14F-4D97-AF65-F5344CB8AC3E}">
        <p14:creationId xmlns:p14="http://schemas.microsoft.com/office/powerpoint/2010/main" val="2433175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E1A5E-B7EE-FE9D-C5B0-C2941AEFA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7C9CC-1EB4-44C2-25DC-D661085C25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CAF5B3-8F09-4C60-3894-5C7A02BE71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0CE26C-480A-4288-AE38-99B5C28E9876}"/>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4</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168712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014E4-6B24-2C16-E385-B1CC35A75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C39B4-B0F5-773D-5C53-DA6FCE965C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627125-616A-389C-7DE5-FA29289F8A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396C59-C8F7-D0CB-FED1-515847978D52}"/>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10</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98539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1A18-DFE7-3981-6E71-CA2333AE3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08077-C7A8-1BDC-6387-E73255BFD1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174A82-1082-27C7-C11E-D003040D60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DBCF06-5AC6-A411-4816-1F128141FD7F}"/>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14</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78929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38963-B8EA-4C03-8329-3B742A1BC673}" type="slidenum">
              <a:rPr lang="en-US" smtClean="0"/>
              <a:t>16</a:t>
            </a:fld>
            <a:endParaRPr lang="en-US"/>
          </a:p>
        </p:txBody>
      </p:sp>
    </p:spTree>
    <p:extLst>
      <p:ext uri="{BB962C8B-B14F-4D97-AF65-F5344CB8AC3E}">
        <p14:creationId xmlns:p14="http://schemas.microsoft.com/office/powerpoint/2010/main" val="44687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138963-B8EA-4C03-8329-3B742A1BC673}" type="slidenum">
              <a:rPr lang="en-US" smtClean="0"/>
              <a:t>17</a:t>
            </a:fld>
            <a:endParaRPr lang="en-US"/>
          </a:p>
        </p:txBody>
      </p:sp>
    </p:spTree>
    <p:extLst>
      <p:ext uri="{BB962C8B-B14F-4D97-AF65-F5344CB8AC3E}">
        <p14:creationId xmlns:p14="http://schemas.microsoft.com/office/powerpoint/2010/main" val="94580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37D3-475A-A65A-D4A5-8DCF3B324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FC2C3-1DDD-0BC2-A8AC-ACB72E3178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8D80AE-2989-305B-7188-12F969C3C4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F286F6-DAF4-6FC5-D3D3-B00330AAE3EC}"/>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18</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143895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DE00E-7F18-A2F4-1947-FAFAEEC3D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B3CA0-9087-C2A3-B4F5-2F9701FC03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F2BC3E-88CA-020E-6292-A164382650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7604EB-F168-E07B-272A-ED84C2F47B1E}"/>
              </a:ext>
            </a:extLst>
          </p:cNvPr>
          <p:cNvSpPr>
            <a:spLocks noGrp="1"/>
          </p:cNvSpPr>
          <p:nvPr>
            <p:ph type="sldNum" sz="quarter" idx="5"/>
          </p:nvPr>
        </p:nvSpPr>
        <p:spPr/>
        <p:txBody>
          <a:bodyPr/>
          <a:lstStyle/>
          <a:p>
            <a:pPr algn="l" defTabSz="966612"/>
            <a:fld id="{3CC8087F-6B53-4EBE-8DF8-A1E48B638597}" type="slidenum">
              <a:rPr lang="en-US" sz="1900">
                <a:solidFill>
                  <a:prstClr val="black"/>
                </a:solidFill>
                <a:latin typeface="Calibri" panose="020F0502020204030204"/>
              </a:rPr>
              <a:pPr algn="l" defTabSz="966612"/>
              <a:t>22</a:t>
            </a:fld>
            <a:endParaRPr lang="en-US" sz="1900">
              <a:solidFill>
                <a:prstClr val="black"/>
              </a:solidFill>
              <a:latin typeface="Calibri" panose="020F0502020204030204"/>
            </a:endParaRPr>
          </a:p>
        </p:txBody>
      </p:sp>
    </p:spTree>
    <p:extLst>
      <p:ext uri="{BB962C8B-B14F-4D97-AF65-F5344CB8AC3E}">
        <p14:creationId xmlns:p14="http://schemas.microsoft.com/office/powerpoint/2010/main" val="208073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EE8AA-E4F4-5A84-00E2-7AD8F86EF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4" name="Picture 3">
            <a:extLst>
              <a:ext uri="{FF2B5EF4-FFF2-40B4-BE49-F238E27FC236}">
                <a16:creationId xmlns:a16="http://schemas.microsoft.com/office/drawing/2014/main" id="{A5112D6E-BC58-91DC-3163-C85681E969B4}"/>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tretch>
            <a:fillRect/>
          </a:stretch>
        </p:blipFill>
        <p:spPr>
          <a:xfrm>
            <a:off x="10978444" y="5688188"/>
            <a:ext cx="990600" cy="1016000"/>
          </a:xfrm>
          <a:prstGeom prst="rect">
            <a:avLst/>
          </a:prstGeom>
        </p:spPr>
      </p:pic>
    </p:spTree>
    <p:extLst>
      <p:ext uri="{BB962C8B-B14F-4D97-AF65-F5344CB8AC3E}">
        <p14:creationId xmlns:p14="http://schemas.microsoft.com/office/powerpoint/2010/main" val="1577745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941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ponso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16245-A5CC-81E6-A028-DB1BE76768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11"/>
            <a:ext cx="12188952" cy="6855663"/>
          </a:xfrm>
          <a:prstGeom prst="rect">
            <a:avLst/>
          </a:prstGeom>
        </p:spPr>
      </p:pic>
    </p:spTree>
    <p:extLst>
      <p:ext uri="{BB962C8B-B14F-4D97-AF65-F5344CB8AC3E}">
        <p14:creationId xmlns:p14="http://schemas.microsoft.com/office/powerpoint/2010/main" val="416108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Calibri" panose="020F0502020204030204" pitchFamily="34" charset="0"/>
              </a:defRPr>
            </a:lvl1pPr>
          </a:lstStyle>
          <a:p>
            <a:fld id="{846CE7D5-CF57-46EF-B807-FDD0502418D4}" type="datetimeFigureOut">
              <a:rPr lang="en-US" smtClean="0"/>
              <a:pPr/>
              <a:t>6/19/2026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Calibri" panose="020F0502020204030204" pitchFamily="34" charset="0"/>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E4E3-5EC7-AFB6-3814-2A68AC4A24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342352-7343-92E1-05FE-93A5600FDA97}"/>
              </a:ext>
            </a:extLst>
          </p:cNvPr>
          <p:cNvSpPr txBox="1"/>
          <p:nvPr/>
        </p:nvSpPr>
        <p:spPr>
          <a:xfrm>
            <a:off x="472611" y="976213"/>
            <a:ext cx="11332396" cy="3754874"/>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n-ea"/>
                <a:cs typeface="+mn-cs"/>
              </a:rPr>
              <a:t>NIHF Education </a:t>
            </a:r>
            <a:r>
              <a:rPr lang="en-US" sz="6000" b="1" dirty="0">
                <a:solidFill>
                  <a:prstClr val="white"/>
                </a:solidFill>
                <a:latin typeface="Calibri"/>
              </a:rPr>
              <a:t>Programs</a:t>
            </a:r>
            <a:endParaRPr kumimoji="0" lang="en-US" sz="6000" b="1" i="0" u="none" strike="noStrike" kern="1200" cap="none" spc="0" normalizeH="0" baseline="0" noProof="0" dirty="0">
              <a:ln>
                <a:noFill/>
              </a:ln>
              <a:solidFill>
                <a:prstClr val="white"/>
              </a:solidFill>
              <a:effectLst/>
              <a:uLnTx/>
              <a:uFillTx/>
              <a:latin typeface="Calibri"/>
              <a:ea typeface="+mn-ea"/>
              <a:cs typeface="+mn-cs"/>
            </a:endParaRPr>
          </a:p>
          <a:p>
            <a:pPr algn="ctr">
              <a:defRPr/>
            </a:pPr>
            <a:r>
              <a:rPr lang="en-US" sz="4000" b="1" dirty="0">
                <a:solidFill>
                  <a:prstClr val="white"/>
                </a:solidFill>
                <a:latin typeface="Calibri"/>
                <a:ea typeface="Calibri"/>
                <a:cs typeface="Calibri"/>
              </a:rPr>
              <a:t>Mathematics</a:t>
            </a:r>
            <a:br>
              <a:rPr lang="en-US" sz="4000" b="1" dirty="0">
                <a:solidFill>
                  <a:prstClr val="white"/>
                </a:solidFill>
                <a:latin typeface="Calibri"/>
                <a:ea typeface="Calibri"/>
                <a:cs typeface="Calibri"/>
              </a:rPr>
            </a:br>
            <a:endParaRPr lang="en-US" b="1" dirty="0">
              <a:solidFill>
                <a:prstClr val="white"/>
              </a:solidFill>
              <a:latin typeface="Calibri"/>
              <a:ea typeface="Calibri"/>
              <a:cs typeface="Calibri"/>
            </a:endParaRPr>
          </a:p>
          <a:p>
            <a:pPr algn="ctr">
              <a:defRPr/>
            </a:pPr>
            <a:r>
              <a:rPr lang="en-US" sz="4000" b="1" dirty="0">
                <a:solidFill>
                  <a:schemeClr val="bg1"/>
                </a:solidFill>
                <a:latin typeface="Calibri" panose="020F0502020204030204" pitchFamily="34" charset="0"/>
                <a:cs typeface="Calibri" panose="020F0502020204030204" pitchFamily="34" charset="0"/>
              </a:rPr>
              <a:t>K</a:t>
            </a:r>
            <a:r>
              <a:rPr lang="en-US" sz="4000" b="1" spc="300" dirty="0">
                <a:solidFill>
                  <a:schemeClr val="bg1"/>
                </a:solidFill>
                <a:latin typeface="Calibri" panose="020F0502020204030204" pitchFamily="34" charset="0"/>
                <a:cs typeface="Calibri" panose="020F0502020204030204" pitchFamily="34" charset="0"/>
              </a:rPr>
              <a:t>-</a:t>
            </a:r>
            <a:r>
              <a:rPr lang="en-US" sz="4000" b="1" dirty="0">
                <a:solidFill>
                  <a:schemeClr val="bg1"/>
                </a:solidFill>
                <a:latin typeface="Calibri" panose="020F0502020204030204" pitchFamily="34" charset="0"/>
                <a:cs typeface="Calibri" panose="020F0502020204030204" pitchFamily="34" charset="0"/>
              </a:rPr>
              <a:t>6</a:t>
            </a:r>
            <a:r>
              <a:rPr lang="en-US" sz="4000" b="1" dirty="0">
                <a:solidFill>
                  <a:schemeClr val="bg1"/>
                </a:solidFill>
                <a:latin typeface="Calibri" panose="020F0502020204030204" pitchFamily="34" charset="0"/>
              </a:rPr>
              <a:t> examples of NIHF Educational </a:t>
            </a:r>
            <a:br>
              <a:rPr lang="en-US" sz="4000" b="1" dirty="0">
                <a:solidFill>
                  <a:schemeClr val="bg1"/>
                </a:solidFill>
                <a:latin typeface="Calibri" panose="020F0502020204030204" pitchFamily="34" charset="0"/>
              </a:rPr>
            </a:br>
            <a:r>
              <a:rPr lang="en-US" sz="4000" b="1" dirty="0">
                <a:solidFill>
                  <a:schemeClr val="bg1"/>
                </a:solidFill>
                <a:latin typeface="Calibri" panose="020F0502020204030204" pitchFamily="34" charset="0"/>
              </a:rPr>
              <a:t>Programs math alignments</a:t>
            </a:r>
          </a:p>
          <a:p>
            <a:pPr algn="ctr">
              <a:defRPr/>
            </a:pPr>
            <a:endParaRPr lang="en-US" sz="4000" b="1" dirty="0">
              <a:solidFill>
                <a:prstClr val="white"/>
              </a:solidFill>
              <a:latin typeface="Calibri"/>
              <a:ea typeface="Calibri"/>
              <a:cs typeface="Calibri"/>
            </a:endParaRPr>
          </a:p>
        </p:txBody>
      </p:sp>
      <p:sp>
        <p:nvSpPr>
          <p:cNvPr id="2" name="object 81">
            <a:extLst>
              <a:ext uri="{FF2B5EF4-FFF2-40B4-BE49-F238E27FC236}">
                <a16:creationId xmlns:a16="http://schemas.microsoft.com/office/drawing/2014/main" id="{4E9F6184-CAAA-851B-A91F-43D8494BA18D}"/>
              </a:ext>
            </a:extLst>
          </p:cNvPr>
          <p:cNvSpPr/>
          <p:nvPr/>
        </p:nvSpPr>
        <p:spPr>
          <a:xfrm>
            <a:off x="4716553" y="4607976"/>
            <a:ext cx="2539161" cy="1663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802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150F7-65E2-1BFF-318B-577FA424E6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820AC5-3D84-2B0C-21FE-9628AD0EE22E}"/>
              </a:ext>
            </a:extLst>
          </p:cNvPr>
          <p:cNvSpPr txBox="1"/>
          <p:nvPr/>
        </p:nvSpPr>
        <p:spPr>
          <a:xfrm>
            <a:off x="429802"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Operations and Algebraic Thinking</a:t>
            </a:r>
            <a:endParaRPr lang="en-US" sz="6000" b="1"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296420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9D34-BBE6-B08B-73A5-77B0AA3DFD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D1D4EA-1D58-2AC7-8194-2116E9CB901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Operations and Algebraic Thinking</a:t>
            </a:r>
          </a:p>
        </p:txBody>
      </p:sp>
      <p:sp>
        <p:nvSpPr>
          <p:cNvPr id="2" name="TextBox 1">
            <a:extLst>
              <a:ext uri="{FF2B5EF4-FFF2-40B4-BE49-F238E27FC236}">
                <a16:creationId xmlns:a16="http://schemas.microsoft.com/office/drawing/2014/main" id="{4862CFE7-B65D-DA3F-6434-BC8CEC18A7C6}"/>
              </a:ext>
            </a:extLst>
          </p:cNvPr>
          <p:cNvSpPr txBox="1"/>
          <p:nvPr/>
        </p:nvSpPr>
        <p:spPr>
          <a:xfrm>
            <a:off x="4633525" y="1463188"/>
            <a:ext cx="44965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c</a:t>
            </a:r>
            <a:r>
              <a:rPr lang="en-US" dirty="0">
                <a:highlight>
                  <a:srgbClr val="FFFFFF"/>
                </a:highlight>
                <a:latin typeface="Calibri" panose="020F0502020204030204" pitchFamily="34" charset="0"/>
              </a:rPr>
              <a:t>alculate the water usage of various crops and make comparisons.</a:t>
            </a:r>
          </a:p>
          <a:p>
            <a:pPr marL="285750" indent="-285750">
              <a:buFont typeface="Calibri"/>
              <a:buChar char="-"/>
            </a:pPr>
            <a:endParaRPr lang="en-US" dirty="0">
              <a:latin typeface="Calibri" panose="020F0502020204030204" pitchFamily="34" charset="0"/>
            </a:endParaRPr>
          </a:p>
          <a:p>
            <a:endParaRPr lang="en-US" dirty="0">
              <a:latin typeface="Calibri" panose="020F0502020204030204" pitchFamily="34" charset="0"/>
            </a:endParaRPr>
          </a:p>
        </p:txBody>
      </p:sp>
      <p:pic>
        <p:nvPicPr>
          <p:cNvPr id="5" name="Picture 4" descr="A blue and orange cover with a globe and text&#10;&#10;AI-generated content may be incorrect.">
            <a:extLst>
              <a:ext uri="{FF2B5EF4-FFF2-40B4-BE49-F238E27FC236}">
                <a16:creationId xmlns:a16="http://schemas.microsoft.com/office/drawing/2014/main" id="{26FC67C6-3911-66A7-5E40-C127BBAC8D8D}"/>
              </a:ext>
            </a:extLst>
          </p:cNvPr>
          <p:cNvPicPr>
            <a:picLocks noChangeAspect="1"/>
          </p:cNvPicPr>
          <p:nvPr/>
        </p:nvPicPr>
        <p:blipFill>
          <a:blip r:embed="rId2"/>
          <a:stretch>
            <a:fillRect/>
          </a:stretch>
        </p:blipFill>
        <p:spPr>
          <a:xfrm>
            <a:off x="457200" y="1463040"/>
            <a:ext cx="2743419" cy="2743200"/>
          </a:xfrm>
          <a:prstGeom prst="rect">
            <a:avLst/>
          </a:prstGeom>
          <a:ln>
            <a:solidFill>
              <a:schemeClr val="tx1"/>
            </a:solidFill>
          </a:ln>
        </p:spPr>
      </p:pic>
      <p:sp>
        <p:nvSpPr>
          <p:cNvPr id="8" name="TextBox 7">
            <a:extLst>
              <a:ext uri="{FF2B5EF4-FFF2-40B4-BE49-F238E27FC236}">
                <a16:creationId xmlns:a16="http://schemas.microsoft.com/office/drawing/2014/main" id="{E44774B4-B7CB-3682-1C9F-6E0DC4B0987E}"/>
              </a:ext>
            </a:extLst>
          </p:cNvPr>
          <p:cNvSpPr txBox="1"/>
          <p:nvPr/>
        </p:nvSpPr>
        <p:spPr>
          <a:xfrm>
            <a:off x="457200" y="4233118"/>
            <a:ext cx="31387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Operation: </a:t>
            </a:r>
            <a:r>
              <a:rPr lang="en-US" dirty="0" err="1">
                <a:latin typeface="Calibri" panose="020F0502020204030204" pitchFamily="34" charset="0"/>
                <a:ea typeface="+mn-lt"/>
                <a:cs typeface="Calibri" panose="020F0502020204030204" pitchFamily="34" charset="0"/>
              </a:rPr>
              <a:t>HydroDrop</a:t>
            </a:r>
            <a:r>
              <a:rPr lang="en-US" dirty="0">
                <a:latin typeface="Calibri" panose="020F0502020204030204" pitchFamily="34" charset="0"/>
                <a:ea typeface="+mn-lt"/>
                <a:cs typeface="Calibri" panose="020F0502020204030204" pitchFamily="34" charset="0"/>
              </a:rPr>
              <a:t>™, Children head out on an epic global operation to explore and solve water challenges around this big blue planet!</a:t>
            </a:r>
            <a:endParaRPr lang="en-US" dirty="0">
              <a:latin typeface="Calibri" panose="020F0502020204030204" pitchFamily="34" charset="0"/>
            </a:endParaRPr>
          </a:p>
        </p:txBody>
      </p:sp>
      <p:pic>
        <p:nvPicPr>
          <p:cNvPr id="9" name="Picture 8" descr="A white text on a black background&#10;&#10;AI-generated content may be incorrect.">
            <a:extLst>
              <a:ext uri="{FF2B5EF4-FFF2-40B4-BE49-F238E27FC236}">
                <a16:creationId xmlns:a16="http://schemas.microsoft.com/office/drawing/2014/main" id="{2E704861-3BC1-5D24-1186-0FA700C26210}"/>
              </a:ext>
            </a:extLst>
          </p:cNvPr>
          <p:cNvPicPr>
            <a:picLocks noChangeAspect="1"/>
          </p:cNvPicPr>
          <p:nvPr/>
        </p:nvPicPr>
        <p:blipFill>
          <a:blip r:embed="rId3"/>
          <a:srcRect t="1776" r="-128" b="178"/>
          <a:stretch>
            <a:fillRect/>
          </a:stretch>
        </p:blipFill>
        <p:spPr>
          <a:xfrm>
            <a:off x="4868275" y="2650214"/>
            <a:ext cx="3888206" cy="2711409"/>
          </a:xfrm>
          <a:prstGeom prst="rect">
            <a:avLst/>
          </a:prstGeom>
          <a:ln>
            <a:solidFill>
              <a:schemeClr val="tx1"/>
            </a:solidFill>
          </a:ln>
        </p:spPr>
      </p:pic>
      <p:sp>
        <p:nvSpPr>
          <p:cNvPr id="12" name="TextBox 11">
            <a:extLst>
              <a:ext uri="{FF2B5EF4-FFF2-40B4-BE49-F238E27FC236}">
                <a16:creationId xmlns:a16="http://schemas.microsoft.com/office/drawing/2014/main" id="{D2CE8639-3D3E-942D-16F1-06E348EE2B10}"/>
              </a:ext>
            </a:extLst>
          </p:cNvPr>
          <p:cNvSpPr txBox="1"/>
          <p:nvPr/>
        </p:nvSpPr>
        <p:spPr>
          <a:xfrm>
            <a:off x="4633525" y="2244835"/>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Excerpts from curriculum: </a:t>
            </a:r>
          </a:p>
        </p:txBody>
      </p:sp>
      <p:pic>
        <p:nvPicPr>
          <p:cNvPr id="13" name="Picture 12" descr="A black text on a white background&#10;&#10;AI-generated content may be incorrect.">
            <a:extLst>
              <a:ext uri="{FF2B5EF4-FFF2-40B4-BE49-F238E27FC236}">
                <a16:creationId xmlns:a16="http://schemas.microsoft.com/office/drawing/2014/main" id="{16FD7CB0-C937-8304-C161-DDFC50D5073D}"/>
              </a:ext>
            </a:extLst>
          </p:cNvPr>
          <p:cNvPicPr>
            <a:picLocks noChangeAspect="1"/>
          </p:cNvPicPr>
          <p:nvPr/>
        </p:nvPicPr>
        <p:blipFill>
          <a:blip r:embed="rId4"/>
          <a:stretch>
            <a:fillRect/>
          </a:stretch>
        </p:blipFill>
        <p:spPr>
          <a:xfrm>
            <a:off x="4868274" y="5564931"/>
            <a:ext cx="3888206" cy="918411"/>
          </a:xfrm>
          <a:prstGeom prst="rect">
            <a:avLst/>
          </a:prstGeom>
          <a:ln>
            <a:solidFill>
              <a:schemeClr val="tx1"/>
            </a:solidFill>
          </a:ln>
        </p:spPr>
      </p:pic>
      <p:pic>
        <p:nvPicPr>
          <p:cNvPr id="4" name="Picture 3" descr="A chart of vegetables and fruits&#10;&#10;AI-generated content may be incorrect.">
            <a:extLst>
              <a:ext uri="{FF2B5EF4-FFF2-40B4-BE49-F238E27FC236}">
                <a16:creationId xmlns:a16="http://schemas.microsoft.com/office/drawing/2014/main" id="{3F863831-75A6-B81D-DA62-9FA52E85707C}"/>
              </a:ext>
            </a:extLst>
          </p:cNvPr>
          <p:cNvPicPr>
            <a:picLocks noChangeAspect="1"/>
          </p:cNvPicPr>
          <p:nvPr/>
        </p:nvPicPr>
        <p:blipFill>
          <a:blip r:embed="rId5"/>
          <a:srcRect l="25" r="124" b="24289"/>
          <a:stretch>
            <a:fillRect/>
          </a:stretch>
        </p:blipFill>
        <p:spPr>
          <a:xfrm>
            <a:off x="8613593" y="2840280"/>
            <a:ext cx="3357370" cy="1540403"/>
          </a:xfrm>
          <a:prstGeom prst="rect">
            <a:avLst/>
          </a:prstGeom>
          <a:ln>
            <a:solidFill>
              <a:schemeClr val="tx1"/>
            </a:solidFill>
          </a:ln>
          <a:effectLst>
            <a:outerShdw blurRad="50800" dist="38100" dir="2700000">
              <a:srgbClr val="000000">
                <a:alpha val="40000"/>
              </a:srgbClr>
            </a:outerShdw>
          </a:effectLst>
        </p:spPr>
      </p:pic>
    </p:spTree>
    <p:extLst>
      <p:ext uri="{BB962C8B-B14F-4D97-AF65-F5344CB8AC3E}">
        <p14:creationId xmlns:p14="http://schemas.microsoft.com/office/powerpoint/2010/main" val="266799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02ED9-4CE8-9105-8157-8FD15EBA9D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2CF0ED-151F-605D-758C-2592D331B63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Operations and Algebraic Thinking</a:t>
            </a:r>
          </a:p>
        </p:txBody>
      </p:sp>
      <p:sp>
        <p:nvSpPr>
          <p:cNvPr id="4" name="TextBox 3">
            <a:extLst>
              <a:ext uri="{FF2B5EF4-FFF2-40B4-BE49-F238E27FC236}">
                <a16:creationId xmlns:a16="http://schemas.microsoft.com/office/drawing/2014/main" id="{238CF512-79C7-A5E6-FE17-D248E9FA75FD}"/>
              </a:ext>
            </a:extLst>
          </p:cNvPr>
          <p:cNvSpPr txBox="1"/>
          <p:nvPr/>
        </p:nvSpPr>
        <p:spPr>
          <a:xfrm>
            <a:off x="4641233" y="1400616"/>
            <a:ext cx="48657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c</a:t>
            </a:r>
            <a:r>
              <a:rPr lang="en-US" dirty="0">
                <a:highlight>
                  <a:srgbClr val="FFFFFF"/>
                </a:highlight>
                <a:latin typeface="Calibri" panose="020F0502020204030204" pitchFamily="34" charset="0"/>
              </a:rPr>
              <a:t>alculate the total cost of the materials used to make their prototype.</a:t>
            </a:r>
            <a:endParaRPr lang="en-US" dirty="0">
              <a:latin typeface="Calibri" panose="020F0502020204030204" pitchFamily="34" charset="0"/>
            </a:endParaRPr>
          </a:p>
        </p:txBody>
      </p:sp>
      <p:pic>
        <p:nvPicPr>
          <p:cNvPr id="2" name="Picture 1" descr="A cover of a video game&#10;&#10;AI-generated content may be incorrect.">
            <a:extLst>
              <a:ext uri="{FF2B5EF4-FFF2-40B4-BE49-F238E27FC236}">
                <a16:creationId xmlns:a16="http://schemas.microsoft.com/office/drawing/2014/main" id="{3B24D5AE-43B1-E9C8-C8D5-2C3CD74D12B4}"/>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7" name="TextBox 6">
            <a:extLst>
              <a:ext uri="{FF2B5EF4-FFF2-40B4-BE49-F238E27FC236}">
                <a16:creationId xmlns:a16="http://schemas.microsoft.com/office/drawing/2014/main" id="{FBA1E9A0-F13B-3243-42CF-B0E451ED4D89}"/>
              </a:ext>
            </a:extLst>
          </p:cNvPr>
          <p:cNvSpPr txBox="1"/>
          <p:nvPr/>
        </p:nvSpPr>
        <p:spPr>
          <a:xfrm>
            <a:off x="457200" y="4363129"/>
            <a:ext cx="39563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Children are contestants on Prototyping Studio™—a game show hosted by </a:t>
            </a:r>
            <a:r>
              <a:rPr lang="en-US" dirty="0" err="1">
                <a:latin typeface="Calibri" panose="020F0502020204030204" pitchFamily="34" charset="0"/>
              </a:rPr>
              <a:t>NIHFty</a:t>
            </a:r>
            <a:r>
              <a:rPr lang="en-US" dirty="0">
                <a:latin typeface="Calibri" panose="020F0502020204030204" pitchFamily="34" charset="0"/>
              </a:rPr>
              <a:t> Bot™, where they embark on an invention journey to uncover the ultimate place to invent.</a:t>
            </a:r>
          </a:p>
        </p:txBody>
      </p:sp>
      <p:pic>
        <p:nvPicPr>
          <p:cNvPr id="8" name="Picture 7" descr="A white text with black text&#10;&#10;AI-generated content may be incorrect.">
            <a:extLst>
              <a:ext uri="{FF2B5EF4-FFF2-40B4-BE49-F238E27FC236}">
                <a16:creationId xmlns:a16="http://schemas.microsoft.com/office/drawing/2014/main" id="{6006163B-1850-B94B-0034-EFEE3595C298}"/>
              </a:ext>
            </a:extLst>
          </p:cNvPr>
          <p:cNvPicPr>
            <a:picLocks noChangeAspect="1"/>
          </p:cNvPicPr>
          <p:nvPr/>
        </p:nvPicPr>
        <p:blipFill>
          <a:blip r:embed="rId3"/>
          <a:stretch>
            <a:fillRect/>
          </a:stretch>
        </p:blipFill>
        <p:spPr>
          <a:xfrm>
            <a:off x="4862922" y="2503516"/>
            <a:ext cx="3812613" cy="2536196"/>
          </a:xfrm>
          <a:prstGeom prst="rect">
            <a:avLst/>
          </a:prstGeom>
          <a:ln>
            <a:solidFill>
              <a:schemeClr val="tx1"/>
            </a:solidFill>
          </a:ln>
        </p:spPr>
      </p:pic>
      <p:pic>
        <p:nvPicPr>
          <p:cNvPr id="9" name="Picture 8" descr="A black text on a white background&#10;&#10;AI-generated content may be incorrect.">
            <a:extLst>
              <a:ext uri="{FF2B5EF4-FFF2-40B4-BE49-F238E27FC236}">
                <a16:creationId xmlns:a16="http://schemas.microsoft.com/office/drawing/2014/main" id="{DB6ACAAD-670B-EC61-27E6-7ABA48C01803}"/>
              </a:ext>
            </a:extLst>
          </p:cNvPr>
          <p:cNvPicPr>
            <a:picLocks noChangeAspect="1"/>
          </p:cNvPicPr>
          <p:nvPr/>
        </p:nvPicPr>
        <p:blipFill>
          <a:blip r:embed="rId4"/>
          <a:stretch>
            <a:fillRect/>
          </a:stretch>
        </p:blipFill>
        <p:spPr>
          <a:xfrm>
            <a:off x="6477319" y="5161927"/>
            <a:ext cx="3834519" cy="847986"/>
          </a:xfrm>
          <a:prstGeom prst="rect">
            <a:avLst/>
          </a:prstGeom>
          <a:ln>
            <a:solidFill>
              <a:schemeClr val="tx1"/>
            </a:solidFill>
          </a:ln>
        </p:spPr>
      </p:pic>
      <p:sp>
        <p:nvSpPr>
          <p:cNvPr id="11" name="TextBox 10">
            <a:extLst>
              <a:ext uri="{FF2B5EF4-FFF2-40B4-BE49-F238E27FC236}">
                <a16:creationId xmlns:a16="http://schemas.microsoft.com/office/drawing/2014/main" id="{137130BB-8ACB-6CF2-36B1-5A0DE0C6B89F}"/>
              </a:ext>
            </a:extLst>
          </p:cNvPr>
          <p:cNvSpPr txBox="1"/>
          <p:nvPr/>
        </p:nvSpPr>
        <p:spPr>
          <a:xfrm>
            <a:off x="4634253" y="2134184"/>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Excerpts from curriculum: </a:t>
            </a:r>
          </a:p>
        </p:txBody>
      </p:sp>
    </p:spTree>
    <p:extLst>
      <p:ext uri="{BB962C8B-B14F-4D97-AF65-F5344CB8AC3E}">
        <p14:creationId xmlns:p14="http://schemas.microsoft.com/office/powerpoint/2010/main" val="265490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8689-A432-6B4C-62AD-C1E32B081D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2975D0-224D-A251-735A-30DE51B9B70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Operations and Algebraic Thinking</a:t>
            </a:r>
            <a:endParaRPr lang="en-US" dirty="0">
              <a:latin typeface="Calibri" panose="020F0502020204030204" pitchFamily="34" charset="0"/>
            </a:endParaRPr>
          </a:p>
        </p:txBody>
      </p:sp>
      <p:sp>
        <p:nvSpPr>
          <p:cNvPr id="5" name="TextBox 4">
            <a:extLst>
              <a:ext uri="{FF2B5EF4-FFF2-40B4-BE49-F238E27FC236}">
                <a16:creationId xmlns:a16="http://schemas.microsoft.com/office/drawing/2014/main" id="{5033ACF6-BC2A-51F4-0E88-590F70EA69F7}"/>
              </a:ext>
            </a:extLst>
          </p:cNvPr>
          <p:cNvSpPr txBox="1"/>
          <p:nvPr/>
        </p:nvSpPr>
        <p:spPr>
          <a:xfrm>
            <a:off x="4637251" y="1429231"/>
            <a:ext cx="5365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calculate their total profit by subtracting their business expenses from their revenue.</a:t>
            </a:r>
            <a:endParaRPr lang="en-US" dirty="0">
              <a:latin typeface="Calibri" panose="020F0502020204030204" pitchFamily="34" charset="0"/>
            </a:endParaRPr>
          </a:p>
        </p:txBody>
      </p:sp>
      <p:pic>
        <p:nvPicPr>
          <p:cNvPr id="7" name="Picture 6" descr="A blue and white cover with blue text and orange arrows&#10;&#10;AI-generated content may be incorrect.">
            <a:extLst>
              <a:ext uri="{FF2B5EF4-FFF2-40B4-BE49-F238E27FC236}">
                <a16:creationId xmlns:a16="http://schemas.microsoft.com/office/drawing/2014/main" id="{275B6CD0-C03E-59DC-5C45-951A2ECFD90F}"/>
              </a:ext>
            </a:extLst>
          </p:cNvPr>
          <p:cNvPicPr>
            <a:picLocks/>
          </p:cNvPicPr>
          <p:nvPr/>
        </p:nvPicPr>
        <p:blipFill>
          <a:blip r:embed="rId2"/>
          <a:stretch>
            <a:fillRect/>
          </a:stretch>
        </p:blipFill>
        <p:spPr>
          <a:xfrm>
            <a:off x="548640" y="1416121"/>
            <a:ext cx="2743200" cy="2743200"/>
          </a:xfrm>
          <a:prstGeom prst="rect">
            <a:avLst/>
          </a:prstGeom>
          <a:ln>
            <a:solidFill>
              <a:schemeClr val="tx1"/>
            </a:solidFill>
          </a:ln>
        </p:spPr>
      </p:pic>
      <p:sp>
        <p:nvSpPr>
          <p:cNvPr id="10" name="TextBox 9">
            <a:extLst>
              <a:ext uri="{FF2B5EF4-FFF2-40B4-BE49-F238E27FC236}">
                <a16:creationId xmlns:a16="http://schemas.microsoft.com/office/drawing/2014/main" id="{79AD5F78-3463-86EC-C04E-8CF20BB88C0D}"/>
              </a:ext>
            </a:extLst>
          </p:cNvPr>
          <p:cNvSpPr txBox="1"/>
          <p:nvPr/>
        </p:nvSpPr>
        <p:spPr>
          <a:xfrm>
            <a:off x="457200" y="4426216"/>
            <a:ext cx="41308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Pop-Up Venture™, children design their own Pop-Up business! Participants make strong financial decisions, overcome unexpected challenges, and explore opportunities that pop up along the way while building entrepreneurship skills.</a:t>
            </a:r>
          </a:p>
        </p:txBody>
      </p:sp>
      <p:pic>
        <p:nvPicPr>
          <p:cNvPr id="13" name="Picture 12" descr="A screenshot of a pop up tracker&#10;&#10;AI-generated content may be incorrect.">
            <a:extLst>
              <a:ext uri="{FF2B5EF4-FFF2-40B4-BE49-F238E27FC236}">
                <a16:creationId xmlns:a16="http://schemas.microsoft.com/office/drawing/2014/main" id="{29FBE529-538D-CDA1-F75D-796DA73C203D}"/>
              </a:ext>
            </a:extLst>
          </p:cNvPr>
          <p:cNvPicPr>
            <a:picLocks noChangeAspect="1"/>
          </p:cNvPicPr>
          <p:nvPr/>
        </p:nvPicPr>
        <p:blipFill>
          <a:blip r:embed="rId3"/>
          <a:stretch>
            <a:fillRect/>
          </a:stretch>
        </p:blipFill>
        <p:spPr>
          <a:xfrm>
            <a:off x="7406407" y="3587096"/>
            <a:ext cx="2743200" cy="2815115"/>
          </a:xfrm>
          <a:prstGeom prst="rect">
            <a:avLst/>
          </a:prstGeom>
          <a:ln>
            <a:solidFill>
              <a:schemeClr val="tx1"/>
            </a:solidFill>
          </a:ln>
        </p:spPr>
      </p:pic>
      <p:grpSp>
        <p:nvGrpSpPr>
          <p:cNvPr id="2" name="Group 1">
            <a:extLst>
              <a:ext uri="{FF2B5EF4-FFF2-40B4-BE49-F238E27FC236}">
                <a16:creationId xmlns:a16="http://schemas.microsoft.com/office/drawing/2014/main" id="{AC19276E-3C0A-C554-F482-40A56C339283}"/>
              </a:ext>
            </a:extLst>
          </p:cNvPr>
          <p:cNvGrpSpPr/>
          <p:nvPr/>
        </p:nvGrpSpPr>
        <p:grpSpPr>
          <a:xfrm>
            <a:off x="4637251" y="2214170"/>
            <a:ext cx="4026529" cy="1290782"/>
            <a:chOff x="14526446" y="4530101"/>
            <a:chExt cx="4026529" cy="1290782"/>
          </a:xfrm>
        </p:grpSpPr>
        <p:sp>
          <p:nvSpPr>
            <p:cNvPr id="9" name="TextBox 8">
              <a:extLst>
                <a:ext uri="{FF2B5EF4-FFF2-40B4-BE49-F238E27FC236}">
                  <a16:creationId xmlns:a16="http://schemas.microsoft.com/office/drawing/2014/main" id="{4122FFA8-DB03-7FA0-D6AE-AC1E4AD25F45}"/>
                </a:ext>
              </a:extLst>
            </p:cNvPr>
            <p:cNvSpPr txBox="1"/>
            <p:nvPr/>
          </p:nvSpPr>
          <p:spPr>
            <a:xfrm>
              <a:off x="14526446" y="4530101"/>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pic>
          <p:nvPicPr>
            <p:cNvPr id="14" name="Picture 13" descr="A black text on a white background&#10;&#10;AI-generated content may be incorrect.">
              <a:extLst>
                <a:ext uri="{FF2B5EF4-FFF2-40B4-BE49-F238E27FC236}">
                  <a16:creationId xmlns:a16="http://schemas.microsoft.com/office/drawing/2014/main" id="{847B63B5-6F1C-88F3-A341-D418812866BE}"/>
                </a:ext>
              </a:extLst>
            </p:cNvPr>
            <p:cNvPicPr>
              <a:picLocks noChangeAspect="1"/>
            </p:cNvPicPr>
            <p:nvPr/>
          </p:nvPicPr>
          <p:blipFill>
            <a:blip r:embed="rId4"/>
            <a:stretch>
              <a:fillRect/>
            </a:stretch>
          </p:blipFill>
          <p:spPr>
            <a:xfrm>
              <a:off x="14783416" y="4962174"/>
              <a:ext cx="3769559" cy="858709"/>
            </a:xfrm>
            <a:prstGeom prst="rect">
              <a:avLst/>
            </a:prstGeom>
            <a:ln>
              <a:solidFill>
                <a:schemeClr val="tx1"/>
              </a:solidFill>
            </a:ln>
          </p:spPr>
        </p:pic>
      </p:grpSp>
    </p:spTree>
    <p:extLst>
      <p:ext uri="{BB962C8B-B14F-4D97-AF65-F5344CB8AC3E}">
        <p14:creationId xmlns:p14="http://schemas.microsoft.com/office/powerpoint/2010/main" val="3958985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EEF93-5B8F-F010-C1AA-51B865FCE2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DD83CD-C046-47F5-91E2-C774E55B4866}"/>
              </a:ext>
            </a:extLst>
          </p:cNvPr>
          <p:cNvSpPr txBox="1"/>
          <p:nvPr/>
        </p:nvSpPr>
        <p:spPr>
          <a:xfrm>
            <a:off x="429802"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Number and Operations</a:t>
            </a:r>
            <a:endParaRPr lang="en-US" sz="6000" b="1"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424164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A1C8-BB71-3F00-419A-08726C0BD7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3F4E3E-7CA0-73E3-9053-04995CA4C68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Number and Operations</a:t>
            </a:r>
          </a:p>
        </p:txBody>
      </p:sp>
      <p:sp>
        <p:nvSpPr>
          <p:cNvPr id="2" name="TextBox 1">
            <a:extLst>
              <a:ext uri="{FF2B5EF4-FFF2-40B4-BE49-F238E27FC236}">
                <a16:creationId xmlns:a16="http://schemas.microsoft.com/office/drawing/2014/main" id="{D4BE7FC5-B974-C5E0-407D-334208D44F3C}"/>
              </a:ext>
            </a:extLst>
          </p:cNvPr>
          <p:cNvSpPr txBox="1"/>
          <p:nvPr/>
        </p:nvSpPr>
        <p:spPr>
          <a:xfrm>
            <a:off x="4627047" y="1463040"/>
            <a:ext cx="419471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experiment with positive and negative numbers by analyzing a graph </a:t>
            </a:r>
            <a:br>
              <a:rPr lang="en-US" dirty="0">
                <a:latin typeface="Calibri" panose="020F0502020204030204" pitchFamily="34" charset="0"/>
              </a:rPr>
            </a:br>
            <a:r>
              <a:rPr lang="en-US" dirty="0">
                <a:latin typeface="Calibri" panose="020F0502020204030204" pitchFamily="34" charset="0"/>
              </a:rPr>
              <a:t>and creating designs on a clay piece that go above and below the surface. </a:t>
            </a:r>
          </a:p>
          <a:p>
            <a:endParaRPr lang="en-US" dirty="0">
              <a:latin typeface="Calibri" panose="020F0502020204030204" pitchFamily="34" charset="0"/>
            </a:endParaRPr>
          </a:p>
        </p:txBody>
      </p:sp>
      <p:pic>
        <p:nvPicPr>
          <p:cNvPr id="6" name="Picture 5" descr="A diagram of a car&#10;&#10;AI-generated content may be incorrect.">
            <a:extLst>
              <a:ext uri="{FF2B5EF4-FFF2-40B4-BE49-F238E27FC236}">
                <a16:creationId xmlns:a16="http://schemas.microsoft.com/office/drawing/2014/main" id="{2A76C92D-197A-533B-17F3-2D444BB542EF}"/>
              </a:ext>
            </a:extLst>
          </p:cNvPr>
          <p:cNvPicPr>
            <a:picLocks noChangeAspect="1"/>
          </p:cNvPicPr>
          <p:nvPr/>
        </p:nvPicPr>
        <p:blipFill>
          <a:blip r:embed="rId2"/>
          <a:srcRect r="-243" b="50393"/>
          <a:stretch>
            <a:fillRect/>
          </a:stretch>
        </p:blipFill>
        <p:spPr>
          <a:xfrm>
            <a:off x="4958445" y="3917633"/>
            <a:ext cx="2620528" cy="2806701"/>
          </a:xfrm>
          <a:prstGeom prst="rect">
            <a:avLst/>
          </a:prstGeom>
        </p:spPr>
      </p:pic>
      <p:pic>
        <p:nvPicPr>
          <p:cNvPr id="7" name="Picture 6" descr="A diagram of a car&#10;&#10;AI-generated content may be incorrect.">
            <a:extLst>
              <a:ext uri="{FF2B5EF4-FFF2-40B4-BE49-F238E27FC236}">
                <a16:creationId xmlns:a16="http://schemas.microsoft.com/office/drawing/2014/main" id="{BB7960DA-E1D0-A47F-CE39-EF30E32165B2}"/>
              </a:ext>
            </a:extLst>
          </p:cNvPr>
          <p:cNvPicPr>
            <a:picLocks noChangeAspect="1"/>
          </p:cNvPicPr>
          <p:nvPr/>
        </p:nvPicPr>
        <p:blipFill>
          <a:blip r:embed="rId2"/>
          <a:srcRect l="-730" t="49607" r="243" b="786"/>
          <a:stretch>
            <a:fillRect/>
          </a:stretch>
        </p:blipFill>
        <p:spPr>
          <a:xfrm>
            <a:off x="7655998" y="3917616"/>
            <a:ext cx="2626899" cy="2806718"/>
          </a:xfrm>
          <a:prstGeom prst="rect">
            <a:avLst/>
          </a:prstGeom>
        </p:spPr>
      </p:pic>
      <p:pic>
        <p:nvPicPr>
          <p:cNvPr id="8" name="Picture 7" descr="A blue and pink cover with white text&#10;&#10;AI-generated content may be incorrect.">
            <a:extLst>
              <a:ext uri="{FF2B5EF4-FFF2-40B4-BE49-F238E27FC236}">
                <a16:creationId xmlns:a16="http://schemas.microsoft.com/office/drawing/2014/main" id="{7C53D4D5-C731-06F2-2599-6D224EFB857C}"/>
              </a:ext>
            </a:extLst>
          </p:cNvPr>
          <p:cNvPicPr>
            <a:picLocks/>
          </p:cNvPicPr>
          <p:nvPr/>
        </p:nvPicPr>
        <p:blipFill>
          <a:blip r:embed="rId3"/>
          <a:stretch>
            <a:fillRect/>
          </a:stretch>
        </p:blipFill>
        <p:spPr>
          <a:xfrm>
            <a:off x="457200" y="1463040"/>
            <a:ext cx="2743200" cy="2747159"/>
          </a:xfrm>
          <a:prstGeom prst="rect">
            <a:avLst/>
          </a:prstGeom>
          <a:ln>
            <a:solidFill>
              <a:schemeClr val="tx1"/>
            </a:solidFill>
          </a:ln>
        </p:spPr>
      </p:pic>
      <p:sp>
        <p:nvSpPr>
          <p:cNvPr id="9" name="TextBox 8">
            <a:extLst>
              <a:ext uri="{FF2B5EF4-FFF2-40B4-BE49-F238E27FC236}">
                <a16:creationId xmlns:a16="http://schemas.microsoft.com/office/drawing/2014/main" id="{DCF9144A-5B59-F03B-2DA7-58C9B3F900C9}"/>
              </a:ext>
            </a:extLst>
          </p:cNvPr>
          <p:cNvSpPr txBox="1"/>
          <p:nvPr/>
        </p:nvSpPr>
        <p:spPr>
          <a:xfrm>
            <a:off x="327030" y="4454722"/>
            <a:ext cx="362640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Automotive Design 101™, participants explore the principles of art and automotive design. They investigate the emotion of a sketch and sculpt with clay as they become immersed in car design. </a:t>
            </a:r>
          </a:p>
          <a:p>
            <a:pPr algn="ctr"/>
            <a:endParaRPr lang="en-US" dirty="0">
              <a:latin typeface="Calibri" panose="020F0502020204030204" pitchFamily="34" charset="0"/>
            </a:endParaRPr>
          </a:p>
        </p:txBody>
      </p:sp>
      <p:pic>
        <p:nvPicPr>
          <p:cNvPr id="4" name="Picture 3">
            <a:extLst>
              <a:ext uri="{FF2B5EF4-FFF2-40B4-BE49-F238E27FC236}">
                <a16:creationId xmlns:a16="http://schemas.microsoft.com/office/drawing/2014/main" id="{061C5CEC-8319-0D3D-C560-770830CA26F9}"/>
              </a:ext>
            </a:extLst>
          </p:cNvPr>
          <p:cNvPicPr>
            <a:picLocks noChangeAspect="1"/>
          </p:cNvPicPr>
          <p:nvPr/>
        </p:nvPicPr>
        <p:blipFill>
          <a:blip r:embed="rId4"/>
          <a:stretch>
            <a:fillRect/>
          </a:stretch>
        </p:blipFill>
        <p:spPr>
          <a:xfrm>
            <a:off x="8814779" y="1387505"/>
            <a:ext cx="3235380" cy="1311879"/>
          </a:xfrm>
          <a:prstGeom prst="rect">
            <a:avLst/>
          </a:prstGeom>
          <a:ln>
            <a:solidFill>
              <a:schemeClr val="tx1"/>
            </a:solidFill>
          </a:ln>
        </p:spPr>
      </p:pic>
      <p:sp>
        <p:nvSpPr>
          <p:cNvPr id="11" name="TextBox 10">
            <a:extLst>
              <a:ext uri="{FF2B5EF4-FFF2-40B4-BE49-F238E27FC236}">
                <a16:creationId xmlns:a16="http://schemas.microsoft.com/office/drawing/2014/main" id="{CE3760F4-4B44-9804-61FC-ABB26A2572BE}"/>
              </a:ext>
            </a:extLst>
          </p:cNvPr>
          <p:cNvSpPr txBox="1"/>
          <p:nvPr/>
        </p:nvSpPr>
        <p:spPr>
          <a:xfrm>
            <a:off x="4700473" y="2993027"/>
            <a:ext cx="39200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look at fractions as they experiment with scale and proportion to design their vehicle. </a:t>
            </a:r>
          </a:p>
        </p:txBody>
      </p:sp>
    </p:spTree>
    <p:extLst>
      <p:ext uri="{BB962C8B-B14F-4D97-AF65-F5344CB8AC3E}">
        <p14:creationId xmlns:p14="http://schemas.microsoft.com/office/powerpoint/2010/main" val="8632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E8B79-658B-DD52-DE26-AC4A721420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E8C591-A6C5-CC2F-4F42-F716648EF7E3}"/>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Number and Operations</a:t>
            </a:r>
          </a:p>
        </p:txBody>
      </p:sp>
      <p:pic>
        <p:nvPicPr>
          <p:cNvPr id="2" name="Picture 1" descr="A screenshot of a computer&#10;&#10;AI-generated content may be incorrect.">
            <a:extLst>
              <a:ext uri="{FF2B5EF4-FFF2-40B4-BE49-F238E27FC236}">
                <a16:creationId xmlns:a16="http://schemas.microsoft.com/office/drawing/2014/main" id="{55FC67BD-C5EC-4C03-052D-5CCD2B85759C}"/>
              </a:ext>
            </a:extLst>
          </p:cNvPr>
          <p:cNvPicPr>
            <a:picLocks noChangeAspect="1"/>
          </p:cNvPicPr>
          <p:nvPr/>
        </p:nvPicPr>
        <p:blipFill>
          <a:blip r:embed="rId3"/>
          <a:stretch>
            <a:fillRect/>
          </a:stretch>
        </p:blipFill>
        <p:spPr>
          <a:xfrm>
            <a:off x="4844268" y="2650521"/>
            <a:ext cx="5571219" cy="1354590"/>
          </a:xfrm>
          <a:prstGeom prst="rect">
            <a:avLst/>
          </a:prstGeom>
          <a:ln>
            <a:solidFill>
              <a:schemeClr val="tx1"/>
            </a:solidFill>
          </a:ln>
        </p:spPr>
      </p:pic>
      <p:pic>
        <p:nvPicPr>
          <p:cNvPr id="4" name="Picture 3" descr="A screenshot of a computer&#10;&#10;AI-generated content may be incorrect.">
            <a:extLst>
              <a:ext uri="{FF2B5EF4-FFF2-40B4-BE49-F238E27FC236}">
                <a16:creationId xmlns:a16="http://schemas.microsoft.com/office/drawing/2014/main" id="{569BD07E-945C-0C1B-FAA1-A95B4D2EFFAF}"/>
              </a:ext>
            </a:extLst>
          </p:cNvPr>
          <p:cNvPicPr>
            <a:picLocks noChangeAspect="1"/>
          </p:cNvPicPr>
          <p:nvPr/>
        </p:nvPicPr>
        <p:blipFill>
          <a:blip r:embed="rId4"/>
          <a:srcRect l="23279" t="34259" r="20706" b="28148"/>
          <a:stretch>
            <a:fillRect/>
          </a:stretch>
        </p:blipFill>
        <p:spPr>
          <a:xfrm>
            <a:off x="4844268" y="5367789"/>
            <a:ext cx="2502427" cy="1091992"/>
          </a:xfrm>
          <a:prstGeom prst="rect">
            <a:avLst/>
          </a:prstGeom>
          <a:ln>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A06FE9D7-E743-2512-36DD-D7FD773DADDE}"/>
              </a:ext>
            </a:extLst>
          </p:cNvPr>
          <p:cNvPicPr>
            <a:picLocks noChangeAspect="1"/>
          </p:cNvPicPr>
          <p:nvPr/>
        </p:nvPicPr>
        <p:blipFill>
          <a:blip r:embed="rId5"/>
          <a:srcRect l="19030" t="26238" r="14961" b="24213"/>
          <a:stretch>
            <a:fillRect/>
          </a:stretch>
        </p:blipFill>
        <p:spPr>
          <a:xfrm>
            <a:off x="7554817" y="5240627"/>
            <a:ext cx="2746213" cy="1286925"/>
          </a:xfrm>
          <a:prstGeom prst="rect">
            <a:avLst/>
          </a:prstGeom>
          <a:ln>
            <a:solidFill>
              <a:schemeClr val="tx1"/>
            </a:solidFill>
          </a:ln>
        </p:spPr>
      </p:pic>
      <p:pic>
        <p:nvPicPr>
          <p:cNvPr id="9" name="Picture 8" descr="A grey rectangular sign with black text&#10;&#10;AI-generated content may be incorrect.">
            <a:extLst>
              <a:ext uri="{FF2B5EF4-FFF2-40B4-BE49-F238E27FC236}">
                <a16:creationId xmlns:a16="http://schemas.microsoft.com/office/drawing/2014/main" id="{AB449B87-771A-7D79-887D-B1E332E86DB5}"/>
              </a:ext>
            </a:extLst>
          </p:cNvPr>
          <p:cNvPicPr>
            <a:picLocks noChangeAspect="1"/>
          </p:cNvPicPr>
          <p:nvPr/>
        </p:nvPicPr>
        <p:blipFill>
          <a:blip r:embed="rId6"/>
          <a:srcRect r="3773" b="18222"/>
          <a:stretch>
            <a:fillRect/>
          </a:stretch>
        </p:blipFill>
        <p:spPr>
          <a:xfrm>
            <a:off x="4844268" y="4135096"/>
            <a:ext cx="6016850" cy="1040600"/>
          </a:xfrm>
          <a:prstGeom prst="rect">
            <a:avLst/>
          </a:prstGeom>
          <a:ln>
            <a:solidFill>
              <a:schemeClr val="tx1"/>
            </a:solidFill>
          </a:ln>
        </p:spPr>
      </p:pic>
      <p:pic>
        <p:nvPicPr>
          <p:cNvPr id="8" name="Picture 7" descr="A red and white striped box with a ticket&#10;&#10;AI-generated content may be incorrect.">
            <a:extLst>
              <a:ext uri="{FF2B5EF4-FFF2-40B4-BE49-F238E27FC236}">
                <a16:creationId xmlns:a16="http://schemas.microsoft.com/office/drawing/2014/main" id="{430F1729-4145-6200-F601-8871221CC526}"/>
              </a:ext>
            </a:extLst>
          </p:cNvPr>
          <p:cNvPicPr>
            <a:picLocks/>
          </p:cNvPicPr>
          <p:nvPr/>
        </p:nvPicPr>
        <p:blipFill>
          <a:blip r:embed="rId7"/>
          <a:stretch>
            <a:fillRect/>
          </a:stretch>
        </p:blipFill>
        <p:spPr>
          <a:xfrm>
            <a:off x="457200" y="1463040"/>
            <a:ext cx="2743200" cy="2743200"/>
          </a:xfrm>
          <a:prstGeom prst="rect">
            <a:avLst/>
          </a:prstGeom>
          <a:ln>
            <a:solidFill>
              <a:schemeClr val="tx1"/>
            </a:solidFill>
          </a:ln>
        </p:spPr>
      </p:pic>
      <p:sp>
        <p:nvSpPr>
          <p:cNvPr id="10" name="TextBox 9">
            <a:extLst>
              <a:ext uri="{FF2B5EF4-FFF2-40B4-BE49-F238E27FC236}">
                <a16:creationId xmlns:a16="http://schemas.microsoft.com/office/drawing/2014/main" id="{F3C0F4B3-D81C-9318-8E40-278127F4D5DB}"/>
              </a:ext>
            </a:extLst>
          </p:cNvPr>
          <p:cNvSpPr txBox="1"/>
          <p:nvPr/>
        </p:nvSpPr>
        <p:spPr>
          <a:xfrm>
            <a:off x="327030" y="4363465"/>
            <a:ext cx="362481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Fair Games™, children are introduced to the concepts of measurement, number operations, geometry, and algebraic thinking through carnival games. </a:t>
            </a:r>
          </a:p>
          <a:p>
            <a:pPr algn="ctr"/>
            <a:endParaRPr lang="en-US" dirty="0">
              <a:latin typeface="Calibri" panose="020F0502020204030204" pitchFamily="34" charset="0"/>
            </a:endParaRPr>
          </a:p>
        </p:txBody>
      </p:sp>
      <p:sp>
        <p:nvSpPr>
          <p:cNvPr id="11" name="TextBox 10">
            <a:extLst>
              <a:ext uri="{FF2B5EF4-FFF2-40B4-BE49-F238E27FC236}">
                <a16:creationId xmlns:a16="http://schemas.microsoft.com/office/drawing/2014/main" id="{1D3CD53D-DBEA-5028-67AE-3B2867254F4C}"/>
              </a:ext>
            </a:extLst>
          </p:cNvPr>
          <p:cNvSpPr txBox="1"/>
          <p:nvPr/>
        </p:nvSpPr>
        <p:spPr>
          <a:xfrm>
            <a:off x="4620861" y="1368146"/>
            <a:ext cx="7315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explore number and operations as they analyze positive and negative numbers, practice rounding, and determine intervals while playing math-themed games.</a:t>
            </a:r>
          </a:p>
        </p:txBody>
      </p:sp>
      <p:sp>
        <p:nvSpPr>
          <p:cNvPr id="6" name="TextBox 5">
            <a:extLst>
              <a:ext uri="{FF2B5EF4-FFF2-40B4-BE49-F238E27FC236}">
                <a16:creationId xmlns:a16="http://schemas.microsoft.com/office/drawing/2014/main" id="{01B12224-07BE-C5BB-5E6F-DF5FD4355DDD}"/>
              </a:ext>
            </a:extLst>
          </p:cNvPr>
          <p:cNvSpPr txBox="1"/>
          <p:nvPr/>
        </p:nvSpPr>
        <p:spPr>
          <a:xfrm>
            <a:off x="4620861" y="2273101"/>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Excerpts from curriculum: </a:t>
            </a:r>
          </a:p>
        </p:txBody>
      </p:sp>
    </p:spTree>
    <p:extLst>
      <p:ext uri="{BB962C8B-B14F-4D97-AF65-F5344CB8AC3E}">
        <p14:creationId xmlns:p14="http://schemas.microsoft.com/office/powerpoint/2010/main" val="151236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white background&#10;&#10;AI-generated content may be incorrect.">
            <a:extLst>
              <a:ext uri="{FF2B5EF4-FFF2-40B4-BE49-F238E27FC236}">
                <a16:creationId xmlns:a16="http://schemas.microsoft.com/office/drawing/2014/main" id="{7576EAAD-72A3-F541-B151-1A758220E7AE}"/>
              </a:ext>
            </a:extLst>
          </p:cNvPr>
          <p:cNvPicPr>
            <a:picLocks noChangeAspect="1"/>
          </p:cNvPicPr>
          <p:nvPr/>
        </p:nvPicPr>
        <p:blipFill>
          <a:blip r:embed="rId3"/>
          <a:stretch>
            <a:fillRect/>
          </a:stretch>
        </p:blipFill>
        <p:spPr>
          <a:xfrm>
            <a:off x="4858186" y="2527843"/>
            <a:ext cx="6694654" cy="2715324"/>
          </a:xfrm>
          <a:prstGeom prst="rect">
            <a:avLst/>
          </a:prstGeom>
          <a:ln>
            <a:solidFill>
              <a:schemeClr val="tx1"/>
            </a:solidFill>
          </a:ln>
        </p:spPr>
      </p:pic>
      <p:pic>
        <p:nvPicPr>
          <p:cNvPr id="3" name="Picture 2" descr="A screenshot of a cell phone&#10;&#10;AI-generated content may be incorrect.">
            <a:extLst>
              <a:ext uri="{FF2B5EF4-FFF2-40B4-BE49-F238E27FC236}">
                <a16:creationId xmlns:a16="http://schemas.microsoft.com/office/drawing/2014/main" id="{CBA83552-63B6-43B3-FD18-F7F5286DD096}"/>
              </a:ext>
            </a:extLst>
          </p:cNvPr>
          <p:cNvPicPr>
            <a:picLocks noChangeAspect="1"/>
          </p:cNvPicPr>
          <p:nvPr/>
        </p:nvPicPr>
        <p:blipFill>
          <a:blip r:embed="rId4"/>
          <a:srcRect t="5417" b="417"/>
          <a:stretch>
            <a:fillRect/>
          </a:stretch>
        </p:blipFill>
        <p:spPr>
          <a:xfrm>
            <a:off x="4858186" y="5328439"/>
            <a:ext cx="5947238" cy="1063498"/>
          </a:xfrm>
          <a:prstGeom prst="rect">
            <a:avLst/>
          </a:prstGeom>
          <a:ln>
            <a:solidFill>
              <a:schemeClr val="tx1"/>
            </a:solidFill>
          </a:ln>
        </p:spPr>
      </p:pic>
      <p:sp>
        <p:nvSpPr>
          <p:cNvPr id="9" name="TextBox 8">
            <a:extLst>
              <a:ext uri="{FF2B5EF4-FFF2-40B4-BE49-F238E27FC236}">
                <a16:creationId xmlns:a16="http://schemas.microsoft.com/office/drawing/2014/main" id="{89F7B410-C2B6-9C17-88BE-A43D5E6EF62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Number and Operations</a:t>
            </a:r>
          </a:p>
        </p:txBody>
      </p:sp>
      <p:sp>
        <p:nvSpPr>
          <p:cNvPr id="10" name="TextBox 9">
            <a:extLst>
              <a:ext uri="{FF2B5EF4-FFF2-40B4-BE49-F238E27FC236}">
                <a16:creationId xmlns:a16="http://schemas.microsoft.com/office/drawing/2014/main" id="{80D31E80-32F8-B3CF-8C00-CDD3F28A4656}"/>
              </a:ext>
            </a:extLst>
          </p:cNvPr>
          <p:cNvSpPr txBox="1"/>
          <p:nvPr/>
        </p:nvSpPr>
        <p:spPr>
          <a:xfrm>
            <a:off x="4633875" y="1408046"/>
            <a:ext cx="48788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also complete basic operations and discover fact families in Fair Games™. </a:t>
            </a:r>
          </a:p>
        </p:txBody>
      </p:sp>
      <p:pic>
        <p:nvPicPr>
          <p:cNvPr id="12" name="Picture 11" descr="A red and white striped box with a ticket&#10;&#10;AI-generated content may be incorrect.">
            <a:extLst>
              <a:ext uri="{FF2B5EF4-FFF2-40B4-BE49-F238E27FC236}">
                <a16:creationId xmlns:a16="http://schemas.microsoft.com/office/drawing/2014/main" id="{317A3570-35B6-88E6-1F70-93A7F3A8741C}"/>
              </a:ext>
            </a:extLst>
          </p:cNvPr>
          <p:cNvPicPr>
            <a:picLocks noChangeAspect="1"/>
          </p:cNvPicPr>
          <p:nvPr/>
        </p:nvPicPr>
        <p:blipFill>
          <a:blip r:embed="rId5"/>
          <a:stretch>
            <a:fillRect/>
          </a:stretch>
        </p:blipFill>
        <p:spPr>
          <a:xfrm rot="-660000">
            <a:off x="698029" y="1760160"/>
            <a:ext cx="2250221" cy="2210791"/>
          </a:xfrm>
          <a:prstGeom prst="rect">
            <a:avLst/>
          </a:prstGeom>
          <a:ln>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3C9DE615-5C27-F4B1-9EC3-9371F95B7A38}"/>
              </a:ext>
            </a:extLst>
          </p:cNvPr>
          <p:cNvPicPr>
            <a:picLocks noChangeAspect="1"/>
          </p:cNvPicPr>
          <p:nvPr/>
        </p:nvPicPr>
        <p:blipFill>
          <a:blip r:embed="rId6"/>
          <a:srcRect l="18193" t="30541" r="18677" b="24815"/>
          <a:stretch>
            <a:fillRect/>
          </a:stretch>
        </p:blipFill>
        <p:spPr>
          <a:xfrm rot="960000">
            <a:off x="1014864" y="3787765"/>
            <a:ext cx="2121213" cy="927325"/>
          </a:xfrm>
          <a:prstGeom prst="rect">
            <a:avLst/>
          </a:prstGeom>
          <a:ln>
            <a:solidFill>
              <a:schemeClr val="tx1"/>
            </a:solidFill>
          </a:ln>
        </p:spPr>
      </p:pic>
      <p:pic>
        <p:nvPicPr>
          <p:cNvPr id="13" name="Picture 12" descr="A screenshot of a computer&#10;&#10;AI-generated content may be incorrect.">
            <a:extLst>
              <a:ext uri="{FF2B5EF4-FFF2-40B4-BE49-F238E27FC236}">
                <a16:creationId xmlns:a16="http://schemas.microsoft.com/office/drawing/2014/main" id="{7EDF6F37-362A-B26B-D962-70D4255EAB85}"/>
              </a:ext>
            </a:extLst>
          </p:cNvPr>
          <p:cNvPicPr>
            <a:picLocks noChangeAspect="1"/>
          </p:cNvPicPr>
          <p:nvPr/>
        </p:nvPicPr>
        <p:blipFill>
          <a:blip r:embed="rId7"/>
          <a:stretch>
            <a:fillRect/>
          </a:stretch>
        </p:blipFill>
        <p:spPr>
          <a:xfrm>
            <a:off x="754626" y="4908070"/>
            <a:ext cx="2641687" cy="1204848"/>
          </a:xfrm>
          <a:prstGeom prst="rect">
            <a:avLst/>
          </a:prstGeom>
          <a:ln>
            <a:solidFill>
              <a:schemeClr val="tx1"/>
            </a:solidFill>
          </a:ln>
        </p:spPr>
      </p:pic>
      <p:sp>
        <p:nvSpPr>
          <p:cNvPr id="15" name="TextBox 14">
            <a:extLst>
              <a:ext uri="{FF2B5EF4-FFF2-40B4-BE49-F238E27FC236}">
                <a16:creationId xmlns:a16="http://schemas.microsoft.com/office/drawing/2014/main" id="{26E3CBB4-20D8-C01E-18B8-5FA3BB4FA3CA}"/>
              </a:ext>
            </a:extLst>
          </p:cNvPr>
          <p:cNvSpPr txBox="1"/>
          <p:nvPr/>
        </p:nvSpPr>
        <p:spPr>
          <a:xfrm>
            <a:off x="4626895" y="2106444"/>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Excerpts from curriculum: </a:t>
            </a:r>
          </a:p>
        </p:txBody>
      </p:sp>
    </p:spTree>
    <p:extLst>
      <p:ext uri="{BB962C8B-B14F-4D97-AF65-F5344CB8AC3E}">
        <p14:creationId xmlns:p14="http://schemas.microsoft.com/office/powerpoint/2010/main" val="3064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DE0DD-64EF-2AA2-B1FA-1A809C80B3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7E423C-0AC8-AE50-FE93-D658C8B555F5}"/>
              </a:ext>
            </a:extLst>
          </p:cNvPr>
          <p:cNvSpPr txBox="1"/>
          <p:nvPr/>
        </p:nvSpPr>
        <p:spPr>
          <a:xfrm>
            <a:off x="474316"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Measurement and Data</a:t>
            </a:r>
            <a:endParaRPr lang="en-US" sz="6000" b="1"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3363996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E469D-5375-0A1C-BA64-F4680471B1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DE5FB0-F24E-9623-02A7-C3CBC6DC8E9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Measurement and Data</a:t>
            </a:r>
          </a:p>
        </p:txBody>
      </p:sp>
      <p:pic>
        <p:nvPicPr>
          <p:cNvPr id="5" name="Picture 4">
            <a:extLst>
              <a:ext uri="{FF2B5EF4-FFF2-40B4-BE49-F238E27FC236}">
                <a16:creationId xmlns:a16="http://schemas.microsoft.com/office/drawing/2014/main" id="{74FFDD35-54D3-7DF7-FAED-6A66D90A4378}"/>
              </a:ext>
            </a:extLst>
          </p:cNvPr>
          <p:cNvPicPr>
            <a:picLocks/>
          </p:cNvPicPr>
          <p:nvPr/>
        </p:nvPicPr>
        <p:blipFill>
          <a:blip r:embed="rId2"/>
          <a:stretch>
            <a:fillRect/>
          </a:stretch>
        </p:blipFill>
        <p:spPr>
          <a:xfrm>
            <a:off x="457200" y="1397653"/>
            <a:ext cx="2743200" cy="2743200"/>
          </a:xfrm>
          <a:prstGeom prst="rect">
            <a:avLst/>
          </a:prstGeom>
          <a:ln>
            <a:solidFill>
              <a:schemeClr val="tx1"/>
            </a:solidFill>
          </a:ln>
        </p:spPr>
      </p:pic>
      <p:pic>
        <p:nvPicPr>
          <p:cNvPr id="6" name="Picture 5" descr="A white text on a black background&#10;&#10;AI-generated content may be incorrect.">
            <a:extLst>
              <a:ext uri="{FF2B5EF4-FFF2-40B4-BE49-F238E27FC236}">
                <a16:creationId xmlns:a16="http://schemas.microsoft.com/office/drawing/2014/main" id="{64791E8B-CECF-70E0-D3EE-438AC6939D48}"/>
              </a:ext>
            </a:extLst>
          </p:cNvPr>
          <p:cNvPicPr>
            <a:picLocks noChangeAspect="1"/>
          </p:cNvPicPr>
          <p:nvPr/>
        </p:nvPicPr>
        <p:blipFill>
          <a:blip r:embed="rId3"/>
          <a:stretch>
            <a:fillRect/>
          </a:stretch>
        </p:blipFill>
        <p:spPr>
          <a:xfrm>
            <a:off x="4851409" y="2591855"/>
            <a:ext cx="5158830" cy="3401717"/>
          </a:xfrm>
          <a:prstGeom prst="rect">
            <a:avLst/>
          </a:prstGeom>
          <a:ln>
            <a:solidFill>
              <a:schemeClr val="tx1"/>
            </a:solidFill>
          </a:ln>
        </p:spPr>
      </p:pic>
      <p:sp>
        <p:nvSpPr>
          <p:cNvPr id="7" name="TextBox 6">
            <a:extLst>
              <a:ext uri="{FF2B5EF4-FFF2-40B4-BE49-F238E27FC236}">
                <a16:creationId xmlns:a16="http://schemas.microsoft.com/office/drawing/2014/main" id="{C33A25FD-9BA3-F9C5-F3D3-39293580F785}"/>
              </a:ext>
            </a:extLst>
          </p:cNvPr>
          <p:cNvSpPr txBox="1"/>
          <p:nvPr/>
        </p:nvSpPr>
        <p:spPr>
          <a:xfrm>
            <a:off x="457200" y="4375070"/>
            <a:ext cx="427534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The Infringers™, children use the superpowers of the I Can Invent® Mindset </a:t>
            </a:r>
            <a:br>
              <a:rPr lang="en-US" dirty="0">
                <a:latin typeface="Calibri" panose="020F0502020204030204" pitchFamily="34" charset="0"/>
              </a:rPr>
            </a:br>
            <a:r>
              <a:rPr lang="en-US" dirty="0">
                <a:latin typeface="Calibri" panose="020F0502020204030204" pitchFamily="34" charset="0"/>
              </a:rPr>
              <a:t>to team up with the Innovation Force®— the National Inventors Hall of Fame Inductees—to identify and solve challenges in their community and around the world!</a:t>
            </a:r>
          </a:p>
          <a:p>
            <a:pPr algn="ctr"/>
            <a:endParaRPr lang="en-US" dirty="0">
              <a:latin typeface="Calibri" panose="020F0502020204030204" pitchFamily="34" charset="0"/>
            </a:endParaRPr>
          </a:p>
        </p:txBody>
      </p:sp>
      <p:sp>
        <p:nvSpPr>
          <p:cNvPr id="8" name="TextBox 7">
            <a:extLst>
              <a:ext uri="{FF2B5EF4-FFF2-40B4-BE49-F238E27FC236}">
                <a16:creationId xmlns:a16="http://schemas.microsoft.com/office/drawing/2014/main" id="{57F0972D-9D87-F24B-9B6D-AF41AA2DB688}"/>
              </a:ext>
            </a:extLst>
          </p:cNvPr>
          <p:cNvSpPr txBox="1"/>
          <p:nvPr/>
        </p:nvSpPr>
        <p:spPr>
          <a:xfrm>
            <a:off x="4665714" y="1397653"/>
            <a:ext cx="63978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measure their wingspan and stand in a line to see how long the Mark 1 computer (one of the earliest computers) was. </a:t>
            </a:r>
          </a:p>
        </p:txBody>
      </p:sp>
      <p:sp>
        <p:nvSpPr>
          <p:cNvPr id="10" name="TextBox 9">
            <a:extLst>
              <a:ext uri="{FF2B5EF4-FFF2-40B4-BE49-F238E27FC236}">
                <a16:creationId xmlns:a16="http://schemas.microsoft.com/office/drawing/2014/main" id="{DA415E8A-1621-DE6B-4357-6EF07D57D271}"/>
              </a:ext>
            </a:extLst>
          </p:cNvPr>
          <p:cNvSpPr txBox="1"/>
          <p:nvPr/>
        </p:nvSpPr>
        <p:spPr>
          <a:xfrm>
            <a:off x="4637795" y="2204477"/>
            <a:ext cx="3584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2075727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A7462-FA21-4B69-5C16-0D07000060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15B09A-F7B8-F7F6-973E-C9636A1127B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How NIHF Aligns to the Standards for Practice</a:t>
            </a:r>
          </a:p>
        </p:txBody>
      </p:sp>
      <p:sp>
        <p:nvSpPr>
          <p:cNvPr id="2" name="TextBox 1">
            <a:extLst>
              <a:ext uri="{FF2B5EF4-FFF2-40B4-BE49-F238E27FC236}">
                <a16:creationId xmlns:a16="http://schemas.microsoft.com/office/drawing/2014/main" id="{28A56D45-1D9A-5D11-D0E1-3930A53A4DE9}"/>
              </a:ext>
            </a:extLst>
          </p:cNvPr>
          <p:cNvSpPr txBox="1"/>
          <p:nvPr/>
        </p:nvSpPr>
        <p:spPr>
          <a:xfrm>
            <a:off x="328760" y="1475412"/>
            <a:ext cx="11863240"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Calibri"/>
                <a:cs typeface="Calibri"/>
              </a:rPr>
              <a:t>National Inventors Hall of Fame (NIHF) Education Programs help youth cultivate:</a:t>
            </a:r>
            <a:endParaRPr lang="en-US" dirty="0">
              <a:latin typeface="Calibri" panose="020F0502020204030204" pitchFamily="34" charset="0"/>
            </a:endParaRPr>
          </a:p>
          <a:p>
            <a:endParaRPr lang="en-US" dirty="0">
              <a:latin typeface="Calibri"/>
              <a:ea typeface="Calibri"/>
              <a:cs typeface="Calibri"/>
            </a:endParaRPr>
          </a:p>
          <a:p>
            <a:pPr marL="285750" indent="-285750">
              <a:buFont typeface="Wingdings"/>
              <a:buChar char="ü"/>
            </a:pPr>
            <a:r>
              <a:rPr lang="en-US" dirty="0">
                <a:latin typeface="Calibri"/>
                <a:ea typeface="Calibri"/>
                <a:cs typeface="Calibri"/>
              </a:rPr>
              <a:t>An inventive mindset </a:t>
            </a:r>
            <a:endParaRPr lang="en-US" dirty="0">
              <a:latin typeface="Calibri" panose="020F0502020204030204" pitchFamily="34" charset="0"/>
            </a:endParaRPr>
          </a:p>
          <a:p>
            <a:pPr marL="285750" indent="-285750">
              <a:buFont typeface="Wingdings"/>
              <a:buChar char="ü"/>
            </a:pPr>
            <a:r>
              <a:rPr lang="en-US" dirty="0">
                <a:latin typeface="Calibri"/>
                <a:ea typeface="Calibri"/>
                <a:cs typeface="Calibri"/>
              </a:rPr>
              <a:t>Skills needed to approach mathematical problems and work toward solutions effectively</a:t>
            </a:r>
            <a:endParaRPr lang="en-US" dirty="0">
              <a:latin typeface="Calibri" panose="020F0502020204030204" pitchFamily="34" charset="0"/>
            </a:endParaRPr>
          </a:p>
          <a:p>
            <a:pPr marL="285750" indent="-285750">
              <a:buFont typeface="Wingdings"/>
              <a:buChar char="ü"/>
            </a:pPr>
            <a:r>
              <a:rPr lang="en-US" dirty="0">
                <a:latin typeface="Calibri"/>
                <a:ea typeface="Calibri"/>
                <a:cs typeface="Calibri"/>
              </a:rPr>
              <a:t>Confidence in tackling problems</a:t>
            </a:r>
            <a:endParaRPr lang="en-US" dirty="0">
              <a:latin typeface="Calibri" panose="020F0502020204030204" pitchFamily="34" charset="0"/>
            </a:endParaRPr>
          </a:p>
          <a:p>
            <a:pPr marL="285750" indent="-285750">
              <a:buFont typeface="Wingdings"/>
              <a:buChar char="ü"/>
            </a:pPr>
            <a:r>
              <a:rPr lang="en-US" dirty="0">
                <a:latin typeface="Calibri"/>
                <a:ea typeface="Calibri"/>
                <a:cs typeface="Calibri"/>
              </a:rPr>
              <a:t>Resilience to overcome challenges and obstacles</a:t>
            </a:r>
            <a:endParaRPr lang="en-US" dirty="0">
              <a:latin typeface="Calibri" panose="020F0502020204030204" pitchFamily="34" charset="0"/>
            </a:endParaRPr>
          </a:p>
          <a:p>
            <a:pPr marL="285750" indent="-285750">
              <a:buFont typeface="Wingdings"/>
              <a:buChar char="ü"/>
            </a:pPr>
            <a:endParaRPr lang="en-US" dirty="0">
              <a:latin typeface="Calibri"/>
              <a:ea typeface="Calibri"/>
              <a:cs typeface="Calibri"/>
            </a:endParaRPr>
          </a:p>
          <a:p>
            <a:r>
              <a:rPr lang="en-US" dirty="0">
                <a:latin typeface="Calibri"/>
                <a:ea typeface="Calibri"/>
                <a:cs typeface="Calibri"/>
              </a:rPr>
              <a:t>This is accomplished through...</a:t>
            </a:r>
          </a:p>
          <a:p>
            <a:endParaRPr lang="en-US" dirty="0">
              <a:latin typeface="Calibri"/>
              <a:ea typeface="Calibri"/>
              <a:cs typeface="Calibri"/>
            </a:endParaRPr>
          </a:p>
          <a:p>
            <a:pPr marL="285750" indent="-285750">
              <a:buFont typeface="Wingdings"/>
              <a:buChar char="ü"/>
            </a:pPr>
            <a:r>
              <a:rPr lang="en-US" dirty="0">
                <a:latin typeface="Calibri"/>
                <a:ea typeface="Calibri"/>
                <a:cs typeface="Calibri"/>
              </a:rPr>
              <a:t>Engagement with real-world STEM challenges </a:t>
            </a:r>
            <a:endParaRPr lang="en-US" dirty="0">
              <a:latin typeface="Calibri" panose="020F0502020204030204" pitchFamily="34" charset="0"/>
            </a:endParaRPr>
          </a:p>
          <a:p>
            <a:pPr marL="285750" indent="-285750">
              <a:buFont typeface="Wingdings"/>
              <a:buChar char="ü"/>
            </a:pPr>
            <a:r>
              <a:rPr lang="en-US" dirty="0">
                <a:latin typeface="Calibri"/>
                <a:ea typeface="Calibri"/>
                <a:cs typeface="Calibri"/>
              </a:rPr>
              <a:t>The opportunity to practice tackling problems through the lens of curiosity</a:t>
            </a:r>
            <a:endParaRPr lang="en-US" dirty="0">
              <a:latin typeface="Calibri" panose="020F0502020204030204" pitchFamily="34" charset="0"/>
            </a:endParaRPr>
          </a:p>
          <a:p>
            <a:pPr marL="285750" indent="-285750">
              <a:buFont typeface="Wingdings"/>
              <a:buChar char="ü"/>
            </a:pPr>
            <a:r>
              <a:rPr lang="en-US" dirty="0">
                <a:latin typeface="Calibri"/>
                <a:ea typeface="Calibri"/>
                <a:cs typeface="Calibri"/>
              </a:rPr>
              <a:t>Applying persistence to move through challenges</a:t>
            </a:r>
            <a:endParaRPr lang="en-US" dirty="0">
              <a:latin typeface="Calibri" panose="020F0502020204030204" pitchFamily="34" charset="0"/>
            </a:endParaRPr>
          </a:p>
          <a:p>
            <a:pPr marL="285750" indent="-285750">
              <a:buFont typeface="Wingdings"/>
              <a:buChar char="ü"/>
            </a:pPr>
            <a:r>
              <a:rPr lang="en-US" dirty="0">
                <a:latin typeface="Calibri"/>
                <a:ea typeface="Calibri"/>
                <a:cs typeface="Calibri"/>
              </a:rPr>
              <a:t>Navigate challenges using deductive and constructive reasoning</a:t>
            </a:r>
            <a:endParaRPr lang="en-US" dirty="0">
              <a:latin typeface="Calibri" panose="020F0502020204030204" pitchFamily="34" charset="0"/>
            </a:endParaRPr>
          </a:p>
          <a:p>
            <a:pPr marL="285750" indent="-285750">
              <a:buFont typeface="Wingdings"/>
              <a:buChar char="ü"/>
            </a:pPr>
            <a:endParaRPr lang="en-US" dirty="0">
              <a:latin typeface="Calibri"/>
              <a:ea typeface="Calibri"/>
              <a:cs typeface="Calibri"/>
            </a:endParaRPr>
          </a:p>
          <a:p>
            <a:endParaRPr lang="en-US" sz="1600" dirty="0">
              <a:latin typeface="Calibri" panose="020F0502020204030204" pitchFamily="34" charset="0"/>
              <a:ea typeface="Calibri"/>
              <a:cs typeface="Segoe UI"/>
            </a:endParaRPr>
          </a:p>
        </p:txBody>
      </p:sp>
    </p:spTree>
    <p:extLst>
      <p:ext uri="{BB962C8B-B14F-4D97-AF65-F5344CB8AC3E}">
        <p14:creationId xmlns:p14="http://schemas.microsoft.com/office/powerpoint/2010/main" val="284429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3A474-63D3-D601-C451-282C325316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6A20BA-406F-9A69-8DD9-775D0EB3A34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Measurement and Data</a:t>
            </a:r>
          </a:p>
        </p:txBody>
      </p:sp>
      <p:pic>
        <p:nvPicPr>
          <p:cNvPr id="4" name="Picture 3" descr="A box with a sticker on it&#10;&#10;AI-generated content may be incorrect.">
            <a:extLst>
              <a:ext uri="{FF2B5EF4-FFF2-40B4-BE49-F238E27FC236}">
                <a16:creationId xmlns:a16="http://schemas.microsoft.com/office/drawing/2014/main" id="{9EB96023-AD6A-DC81-82FB-2E63819C04D1}"/>
              </a:ext>
            </a:extLst>
          </p:cNvPr>
          <p:cNvPicPr>
            <a:picLocks/>
          </p:cNvPicPr>
          <p:nvPr/>
        </p:nvPicPr>
        <p:blipFill>
          <a:blip r:embed="rId2"/>
          <a:srcRect l="425" t="501" r="-212"/>
          <a:stretch>
            <a:fillRect/>
          </a:stretch>
        </p:blipFill>
        <p:spPr>
          <a:xfrm>
            <a:off x="457200" y="1463040"/>
            <a:ext cx="2743200" cy="2743200"/>
          </a:xfrm>
          <a:prstGeom prst="rect">
            <a:avLst/>
          </a:prstGeom>
          <a:ln>
            <a:solidFill>
              <a:schemeClr val="tx1"/>
            </a:solidFill>
          </a:ln>
        </p:spPr>
      </p:pic>
      <p:sp>
        <p:nvSpPr>
          <p:cNvPr id="2" name="TextBox 1">
            <a:extLst>
              <a:ext uri="{FF2B5EF4-FFF2-40B4-BE49-F238E27FC236}">
                <a16:creationId xmlns:a16="http://schemas.microsoft.com/office/drawing/2014/main" id="{2641BE69-6974-4146-D304-69B4D11DA118}"/>
              </a:ext>
            </a:extLst>
          </p:cNvPr>
          <p:cNvSpPr txBox="1"/>
          <p:nvPr/>
        </p:nvSpPr>
        <p:spPr>
          <a:xfrm>
            <a:off x="380134" y="4431411"/>
            <a:ext cx="35472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Stuck!™, children get down to business and design an exclusive new product to showcase at the Designs and Inventions by Youth (DIY) Expo.</a:t>
            </a:r>
          </a:p>
          <a:p>
            <a:pPr algn="ctr"/>
            <a:endParaRPr lang="en-US" dirty="0">
              <a:latin typeface="Calibri" panose="020F0502020204030204" pitchFamily="34" charset="0"/>
            </a:endParaRPr>
          </a:p>
        </p:txBody>
      </p:sp>
      <p:pic>
        <p:nvPicPr>
          <p:cNvPr id="5" name="Picture 4" descr="A white text on a black background&#10;&#10;AI-generated content may be incorrect.">
            <a:extLst>
              <a:ext uri="{FF2B5EF4-FFF2-40B4-BE49-F238E27FC236}">
                <a16:creationId xmlns:a16="http://schemas.microsoft.com/office/drawing/2014/main" id="{5B6462CE-A7C6-613A-C703-2CEEAF11564B}"/>
              </a:ext>
            </a:extLst>
          </p:cNvPr>
          <p:cNvPicPr>
            <a:picLocks noChangeAspect="1"/>
          </p:cNvPicPr>
          <p:nvPr/>
        </p:nvPicPr>
        <p:blipFill>
          <a:blip r:embed="rId3"/>
          <a:srcRect t="18449" r="152" b="30"/>
          <a:stretch>
            <a:fillRect/>
          </a:stretch>
        </p:blipFill>
        <p:spPr>
          <a:xfrm>
            <a:off x="4813227" y="2590495"/>
            <a:ext cx="4012679" cy="2523765"/>
          </a:xfrm>
          <a:prstGeom prst="rect">
            <a:avLst/>
          </a:prstGeom>
          <a:ln>
            <a:solidFill>
              <a:schemeClr val="tx1"/>
            </a:solidFill>
          </a:ln>
        </p:spPr>
      </p:pic>
      <p:pic>
        <p:nvPicPr>
          <p:cNvPr id="7" name="Picture 6" descr="A white paper bag with a cartoon face&#10;&#10;AI-generated content may be incorrect.">
            <a:extLst>
              <a:ext uri="{FF2B5EF4-FFF2-40B4-BE49-F238E27FC236}">
                <a16:creationId xmlns:a16="http://schemas.microsoft.com/office/drawing/2014/main" id="{86D14CCE-9D34-B498-903D-910B5F932D0D}"/>
              </a:ext>
            </a:extLst>
          </p:cNvPr>
          <p:cNvPicPr>
            <a:picLocks noChangeAspect="1"/>
          </p:cNvPicPr>
          <p:nvPr/>
        </p:nvPicPr>
        <p:blipFill>
          <a:blip r:embed="rId4"/>
          <a:stretch>
            <a:fillRect/>
          </a:stretch>
        </p:blipFill>
        <p:spPr>
          <a:xfrm rot="360000">
            <a:off x="9235545" y="2676690"/>
            <a:ext cx="2215816" cy="1062790"/>
          </a:xfrm>
          <a:prstGeom prst="rect">
            <a:avLst/>
          </a:prstGeom>
        </p:spPr>
      </p:pic>
      <p:pic>
        <p:nvPicPr>
          <p:cNvPr id="8" name="Picture 7" descr="A paper with a price list&#10;&#10;AI-generated content may be incorrect.">
            <a:extLst>
              <a:ext uri="{FF2B5EF4-FFF2-40B4-BE49-F238E27FC236}">
                <a16:creationId xmlns:a16="http://schemas.microsoft.com/office/drawing/2014/main" id="{8BADC962-311B-0AA8-3282-EC4592192E7C}"/>
              </a:ext>
            </a:extLst>
          </p:cNvPr>
          <p:cNvPicPr>
            <a:picLocks noChangeAspect="1"/>
          </p:cNvPicPr>
          <p:nvPr/>
        </p:nvPicPr>
        <p:blipFill>
          <a:blip r:embed="rId5"/>
          <a:stretch>
            <a:fillRect/>
          </a:stretch>
        </p:blipFill>
        <p:spPr>
          <a:xfrm>
            <a:off x="7504340" y="4972294"/>
            <a:ext cx="3187067" cy="1574481"/>
          </a:xfrm>
          <a:prstGeom prst="rect">
            <a:avLst/>
          </a:prstGeom>
          <a:ln>
            <a:solidFill>
              <a:schemeClr val="tx1"/>
            </a:solidFill>
          </a:ln>
        </p:spPr>
      </p:pic>
      <p:pic>
        <p:nvPicPr>
          <p:cNvPr id="6" name="Picture 5">
            <a:extLst>
              <a:ext uri="{FF2B5EF4-FFF2-40B4-BE49-F238E27FC236}">
                <a16:creationId xmlns:a16="http://schemas.microsoft.com/office/drawing/2014/main" id="{8C5FCB1D-1184-D6CC-D820-425E71B1BC86}"/>
              </a:ext>
            </a:extLst>
          </p:cNvPr>
          <p:cNvPicPr>
            <a:picLocks noChangeAspect="1"/>
          </p:cNvPicPr>
          <p:nvPr/>
        </p:nvPicPr>
        <p:blipFill>
          <a:blip r:embed="rId6"/>
          <a:stretch>
            <a:fillRect/>
          </a:stretch>
        </p:blipFill>
        <p:spPr>
          <a:xfrm rot="20880000">
            <a:off x="9101889" y="3867603"/>
            <a:ext cx="2335129" cy="1014997"/>
          </a:xfrm>
          <a:prstGeom prst="rect">
            <a:avLst/>
          </a:prstGeom>
        </p:spPr>
      </p:pic>
      <p:sp>
        <p:nvSpPr>
          <p:cNvPr id="9" name="TextBox 8">
            <a:extLst>
              <a:ext uri="{FF2B5EF4-FFF2-40B4-BE49-F238E27FC236}">
                <a16:creationId xmlns:a16="http://schemas.microsoft.com/office/drawing/2014/main" id="{F6B7FDA2-60E0-EB82-D7CD-1350606BF5F3}"/>
              </a:ext>
            </a:extLst>
          </p:cNvPr>
          <p:cNvSpPr txBox="1"/>
          <p:nvPr/>
        </p:nvSpPr>
        <p:spPr>
          <a:xfrm>
            <a:off x="4619933" y="1463040"/>
            <a:ext cx="52896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practice counting money as they earn Scrappy Bucks and visit </a:t>
            </a:r>
            <a:r>
              <a:rPr lang="en-US" dirty="0" err="1">
                <a:latin typeface="Calibri" panose="020F0502020204030204" pitchFamily="34" charset="0"/>
              </a:rPr>
              <a:t>Scrappy's</a:t>
            </a:r>
            <a:r>
              <a:rPr lang="en-US" dirty="0">
                <a:latin typeface="Calibri" panose="020F0502020204030204" pitchFamily="34" charset="0"/>
              </a:rPr>
              <a:t> Shop.</a:t>
            </a:r>
          </a:p>
        </p:txBody>
      </p:sp>
      <p:sp>
        <p:nvSpPr>
          <p:cNvPr id="11" name="TextBox 10">
            <a:extLst>
              <a:ext uri="{FF2B5EF4-FFF2-40B4-BE49-F238E27FC236}">
                <a16:creationId xmlns:a16="http://schemas.microsoft.com/office/drawing/2014/main" id="{2427D961-E42E-3B68-5C29-F3CBB331DC2E}"/>
              </a:ext>
            </a:extLst>
          </p:cNvPr>
          <p:cNvSpPr txBox="1"/>
          <p:nvPr/>
        </p:nvSpPr>
        <p:spPr>
          <a:xfrm>
            <a:off x="4619933" y="2199951"/>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62642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AD847-E09D-0F26-79AE-1E9BFE1D63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05A038F-1C26-9C66-682A-E49B96E4B57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Measurement and Data</a:t>
            </a:r>
          </a:p>
        </p:txBody>
      </p:sp>
      <p:pic>
        <p:nvPicPr>
          <p:cNvPr id="4" name="Picture 3" descr="A cartoon of a drone flying over a tall building&#10;&#10;AI-generated content may be incorrect.">
            <a:extLst>
              <a:ext uri="{FF2B5EF4-FFF2-40B4-BE49-F238E27FC236}">
                <a16:creationId xmlns:a16="http://schemas.microsoft.com/office/drawing/2014/main" id="{E566B2ED-8344-C1EC-5A40-393EB47F5B67}"/>
              </a:ext>
            </a:extLst>
          </p:cNvPr>
          <p:cNvPicPr>
            <a:picLocks/>
          </p:cNvPicPr>
          <p:nvPr/>
        </p:nvPicPr>
        <p:blipFill>
          <a:blip r:embed="rId2"/>
          <a:srcRect t="901" b="225"/>
          <a:stretch>
            <a:fillRect/>
          </a:stretch>
        </p:blipFill>
        <p:spPr>
          <a:xfrm>
            <a:off x="457200" y="1463040"/>
            <a:ext cx="2743200" cy="2743200"/>
          </a:xfrm>
          <a:prstGeom prst="rect">
            <a:avLst/>
          </a:prstGeom>
          <a:ln>
            <a:solidFill>
              <a:schemeClr val="tx1"/>
            </a:solidFill>
          </a:ln>
        </p:spPr>
      </p:pic>
      <p:pic>
        <p:nvPicPr>
          <p:cNvPr id="2" name="Picture 1">
            <a:extLst>
              <a:ext uri="{FF2B5EF4-FFF2-40B4-BE49-F238E27FC236}">
                <a16:creationId xmlns:a16="http://schemas.microsoft.com/office/drawing/2014/main" id="{96201F29-3B3B-190B-081D-6AA3782AD6B7}"/>
              </a:ext>
            </a:extLst>
          </p:cNvPr>
          <p:cNvPicPr>
            <a:picLocks noChangeAspect="1"/>
          </p:cNvPicPr>
          <p:nvPr/>
        </p:nvPicPr>
        <p:blipFill>
          <a:blip r:embed="rId3"/>
          <a:srcRect l="8862" t="5714" r="8560" b="5536"/>
          <a:stretch>
            <a:fillRect/>
          </a:stretch>
        </p:blipFill>
        <p:spPr>
          <a:xfrm>
            <a:off x="7818475" y="1612035"/>
            <a:ext cx="4160737" cy="2554147"/>
          </a:xfrm>
          <a:prstGeom prst="rect">
            <a:avLst/>
          </a:prstGeom>
          <a:ln>
            <a:solidFill>
              <a:schemeClr val="tx1"/>
            </a:solidFill>
          </a:ln>
        </p:spPr>
      </p:pic>
      <p:pic>
        <p:nvPicPr>
          <p:cNvPr id="6" name="Picture 5" descr="A blue background with white text&#10;&#10;AI-generated content may be incorrect.">
            <a:extLst>
              <a:ext uri="{FF2B5EF4-FFF2-40B4-BE49-F238E27FC236}">
                <a16:creationId xmlns:a16="http://schemas.microsoft.com/office/drawing/2014/main" id="{7BDA38AE-46C5-5A82-512B-394EC39CF1E2}"/>
              </a:ext>
            </a:extLst>
          </p:cNvPr>
          <p:cNvPicPr>
            <a:picLocks noChangeAspect="1"/>
          </p:cNvPicPr>
          <p:nvPr/>
        </p:nvPicPr>
        <p:blipFill>
          <a:blip r:embed="rId4"/>
          <a:stretch>
            <a:fillRect/>
          </a:stretch>
        </p:blipFill>
        <p:spPr>
          <a:xfrm>
            <a:off x="0" y="5665697"/>
            <a:ext cx="12192000" cy="1194816"/>
          </a:xfrm>
          <a:prstGeom prst="rect">
            <a:avLst/>
          </a:prstGeom>
        </p:spPr>
      </p:pic>
      <p:sp>
        <p:nvSpPr>
          <p:cNvPr id="9" name="Arrow: Bent-Up 8">
            <a:extLst>
              <a:ext uri="{FF2B5EF4-FFF2-40B4-BE49-F238E27FC236}">
                <a16:creationId xmlns:a16="http://schemas.microsoft.com/office/drawing/2014/main" id="{E4CC0DBF-FF11-0B7D-08CE-007D64E02876}"/>
              </a:ext>
            </a:extLst>
          </p:cNvPr>
          <p:cNvSpPr/>
          <p:nvPr/>
        </p:nvSpPr>
        <p:spPr>
          <a:xfrm rot="11400000">
            <a:off x="5492831" y="4432719"/>
            <a:ext cx="521369" cy="98257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TextBox 9">
            <a:extLst>
              <a:ext uri="{FF2B5EF4-FFF2-40B4-BE49-F238E27FC236}">
                <a16:creationId xmlns:a16="http://schemas.microsoft.com/office/drawing/2014/main" id="{94ADB529-3A7A-752F-2084-519F2BBB3665}"/>
              </a:ext>
            </a:extLst>
          </p:cNvPr>
          <p:cNvSpPr txBox="1"/>
          <p:nvPr/>
        </p:nvSpPr>
        <p:spPr>
          <a:xfrm>
            <a:off x="457199" y="4297680"/>
            <a:ext cx="495383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Children reach for New Heights™ as </a:t>
            </a:r>
            <a:br>
              <a:rPr lang="en-US" dirty="0">
                <a:latin typeface="Calibri" panose="020F0502020204030204" pitchFamily="34" charset="0"/>
              </a:rPr>
            </a:br>
            <a:r>
              <a:rPr lang="en-US" dirty="0">
                <a:latin typeface="Calibri" panose="020F0502020204030204" pitchFamily="34" charset="0"/>
              </a:rPr>
              <a:t>they discover what it takes to design </a:t>
            </a:r>
            <a:br>
              <a:rPr lang="en-US" dirty="0">
                <a:latin typeface="Calibri" panose="020F0502020204030204" pitchFamily="34" charset="0"/>
              </a:rPr>
            </a:br>
            <a:r>
              <a:rPr lang="en-US" dirty="0">
                <a:latin typeface="Calibri" panose="020F0502020204030204" pitchFamily="34" charset="0"/>
              </a:rPr>
              <a:t>and engineer buildings that touch the</a:t>
            </a:r>
          </a:p>
          <a:p>
            <a:r>
              <a:rPr lang="en-US" dirty="0">
                <a:latin typeface="Calibri" panose="020F0502020204030204" pitchFamily="34" charset="0"/>
              </a:rPr>
              <a:t>sky!</a:t>
            </a:r>
          </a:p>
          <a:p>
            <a:pPr algn="ctr"/>
            <a:endParaRPr lang="en-US" dirty="0">
              <a:latin typeface="Calibri" panose="020F0502020204030204" pitchFamily="34" charset="0"/>
            </a:endParaRPr>
          </a:p>
        </p:txBody>
      </p:sp>
      <p:sp>
        <p:nvSpPr>
          <p:cNvPr id="11" name="TextBox 10">
            <a:extLst>
              <a:ext uri="{FF2B5EF4-FFF2-40B4-BE49-F238E27FC236}">
                <a16:creationId xmlns:a16="http://schemas.microsoft.com/office/drawing/2014/main" id="{468163CB-753D-6759-33D5-D2841839840E}"/>
              </a:ext>
            </a:extLst>
          </p:cNvPr>
          <p:cNvSpPr txBox="1"/>
          <p:nvPr/>
        </p:nvSpPr>
        <p:spPr>
          <a:xfrm>
            <a:off x="4702978" y="1357312"/>
            <a:ext cx="31154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practice measuring their designs using the ruler located at the bottom of the Inventor Log.</a:t>
            </a:r>
          </a:p>
        </p:txBody>
      </p:sp>
      <p:pic>
        <p:nvPicPr>
          <p:cNvPr id="5" name="Picture 4" descr="A black text on a white background&#10;&#10;AI-generated content may be incorrect.">
            <a:extLst>
              <a:ext uri="{FF2B5EF4-FFF2-40B4-BE49-F238E27FC236}">
                <a16:creationId xmlns:a16="http://schemas.microsoft.com/office/drawing/2014/main" id="{E5238EF2-2389-429B-8F1D-7E0063DB1659}"/>
              </a:ext>
            </a:extLst>
          </p:cNvPr>
          <p:cNvPicPr>
            <a:picLocks noChangeAspect="1"/>
          </p:cNvPicPr>
          <p:nvPr/>
        </p:nvPicPr>
        <p:blipFill>
          <a:blip r:embed="rId5"/>
          <a:stretch>
            <a:fillRect/>
          </a:stretch>
        </p:blipFill>
        <p:spPr>
          <a:xfrm>
            <a:off x="6096000" y="4406318"/>
            <a:ext cx="5076825" cy="1028700"/>
          </a:xfrm>
          <a:prstGeom prst="rect">
            <a:avLst/>
          </a:prstGeom>
          <a:ln>
            <a:solidFill>
              <a:schemeClr val="tx1"/>
            </a:solidFill>
          </a:ln>
          <a:effectLst>
            <a:outerShdw blurRad="50800" dist="38100" dir="2700000">
              <a:srgbClr val="000000">
                <a:alpha val="40000"/>
              </a:srgbClr>
            </a:outerShdw>
          </a:effectLst>
        </p:spPr>
      </p:pic>
    </p:spTree>
    <p:extLst>
      <p:ext uri="{BB962C8B-B14F-4D97-AF65-F5344CB8AC3E}">
        <p14:creationId xmlns:p14="http://schemas.microsoft.com/office/powerpoint/2010/main" val="3014068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B24C3-932C-5680-F613-CB8305D799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004A75-A088-A17A-BF19-71C8DC9CF472}"/>
              </a:ext>
            </a:extLst>
          </p:cNvPr>
          <p:cNvSpPr txBox="1"/>
          <p:nvPr/>
        </p:nvSpPr>
        <p:spPr>
          <a:xfrm>
            <a:off x="429802"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Geometry</a:t>
            </a:r>
            <a:endParaRPr lang="en-US" sz="6000" b="1"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344044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7ADA-75EA-A78A-51A9-B78FDC1009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B20A48-8065-13B3-AF6F-61588444B19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Geometry</a:t>
            </a:r>
          </a:p>
        </p:txBody>
      </p:sp>
      <p:pic>
        <p:nvPicPr>
          <p:cNvPr id="6" name="Picture 5" descr="A screenshot of a math activity&#10;&#10;AI-generated content may be incorrect.">
            <a:extLst>
              <a:ext uri="{FF2B5EF4-FFF2-40B4-BE49-F238E27FC236}">
                <a16:creationId xmlns:a16="http://schemas.microsoft.com/office/drawing/2014/main" id="{DC05DED5-8140-6F20-3D46-CE8A3FE2A497}"/>
              </a:ext>
            </a:extLst>
          </p:cNvPr>
          <p:cNvPicPr>
            <a:picLocks noChangeAspect="1"/>
          </p:cNvPicPr>
          <p:nvPr/>
        </p:nvPicPr>
        <p:blipFill>
          <a:blip r:embed="rId2"/>
          <a:stretch>
            <a:fillRect/>
          </a:stretch>
        </p:blipFill>
        <p:spPr>
          <a:xfrm>
            <a:off x="4925850" y="2448126"/>
            <a:ext cx="4751177" cy="396913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2EF31437-1CCB-B393-6EB5-3F39BE0FD351}"/>
              </a:ext>
            </a:extLst>
          </p:cNvPr>
          <p:cNvPicPr>
            <a:picLocks/>
          </p:cNvPicPr>
          <p:nvPr/>
        </p:nvPicPr>
        <p:blipFill>
          <a:blip r:embed="rId3"/>
          <a:stretch>
            <a:fillRect/>
          </a:stretch>
        </p:blipFill>
        <p:spPr>
          <a:xfrm>
            <a:off x="457200" y="1463040"/>
            <a:ext cx="2743200" cy="2743200"/>
          </a:xfrm>
          <a:prstGeom prst="rect">
            <a:avLst/>
          </a:prstGeom>
          <a:ln>
            <a:solidFill>
              <a:schemeClr val="tx1"/>
            </a:solidFill>
          </a:ln>
        </p:spPr>
      </p:pic>
      <p:sp>
        <p:nvSpPr>
          <p:cNvPr id="18" name="TextBox 17">
            <a:extLst>
              <a:ext uri="{FF2B5EF4-FFF2-40B4-BE49-F238E27FC236}">
                <a16:creationId xmlns:a16="http://schemas.microsoft.com/office/drawing/2014/main" id="{E2909F01-69C1-4B13-511F-9A1E448F7ED7}"/>
              </a:ext>
            </a:extLst>
          </p:cNvPr>
          <p:cNvSpPr txBox="1"/>
          <p:nvPr/>
        </p:nvSpPr>
        <p:spPr>
          <a:xfrm>
            <a:off x="4625189" y="1372921"/>
            <a:ext cx="5352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Children explore geometry as they calculate the radius and circumference of their vehicle's wheels.  </a:t>
            </a:r>
            <a:endParaRPr lang="en-US" dirty="0">
              <a:latin typeface="Calibri" panose="020F0502020204030204" pitchFamily="34" charset="0"/>
            </a:endParaRPr>
          </a:p>
        </p:txBody>
      </p:sp>
      <p:sp>
        <p:nvSpPr>
          <p:cNvPr id="2" name="TextBox 1">
            <a:extLst>
              <a:ext uri="{FF2B5EF4-FFF2-40B4-BE49-F238E27FC236}">
                <a16:creationId xmlns:a16="http://schemas.microsoft.com/office/drawing/2014/main" id="{0762BCD4-B351-7980-0286-2EBB6ED48C2C}"/>
              </a:ext>
            </a:extLst>
          </p:cNvPr>
          <p:cNvSpPr txBox="1"/>
          <p:nvPr/>
        </p:nvSpPr>
        <p:spPr>
          <a:xfrm>
            <a:off x="457201" y="4454583"/>
            <a:ext cx="341026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Road Rally™, participants explore energy and fuel and apply nature-based discoveries to design their own unique vehicle that morphs!</a:t>
            </a:r>
          </a:p>
        </p:txBody>
      </p:sp>
      <p:sp>
        <p:nvSpPr>
          <p:cNvPr id="9" name="TextBox 8">
            <a:extLst>
              <a:ext uri="{FF2B5EF4-FFF2-40B4-BE49-F238E27FC236}">
                <a16:creationId xmlns:a16="http://schemas.microsoft.com/office/drawing/2014/main" id="{EF3B807D-0EB8-075A-88DD-C4FAC5A9B391}"/>
              </a:ext>
            </a:extLst>
          </p:cNvPr>
          <p:cNvSpPr txBox="1"/>
          <p:nvPr/>
        </p:nvSpPr>
        <p:spPr>
          <a:xfrm>
            <a:off x="4625189" y="1999582"/>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192009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502C8-06DA-1C0E-5A34-B67A9DFE0D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9804BE-2AC6-8947-1089-31D7926AEAF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Geometry</a:t>
            </a:r>
          </a:p>
        </p:txBody>
      </p:sp>
      <p:pic>
        <p:nvPicPr>
          <p:cNvPr id="16" name="Picture 15" descr="A ticket with a cartoon character on it&#10;&#10;AI-generated content may be incorrect.">
            <a:extLst>
              <a:ext uri="{FF2B5EF4-FFF2-40B4-BE49-F238E27FC236}">
                <a16:creationId xmlns:a16="http://schemas.microsoft.com/office/drawing/2014/main" id="{0A0D6FA4-B58D-AE9E-DE77-F1EE4A03009F}"/>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19" name="TextBox 18">
            <a:extLst>
              <a:ext uri="{FF2B5EF4-FFF2-40B4-BE49-F238E27FC236}">
                <a16:creationId xmlns:a16="http://schemas.microsoft.com/office/drawing/2014/main" id="{A9BF41CC-1775-6E92-8616-88142EC2D5E9}"/>
              </a:ext>
            </a:extLst>
          </p:cNvPr>
          <p:cNvSpPr txBox="1"/>
          <p:nvPr/>
        </p:nvSpPr>
        <p:spPr>
          <a:xfrm>
            <a:off x="4627895" y="1461342"/>
            <a:ext cx="5356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Children explore geometry as they create 3D features for a planet and dock spacecrafts in a circular target.  </a:t>
            </a:r>
            <a:endParaRPr lang="en-US" dirty="0">
              <a:latin typeface="Calibri" panose="020F0502020204030204" pitchFamily="34" charset="0"/>
            </a:endParaRPr>
          </a:p>
        </p:txBody>
      </p:sp>
      <p:sp>
        <p:nvSpPr>
          <p:cNvPr id="7" name="TextBox 6">
            <a:extLst>
              <a:ext uri="{FF2B5EF4-FFF2-40B4-BE49-F238E27FC236}">
                <a16:creationId xmlns:a16="http://schemas.microsoft.com/office/drawing/2014/main" id="{4BD965CC-29B7-E7B8-A907-76D87BD80983}"/>
              </a:ext>
            </a:extLst>
          </p:cNvPr>
          <p:cNvSpPr txBox="1"/>
          <p:nvPr/>
        </p:nvSpPr>
        <p:spPr>
          <a:xfrm>
            <a:off x="327030" y="4379297"/>
            <a:ext cx="429875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 Get ready for an out-of-this-world vacation to space in </a:t>
            </a:r>
            <a:r>
              <a:rPr lang="en-US" dirty="0" err="1">
                <a:latin typeface="Calibri" panose="020F0502020204030204" pitchFamily="34" charset="0"/>
              </a:rPr>
              <a:t>Spacecation</a:t>
            </a:r>
            <a:r>
              <a:rPr lang="en-US" dirty="0">
                <a:latin typeface="Calibri" panose="020F0502020204030204" pitchFamily="34" charset="0"/>
              </a:rPr>
              <a:t>™! Participants follow a fantastical itinerary filled with awesome astro-adventures that are rooted in real-world, </a:t>
            </a:r>
            <a:r>
              <a:rPr lang="en-US" dirty="0">
                <a:highlight>
                  <a:srgbClr val="FFFFFF"/>
                </a:highlight>
                <a:latin typeface="Calibri" panose="020F0502020204030204" pitchFamily="34" charset="0"/>
              </a:rPr>
              <a:t>cutting-edge space exploration science. </a:t>
            </a:r>
          </a:p>
          <a:p>
            <a:pPr algn="ctr"/>
            <a:endParaRPr lang="en-US" dirty="0">
              <a:latin typeface="Calibri" panose="020F0502020204030204" pitchFamily="34" charset="0"/>
            </a:endParaRPr>
          </a:p>
        </p:txBody>
      </p:sp>
      <p:pic>
        <p:nvPicPr>
          <p:cNvPr id="5" name="Picture 4" descr="A white text on a black background&#10;&#10;AI-generated content may be incorrect.">
            <a:extLst>
              <a:ext uri="{FF2B5EF4-FFF2-40B4-BE49-F238E27FC236}">
                <a16:creationId xmlns:a16="http://schemas.microsoft.com/office/drawing/2014/main" id="{22307BCF-29D4-EC64-506F-5E65182E7DB9}"/>
              </a:ext>
            </a:extLst>
          </p:cNvPr>
          <p:cNvPicPr>
            <a:picLocks noChangeAspect="1"/>
          </p:cNvPicPr>
          <p:nvPr/>
        </p:nvPicPr>
        <p:blipFill>
          <a:blip r:embed="rId3"/>
          <a:stretch>
            <a:fillRect/>
          </a:stretch>
        </p:blipFill>
        <p:spPr>
          <a:xfrm>
            <a:off x="4868039" y="2624968"/>
            <a:ext cx="4875785" cy="1431784"/>
          </a:xfrm>
          <a:prstGeom prst="rect">
            <a:avLst/>
          </a:prstGeom>
          <a:ln>
            <a:solidFill>
              <a:schemeClr val="tx1"/>
            </a:solidFill>
          </a:ln>
          <a:effectLst/>
        </p:spPr>
      </p:pic>
      <p:sp>
        <p:nvSpPr>
          <p:cNvPr id="9" name="TextBox 8">
            <a:extLst>
              <a:ext uri="{FF2B5EF4-FFF2-40B4-BE49-F238E27FC236}">
                <a16:creationId xmlns:a16="http://schemas.microsoft.com/office/drawing/2014/main" id="{AB8F0375-AD22-C6D4-961F-0C5D20D126EF}"/>
              </a:ext>
            </a:extLst>
          </p:cNvPr>
          <p:cNvSpPr txBox="1"/>
          <p:nvPr/>
        </p:nvSpPr>
        <p:spPr>
          <a:xfrm>
            <a:off x="4625788" y="2216702"/>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pic>
        <p:nvPicPr>
          <p:cNvPr id="11" name="Picture 10">
            <a:extLst>
              <a:ext uri="{FF2B5EF4-FFF2-40B4-BE49-F238E27FC236}">
                <a16:creationId xmlns:a16="http://schemas.microsoft.com/office/drawing/2014/main" id="{5B1C8545-E45C-F557-45E9-61F7C4870314}"/>
              </a:ext>
            </a:extLst>
          </p:cNvPr>
          <p:cNvPicPr>
            <a:picLocks noChangeAspect="1"/>
          </p:cNvPicPr>
          <p:nvPr/>
        </p:nvPicPr>
        <p:blipFill>
          <a:blip r:embed="rId4"/>
          <a:stretch>
            <a:fillRect/>
          </a:stretch>
        </p:blipFill>
        <p:spPr>
          <a:xfrm>
            <a:off x="7789302" y="3858688"/>
            <a:ext cx="2774325" cy="2824705"/>
          </a:xfrm>
          <a:prstGeom prst="rect">
            <a:avLst/>
          </a:prstGeom>
          <a:ln>
            <a:solidFill>
              <a:schemeClr val="tx1"/>
            </a:solidFill>
          </a:ln>
        </p:spPr>
      </p:pic>
    </p:spTree>
    <p:extLst>
      <p:ext uri="{BB962C8B-B14F-4D97-AF65-F5344CB8AC3E}">
        <p14:creationId xmlns:p14="http://schemas.microsoft.com/office/powerpoint/2010/main" val="295910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9C1F0-0ECA-AB8F-C2AD-799B1935E9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AD0623B-0EE7-E234-4204-28B75D7E4FC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Geometry</a:t>
            </a:r>
          </a:p>
        </p:txBody>
      </p:sp>
      <p:pic>
        <p:nvPicPr>
          <p:cNvPr id="8" name="Picture 7" descr="A cartoon of a duck on a trampoline&#10;&#10;AI-generated content may be incorrect.">
            <a:extLst>
              <a:ext uri="{FF2B5EF4-FFF2-40B4-BE49-F238E27FC236}">
                <a16:creationId xmlns:a16="http://schemas.microsoft.com/office/drawing/2014/main" id="{51543813-E0F3-E8A8-FA16-760B89C25764}"/>
              </a:ext>
            </a:extLst>
          </p:cNvPr>
          <p:cNvPicPr>
            <a:picLocks noChangeAspect="1"/>
          </p:cNvPicPr>
          <p:nvPr/>
        </p:nvPicPr>
        <p:blipFill>
          <a:blip r:embed="rId2"/>
          <a:stretch>
            <a:fillRect/>
          </a:stretch>
        </p:blipFill>
        <p:spPr>
          <a:xfrm>
            <a:off x="8734419" y="3273609"/>
            <a:ext cx="2922608" cy="2231021"/>
          </a:xfrm>
          <a:prstGeom prst="rect">
            <a:avLst/>
          </a:prstGeom>
          <a:ln>
            <a:solidFill>
              <a:schemeClr val="tx1"/>
            </a:solidFill>
          </a:ln>
        </p:spPr>
      </p:pic>
      <p:pic>
        <p:nvPicPr>
          <p:cNvPr id="7" name="Picture 6" descr="A diagram of a duck on a scale&#10;&#10;AI-generated content may be incorrect.">
            <a:extLst>
              <a:ext uri="{FF2B5EF4-FFF2-40B4-BE49-F238E27FC236}">
                <a16:creationId xmlns:a16="http://schemas.microsoft.com/office/drawing/2014/main" id="{A80FD2CA-1EF7-DA81-EEDD-147EA5B87012}"/>
              </a:ext>
            </a:extLst>
          </p:cNvPr>
          <p:cNvPicPr>
            <a:picLocks noChangeAspect="1"/>
          </p:cNvPicPr>
          <p:nvPr/>
        </p:nvPicPr>
        <p:blipFill>
          <a:blip r:embed="rId3"/>
          <a:stretch>
            <a:fillRect/>
          </a:stretch>
        </p:blipFill>
        <p:spPr>
          <a:xfrm>
            <a:off x="5239567" y="2462256"/>
            <a:ext cx="3344758" cy="3471819"/>
          </a:xfrm>
          <a:prstGeom prst="rect">
            <a:avLst/>
          </a:prstGeom>
          <a:ln>
            <a:solidFill>
              <a:schemeClr val="tx1"/>
            </a:solidFill>
          </a:ln>
        </p:spPr>
      </p:pic>
      <p:pic>
        <p:nvPicPr>
          <p:cNvPr id="6" name="Picture 5" descr="A yellow duck on a scale&#10;&#10;AI-generated content may be incorrect.">
            <a:extLst>
              <a:ext uri="{FF2B5EF4-FFF2-40B4-BE49-F238E27FC236}">
                <a16:creationId xmlns:a16="http://schemas.microsoft.com/office/drawing/2014/main" id="{798F2F27-DA8A-1C09-F777-E402ED86AAC4}"/>
              </a:ext>
            </a:extLst>
          </p:cNvPr>
          <p:cNvPicPr>
            <a:picLocks noChangeAspect="1"/>
          </p:cNvPicPr>
          <p:nvPr/>
        </p:nvPicPr>
        <p:blipFill>
          <a:blip r:embed="rId4"/>
          <a:stretch>
            <a:fillRect/>
          </a:stretch>
        </p:blipFill>
        <p:spPr>
          <a:xfrm>
            <a:off x="8770816" y="1252466"/>
            <a:ext cx="1231903" cy="1831320"/>
          </a:xfrm>
          <a:prstGeom prst="rect">
            <a:avLst/>
          </a:prstGeom>
          <a:ln>
            <a:solidFill>
              <a:schemeClr val="tx1"/>
            </a:solidFill>
          </a:ln>
        </p:spPr>
      </p:pic>
      <p:pic>
        <p:nvPicPr>
          <p:cNvPr id="11" name="Picture 10" descr="A cover of a game&#10;&#10;AI-generated content may be incorrect.">
            <a:extLst>
              <a:ext uri="{FF2B5EF4-FFF2-40B4-BE49-F238E27FC236}">
                <a16:creationId xmlns:a16="http://schemas.microsoft.com/office/drawing/2014/main" id="{81D645BD-BF6F-9724-EDED-046001D5A5E5}"/>
              </a:ext>
            </a:extLst>
          </p:cNvPr>
          <p:cNvPicPr>
            <a:picLocks/>
          </p:cNvPicPr>
          <p:nvPr/>
        </p:nvPicPr>
        <p:blipFill>
          <a:blip r:embed="rId5"/>
          <a:stretch>
            <a:fillRect/>
          </a:stretch>
        </p:blipFill>
        <p:spPr>
          <a:xfrm>
            <a:off x="460545" y="1454527"/>
            <a:ext cx="2743200" cy="2743639"/>
          </a:xfrm>
          <a:prstGeom prst="rect">
            <a:avLst/>
          </a:prstGeom>
          <a:ln>
            <a:solidFill>
              <a:schemeClr val="tx1"/>
            </a:solidFill>
          </a:ln>
        </p:spPr>
      </p:pic>
      <p:sp>
        <p:nvSpPr>
          <p:cNvPr id="12" name="TextBox 11">
            <a:extLst>
              <a:ext uri="{FF2B5EF4-FFF2-40B4-BE49-F238E27FC236}">
                <a16:creationId xmlns:a16="http://schemas.microsoft.com/office/drawing/2014/main" id="{82E9D331-D791-C049-D68C-66ADC77D2B96}"/>
              </a:ext>
            </a:extLst>
          </p:cNvPr>
          <p:cNvSpPr txBox="1"/>
          <p:nvPr/>
        </p:nvSpPr>
        <p:spPr>
          <a:xfrm>
            <a:off x="4622139" y="1454527"/>
            <a:ext cx="39621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experiment with launching their duck at different angles.</a:t>
            </a:r>
            <a:endParaRPr lang="en-US" dirty="0">
              <a:latin typeface="Calibri" panose="020F0502020204030204" pitchFamily="34" charset="0"/>
            </a:endParaRPr>
          </a:p>
        </p:txBody>
      </p:sp>
      <p:sp>
        <p:nvSpPr>
          <p:cNvPr id="13" name="TextBox 12">
            <a:extLst>
              <a:ext uri="{FF2B5EF4-FFF2-40B4-BE49-F238E27FC236}">
                <a16:creationId xmlns:a16="http://schemas.microsoft.com/office/drawing/2014/main" id="{88795AE6-38B3-BB98-B67C-8E7029C10F1C}"/>
              </a:ext>
            </a:extLst>
          </p:cNvPr>
          <p:cNvSpPr txBox="1"/>
          <p:nvPr/>
        </p:nvSpPr>
        <p:spPr>
          <a:xfrm>
            <a:off x="457200" y="4389120"/>
            <a:ext cx="41362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Duck Chuck™, children let physics fly as they launch rubber ducks to far-flung locations around the globe! </a:t>
            </a:r>
            <a:endParaRPr lang="en-US" dirty="0">
              <a:latin typeface="Calibri" panose="020F0502020204030204" pitchFamily="34" charset="0"/>
            </a:endParaRPr>
          </a:p>
        </p:txBody>
      </p:sp>
    </p:spTree>
    <p:extLst>
      <p:ext uri="{BB962C8B-B14F-4D97-AF65-F5344CB8AC3E}">
        <p14:creationId xmlns:p14="http://schemas.microsoft.com/office/powerpoint/2010/main" val="155369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00A5-DE43-8363-FB28-B22A690B81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F7FF39-8541-DFDB-C202-A64D37BF400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Geometry</a:t>
            </a:r>
          </a:p>
        </p:txBody>
      </p:sp>
      <p:pic>
        <p:nvPicPr>
          <p:cNvPr id="4" name="Picture 3" descr="A pair of wooden sticks with a snail on them&#10;&#10;AI-generated content may be incorrect.">
            <a:extLst>
              <a:ext uri="{FF2B5EF4-FFF2-40B4-BE49-F238E27FC236}">
                <a16:creationId xmlns:a16="http://schemas.microsoft.com/office/drawing/2014/main" id="{8D5C2329-1F95-BFE8-D796-0571E6F0CD8A}"/>
              </a:ext>
            </a:extLst>
          </p:cNvPr>
          <p:cNvPicPr>
            <a:picLocks noChangeAspect="1"/>
          </p:cNvPicPr>
          <p:nvPr/>
        </p:nvPicPr>
        <p:blipFill>
          <a:blip r:embed="rId2"/>
          <a:stretch>
            <a:fillRect/>
          </a:stretch>
        </p:blipFill>
        <p:spPr>
          <a:xfrm>
            <a:off x="9786290" y="1534851"/>
            <a:ext cx="1922363" cy="1894149"/>
          </a:xfrm>
          <a:prstGeom prst="rect">
            <a:avLst/>
          </a:prstGeom>
          <a:ln>
            <a:solidFill>
              <a:schemeClr val="tx1"/>
            </a:solidFill>
          </a:ln>
        </p:spPr>
      </p:pic>
      <p:pic>
        <p:nvPicPr>
          <p:cNvPr id="5" name="Picture 4" descr="A screenshot of a video game&#10;&#10;AI-generated content may be incorrect.">
            <a:extLst>
              <a:ext uri="{FF2B5EF4-FFF2-40B4-BE49-F238E27FC236}">
                <a16:creationId xmlns:a16="http://schemas.microsoft.com/office/drawing/2014/main" id="{716A6409-CB92-DCFD-457A-52A5869BA934}"/>
              </a:ext>
            </a:extLst>
          </p:cNvPr>
          <p:cNvPicPr>
            <a:picLocks noChangeAspect="1"/>
          </p:cNvPicPr>
          <p:nvPr/>
        </p:nvPicPr>
        <p:blipFill>
          <a:blip r:embed="rId3"/>
          <a:stretch>
            <a:fillRect/>
          </a:stretch>
        </p:blipFill>
        <p:spPr>
          <a:xfrm>
            <a:off x="4864558" y="2162172"/>
            <a:ext cx="4671216" cy="2787591"/>
          </a:xfrm>
          <a:prstGeom prst="rect">
            <a:avLst/>
          </a:prstGeom>
          <a:ln>
            <a:solidFill>
              <a:schemeClr val="tx1"/>
            </a:solidFill>
          </a:ln>
        </p:spPr>
      </p:pic>
      <p:pic>
        <p:nvPicPr>
          <p:cNvPr id="9" name="Picture 8" descr="A cover of a video game&#10;&#10;AI-generated content may be incorrect.">
            <a:extLst>
              <a:ext uri="{FF2B5EF4-FFF2-40B4-BE49-F238E27FC236}">
                <a16:creationId xmlns:a16="http://schemas.microsoft.com/office/drawing/2014/main" id="{37CF0935-F8E4-0FAE-20C3-96FBF972834E}"/>
              </a:ext>
            </a:extLst>
          </p:cNvPr>
          <p:cNvPicPr>
            <a:picLocks/>
          </p:cNvPicPr>
          <p:nvPr/>
        </p:nvPicPr>
        <p:blipFill>
          <a:blip r:embed="rId4"/>
          <a:stretch>
            <a:fillRect/>
          </a:stretch>
        </p:blipFill>
        <p:spPr>
          <a:xfrm>
            <a:off x="326500" y="1358335"/>
            <a:ext cx="2743200" cy="2743200"/>
          </a:xfrm>
          <a:prstGeom prst="rect">
            <a:avLst/>
          </a:prstGeom>
          <a:ln>
            <a:solidFill>
              <a:schemeClr val="tx1"/>
            </a:solidFill>
          </a:ln>
        </p:spPr>
      </p:pic>
      <p:sp>
        <p:nvSpPr>
          <p:cNvPr id="10" name="TextBox 9">
            <a:extLst>
              <a:ext uri="{FF2B5EF4-FFF2-40B4-BE49-F238E27FC236}">
                <a16:creationId xmlns:a16="http://schemas.microsoft.com/office/drawing/2014/main" id="{6528111F-4DFF-065E-B5EE-960DCA740586}"/>
              </a:ext>
            </a:extLst>
          </p:cNvPr>
          <p:cNvSpPr txBox="1"/>
          <p:nvPr/>
        </p:nvSpPr>
        <p:spPr>
          <a:xfrm>
            <a:off x="4626477" y="1358335"/>
            <a:ext cx="43261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Children experiment with the shape and angle of their marble arcade's tracks.</a:t>
            </a:r>
            <a:endParaRPr lang="en-US" dirty="0">
              <a:latin typeface="Calibri" panose="020F0502020204030204" pitchFamily="34" charset="0"/>
            </a:endParaRPr>
          </a:p>
        </p:txBody>
      </p:sp>
      <p:pic>
        <p:nvPicPr>
          <p:cNvPr id="2" name="Picture 1">
            <a:extLst>
              <a:ext uri="{FF2B5EF4-FFF2-40B4-BE49-F238E27FC236}">
                <a16:creationId xmlns:a16="http://schemas.microsoft.com/office/drawing/2014/main" id="{D8D32D85-67E0-63E8-BC93-719EF189DB11}"/>
              </a:ext>
            </a:extLst>
          </p:cNvPr>
          <p:cNvPicPr>
            <a:picLocks noChangeAspect="1"/>
          </p:cNvPicPr>
          <p:nvPr/>
        </p:nvPicPr>
        <p:blipFill>
          <a:blip r:embed="rId5"/>
          <a:stretch>
            <a:fillRect/>
          </a:stretch>
        </p:blipFill>
        <p:spPr>
          <a:xfrm>
            <a:off x="8463640" y="4277500"/>
            <a:ext cx="1937102" cy="2405894"/>
          </a:xfrm>
          <a:prstGeom prst="rect">
            <a:avLst/>
          </a:prstGeom>
          <a:ln>
            <a:solidFill>
              <a:schemeClr val="tx1"/>
            </a:solidFill>
          </a:ln>
        </p:spPr>
      </p:pic>
      <p:sp>
        <p:nvSpPr>
          <p:cNvPr id="13" name="TextBox 12">
            <a:extLst>
              <a:ext uri="{FF2B5EF4-FFF2-40B4-BE49-F238E27FC236}">
                <a16:creationId xmlns:a16="http://schemas.microsoft.com/office/drawing/2014/main" id="{7D64BAC8-A941-BFF0-17D2-A4F55FCDE3CC}"/>
              </a:ext>
            </a:extLst>
          </p:cNvPr>
          <p:cNvSpPr txBox="1"/>
          <p:nvPr/>
        </p:nvSpPr>
        <p:spPr>
          <a:xfrm>
            <a:off x="326500" y="4401555"/>
            <a:ext cx="409073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Marble Arcade™, Gamers use physics </a:t>
            </a:r>
            <a:br>
              <a:rPr lang="en-US" dirty="0">
                <a:latin typeface="Calibri" panose="020F0502020204030204" pitchFamily="34" charset="0"/>
                <a:ea typeface="+mn-lt"/>
                <a:cs typeface="Calibri" panose="020F0502020204030204" pitchFamily="34" charset="0"/>
              </a:rPr>
            </a:br>
            <a:r>
              <a:rPr lang="en-US" dirty="0">
                <a:latin typeface="Calibri" panose="020F0502020204030204" pitchFamily="34" charset="0"/>
                <a:ea typeface="+mn-lt"/>
                <a:cs typeface="Calibri" panose="020F0502020204030204" pitchFamily="34" charset="0"/>
              </a:rPr>
              <a:t>to build a Marble Arcade that keeps a Gaming Sphere in motion for 10 seconds. Gamers explore how mass and size affect movement and motion. </a:t>
            </a:r>
            <a:endParaRPr lang="en-US" dirty="0">
              <a:latin typeface="Calibri" panose="020F0502020204030204" pitchFamily="34" charset="0"/>
            </a:endParaRPr>
          </a:p>
        </p:txBody>
      </p:sp>
    </p:spTree>
    <p:extLst>
      <p:ext uri="{BB962C8B-B14F-4D97-AF65-F5344CB8AC3E}">
        <p14:creationId xmlns:p14="http://schemas.microsoft.com/office/powerpoint/2010/main" val="2934579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61734-2C21-7BC6-D901-4D3CA2F45A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466763-49E4-E04D-4BC7-DF0099214666}"/>
              </a:ext>
            </a:extLst>
          </p:cNvPr>
          <p:cNvSpPr txBox="1"/>
          <p:nvPr/>
        </p:nvSpPr>
        <p:spPr>
          <a:xfrm>
            <a:off x="429802" y="2921168"/>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Statistics and Probability</a:t>
            </a:r>
            <a:endParaRPr lang="en-US" sz="6000" b="1"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3034727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3343-323A-EBCC-2CB5-E6B3BECE3A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098A39-1C1A-80EC-EDF5-A588CD3B4E5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Statistics and Probability</a:t>
            </a:r>
          </a:p>
        </p:txBody>
      </p:sp>
      <p:pic>
        <p:nvPicPr>
          <p:cNvPr id="5" name="Picture 4" descr="A blue board with white text and drawings on it&#10;&#10;AI-generated content may be incorrect.">
            <a:extLst>
              <a:ext uri="{FF2B5EF4-FFF2-40B4-BE49-F238E27FC236}">
                <a16:creationId xmlns:a16="http://schemas.microsoft.com/office/drawing/2014/main" id="{36099BA6-B4D6-F25A-BA2E-A045DCDFAAEE}"/>
              </a:ext>
            </a:extLst>
          </p:cNvPr>
          <p:cNvPicPr>
            <a:picLocks/>
          </p:cNvPicPr>
          <p:nvPr/>
        </p:nvPicPr>
        <p:blipFill>
          <a:blip r:embed="rId2"/>
          <a:stretch>
            <a:fillRect/>
          </a:stretch>
        </p:blipFill>
        <p:spPr>
          <a:xfrm>
            <a:off x="457200" y="1565345"/>
            <a:ext cx="2743200" cy="2743200"/>
          </a:xfrm>
          <a:prstGeom prst="rect">
            <a:avLst/>
          </a:prstGeom>
          <a:ln>
            <a:solidFill>
              <a:schemeClr val="tx1"/>
            </a:solidFill>
          </a:ln>
        </p:spPr>
      </p:pic>
      <p:pic>
        <p:nvPicPr>
          <p:cNvPr id="6" name="Picture 5" descr="A screenshot of a cell phone&#10;&#10;AI-generated content may be incorrect.">
            <a:extLst>
              <a:ext uri="{FF2B5EF4-FFF2-40B4-BE49-F238E27FC236}">
                <a16:creationId xmlns:a16="http://schemas.microsoft.com/office/drawing/2014/main" id="{098BBAF8-934D-9B60-E7D3-FA574E41C8CC}"/>
              </a:ext>
            </a:extLst>
          </p:cNvPr>
          <p:cNvPicPr>
            <a:picLocks noChangeAspect="1"/>
          </p:cNvPicPr>
          <p:nvPr/>
        </p:nvPicPr>
        <p:blipFill>
          <a:blip r:embed="rId3"/>
          <a:stretch>
            <a:fillRect/>
          </a:stretch>
        </p:blipFill>
        <p:spPr>
          <a:xfrm>
            <a:off x="5218523" y="2603299"/>
            <a:ext cx="2975051" cy="3838286"/>
          </a:xfrm>
          <a:prstGeom prst="rect">
            <a:avLst/>
          </a:prstGeom>
          <a:ln>
            <a:solidFill>
              <a:schemeClr val="tx1"/>
            </a:solidFill>
          </a:ln>
        </p:spPr>
      </p:pic>
      <p:pic>
        <p:nvPicPr>
          <p:cNvPr id="2" name="Picture 1">
            <a:extLst>
              <a:ext uri="{FF2B5EF4-FFF2-40B4-BE49-F238E27FC236}">
                <a16:creationId xmlns:a16="http://schemas.microsoft.com/office/drawing/2014/main" id="{A3079049-F71D-BDA7-0959-4C8405E20CA0}"/>
              </a:ext>
            </a:extLst>
          </p:cNvPr>
          <p:cNvPicPr>
            <a:picLocks noChangeAspect="1"/>
          </p:cNvPicPr>
          <p:nvPr/>
        </p:nvPicPr>
        <p:blipFill>
          <a:blip r:embed="rId4"/>
          <a:srcRect l="4408" r="1928" b="199"/>
          <a:stretch>
            <a:fillRect/>
          </a:stretch>
        </p:blipFill>
        <p:spPr>
          <a:xfrm>
            <a:off x="8416997" y="2245995"/>
            <a:ext cx="2266687" cy="3343454"/>
          </a:xfrm>
          <a:prstGeom prst="rect">
            <a:avLst/>
          </a:prstGeom>
        </p:spPr>
      </p:pic>
      <p:sp>
        <p:nvSpPr>
          <p:cNvPr id="7" name="TextBox 6">
            <a:extLst>
              <a:ext uri="{FF2B5EF4-FFF2-40B4-BE49-F238E27FC236}">
                <a16:creationId xmlns:a16="http://schemas.microsoft.com/office/drawing/2014/main" id="{2BD4D9CB-029F-AA8F-DB8B-89B410CD7C8C}"/>
              </a:ext>
            </a:extLst>
          </p:cNvPr>
          <p:cNvSpPr txBox="1"/>
          <p:nvPr/>
        </p:nvSpPr>
        <p:spPr>
          <a:xfrm>
            <a:off x="457200" y="4389120"/>
            <a:ext cx="34334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Children are invited to be In the Game™— where athletics, design, invention, and business come together for the win!</a:t>
            </a:r>
            <a:endParaRPr lang="en-US" dirty="0">
              <a:latin typeface="Calibri" panose="020F0502020204030204" pitchFamily="34" charset="0"/>
            </a:endParaRPr>
          </a:p>
        </p:txBody>
      </p:sp>
      <p:sp>
        <p:nvSpPr>
          <p:cNvPr id="9" name="TextBox 8">
            <a:extLst>
              <a:ext uri="{FF2B5EF4-FFF2-40B4-BE49-F238E27FC236}">
                <a16:creationId xmlns:a16="http://schemas.microsoft.com/office/drawing/2014/main" id="{594E207E-DB36-74C9-C5B2-7B262ACC8BAA}"/>
              </a:ext>
            </a:extLst>
          </p:cNvPr>
          <p:cNvSpPr txBox="1"/>
          <p:nvPr/>
        </p:nvSpPr>
        <p:spPr>
          <a:xfrm>
            <a:off x="4622727" y="2142548"/>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
        <p:nvSpPr>
          <p:cNvPr id="10" name="TextBox 9">
            <a:extLst>
              <a:ext uri="{FF2B5EF4-FFF2-40B4-BE49-F238E27FC236}">
                <a16:creationId xmlns:a16="http://schemas.microsoft.com/office/drawing/2014/main" id="{BAA87952-1D93-284D-FD07-21BFA3A18D1F}"/>
              </a:ext>
            </a:extLst>
          </p:cNvPr>
          <p:cNvSpPr txBox="1"/>
          <p:nvPr/>
        </p:nvSpPr>
        <p:spPr>
          <a:xfrm>
            <a:off x="4622727" y="1404798"/>
            <a:ext cx="44454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explore probability as they create a point system for their game board.</a:t>
            </a:r>
          </a:p>
        </p:txBody>
      </p:sp>
    </p:spTree>
    <p:extLst>
      <p:ext uri="{BB962C8B-B14F-4D97-AF65-F5344CB8AC3E}">
        <p14:creationId xmlns:p14="http://schemas.microsoft.com/office/powerpoint/2010/main" val="2792277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F8E6A-A7F7-1BE4-6D26-67EA987A40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7487C6-B450-D669-504E-1B60522AEB4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Statistics and Probability</a:t>
            </a:r>
          </a:p>
        </p:txBody>
      </p:sp>
      <p:pic>
        <p:nvPicPr>
          <p:cNvPr id="5" name="Picture 4" descr="A red and white striped cover with a ticket&#10;&#10;AI-generated content may be incorrect.">
            <a:extLst>
              <a:ext uri="{FF2B5EF4-FFF2-40B4-BE49-F238E27FC236}">
                <a16:creationId xmlns:a16="http://schemas.microsoft.com/office/drawing/2014/main" id="{8B98868A-F415-D1F3-498A-9441A2618A06}"/>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pic>
        <p:nvPicPr>
          <p:cNvPr id="4" name="Picture 3" descr="A screenshot of a game&#10;&#10;AI-generated content may be incorrect.">
            <a:extLst>
              <a:ext uri="{FF2B5EF4-FFF2-40B4-BE49-F238E27FC236}">
                <a16:creationId xmlns:a16="http://schemas.microsoft.com/office/drawing/2014/main" id="{ECE80B64-9468-083F-73AB-D4F1108BF203}"/>
              </a:ext>
            </a:extLst>
          </p:cNvPr>
          <p:cNvPicPr>
            <a:picLocks noChangeAspect="1"/>
          </p:cNvPicPr>
          <p:nvPr/>
        </p:nvPicPr>
        <p:blipFill>
          <a:blip r:embed="rId3"/>
          <a:stretch>
            <a:fillRect/>
          </a:stretch>
        </p:blipFill>
        <p:spPr>
          <a:xfrm>
            <a:off x="8215114" y="2302971"/>
            <a:ext cx="3122216" cy="3091989"/>
          </a:xfrm>
          <a:prstGeom prst="rect">
            <a:avLst/>
          </a:prstGeom>
          <a:ln>
            <a:solidFill>
              <a:schemeClr val="tx1"/>
            </a:solidFill>
          </a:ln>
        </p:spPr>
      </p:pic>
      <p:sp>
        <p:nvSpPr>
          <p:cNvPr id="9" name="TextBox 8">
            <a:extLst>
              <a:ext uri="{FF2B5EF4-FFF2-40B4-BE49-F238E27FC236}">
                <a16:creationId xmlns:a16="http://schemas.microsoft.com/office/drawing/2014/main" id="{2F102704-53E6-A5BA-E1FA-4AA03054AD46}"/>
              </a:ext>
            </a:extLst>
          </p:cNvPr>
          <p:cNvSpPr txBox="1"/>
          <p:nvPr/>
        </p:nvSpPr>
        <p:spPr>
          <a:xfrm>
            <a:off x="457200" y="4269277"/>
            <a:ext cx="304536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Fair Games™, children are introduced to the concepts of measurement, number operations, geometry, and algebraic thinking through carnival games. </a:t>
            </a:r>
          </a:p>
          <a:p>
            <a:pPr algn="ctr"/>
            <a:endParaRPr lang="en-US" dirty="0">
              <a:latin typeface="Calibri" panose="020F0502020204030204" pitchFamily="34" charset="0"/>
            </a:endParaRPr>
          </a:p>
        </p:txBody>
      </p:sp>
      <p:sp>
        <p:nvSpPr>
          <p:cNvPr id="10" name="TextBox 9">
            <a:extLst>
              <a:ext uri="{FF2B5EF4-FFF2-40B4-BE49-F238E27FC236}">
                <a16:creationId xmlns:a16="http://schemas.microsoft.com/office/drawing/2014/main" id="{36491D09-606F-6401-B5FF-F00642887C70}"/>
              </a:ext>
            </a:extLst>
          </p:cNvPr>
          <p:cNvSpPr txBox="1"/>
          <p:nvPr/>
        </p:nvSpPr>
        <p:spPr>
          <a:xfrm>
            <a:off x="4761059" y="1463040"/>
            <a:ext cx="62762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experiment with odds and sample space and calculate probability while playing carnival games.</a:t>
            </a:r>
          </a:p>
        </p:txBody>
      </p:sp>
      <p:pic>
        <p:nvPicPr>
          <p:cNvPr id="6" name="Picture 5" descr="A poster for a game&#10;&#10;AI-generated content may be incorrect.">
            <a:extLst>
              <a:ext uri="{FF2B5EF4-FFF2-40B4-BE49-F238E27FC236}">
                <a16:creationId xmlns:a16="http://schemas.microsoft.com/office/drawing/2014/main" id="{3431472E-730E-1FB8-088C-C4D59B21541B}"/>
              </a:ext>
            </a:extLst>
          </p:cNvPr>
          <p:cNvPicPr>
            <a:picLocks noChangeAspect="1"/>
          </p:cNvPicPr>
          <p:nvPr/>
        </p:nvPicPr>
        <p:blipFill>
          <a:blip r:embed="rId4"/>
          <a:stretch>
            <a:fillRect/>
          </a:stretch>
        </p:blipFill>
        <p:spPr>
          <a:xfrm>
            <a:off x="4905793" y="2302971"/>
            <a:ext cx="3120976" cy="3081970"/>
          </a:xfrm>
          <a:prstGeom prst="rect">
            <a:avLst/>
          </a:prstGeom>
          <a:ln>
            <a:solidFill>
              <a:schemeClr val="tx1"/>
            </a:solidFill>
          </a:ln>
          <a:effectLst/>
        </p:spPr>
      </p:pic>
    </p:spTree>
    <p:extLst>
      <p:ext uri="{BB962C8B-B14F-4D97-AF65-F5344CB8AC3E}">
        <p14:creationId xmlns:p14="http://schemas.microsoft.com/office/powerpoint/2010/main" val="797316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EA9F3-AC0C-3AC3-34B6-C0B1E472CB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34B21A-CE94-8971-7A6E-F951563F897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How NIHF Aligns to the Standards for Practice</a:t>
            </a:r>
          </a:p>
        </p:txBody>
      </p:sp>
      <p:sp>
        <p:nvSpPr>
          <p:cNvPr id="2" name="TextBox 1">
            <a:extLst>
              <a:ext uri="{FF2B5EF4-FFF2-40B4-BE49-F238E27FC236}">
                <a16:creationId xmlns:a16="http://schemas.microsoft.com/office/drawing/2014/main" id="{858221E6-324C-69E9-6B00-7CDA3C5E9C19}"/>
              </a:ext>
            </a:extLst>
          </p:cNvPr>
          <p:cNvSpPr txBox="1"/>
          <p:nvPr/>
        </p:nvSpPr>
        <p:spPr>
          <a:xfrm>
            <a:off x="327030" y="1356659"/>
            <a:ext cx="9850124" cy="5401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panose="020F0502020204030204" pitchFamily="34" charset="0"/>
                <a:ea typeface="+mn-lt"/>
                <a:cs typeface="Calibri" panose="020F0502020204030204" pitchFamily="34" charset="0"/>
              </a:rPr>
              <a:t>According to research completed by https://</a:t>
            </a:r>
            <a:r>
              <a:rPr lang="en-US" sz="1600" dirty="0" err="1">
                <a:latin typeface="Calibri" panose="020F0502020204030204" pitchFamily="34" charset="0"/>
                <a:ea typeface="+mn-lt"/>
                <a:cs typeface="Calibri" panose="020F0502020204030204" pitchFamily="34" charset="0"/>
              </a:rPr>
              <a:t>seisummit.org</a:t>
            </a:r>
            <a:r>
              <a:rPr lang="en-US" sz="1600" dirty="0">
                <a:latin typeface="Calibri" panose="020F0502020204030204" pitchFamily="34" charset="0"/>
                <a:ea typeface="+mn-lt"/>
                <a:cs typeface="Calibri" panose="020F0502020204030204" pitchFamily="34" charset="0"/>
              </a:rPr>
              <a:t>/, Camp Invention can impact math test scores.</a:t>
            </a:r>
            <a:r>
              <a:rPr lang="en-US" sz="1600" baseline="30000" dirty="0">
                <a:latin typeface="Calibri" panose="020F0502020204030204" pitchFamily="34" charset="0"/>
                <a:ea typeface="+mn-lt"/>
                <a:cs typeface="Calibri" panose="020F0502020204030204" pitchFamily="34" charset="0"/>
              </a:rPr>
              <a:t>(1)</a:t>
            </a:r>
            <a:r>
              <a:rPr lang="en-US" sz="1600" dirty="0">
                <a:latin typeface="Calibri" panose="020F0502020204030204" pitchFamily="34" charset="0"/>
                <a:ea typeface="+mn-lt"/>
                <a:cs typeface="Calibri" panose="020F0502020204030204" pitchFamily="34" charset="0"/>
              </a:rPr>
              <a:t> Through the use of real-world STEM and invention challenges, participants:</a:t>
            </a: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ea typeface="+mn-lt"/>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Use practical math skills and tools to strategically solve challenges</a:t>
            </a:r>
            <a:endParaRPr lang="en-US" sz="1600" dirty="0">
              <a:latin typeface="Calibri" panose="020F0502020204030204" pitchFamily="34" charset="0"/>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Use precision when cutting materials to fit on or in a prototype</a:t>
            </a:r>
            <a:endParaRPr lang="en-US" sz="1600" dirty="0">
              <a:latin typeface="Calibri" panose="020F0502020204030204" pitchFamily="34" charset="0"/>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Explore scale when creating models and two-dimensional plans </a:t>
            </a:r>
            <a:endParaRPr lang="en-US" sz="1600" dirty="0">
              <a:latin typeface="Calibri" panose="020F0502020204030204" pitchFamily="34" charset="0"/>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Utilize manipulatives and mathematical instruments to reinforce math concepts through hands-on exploration</a:t>
            </a:r>
            <a:endParaRPr lang="en-US" sz="1600" dirty="0">
              <a:latin typeface="Calibri" panose="020F0502020204030204" pitchFamily="34" charset="0"/>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Look for patterns, count objects, estimate measurement, and complete simple calculations as they develop solutions to invention challenges </a:t>
            </a:r>
          </a:p>
          <a:p>
            <a:pPr marL="285750" indent="-285750">
              <a:buFont typeface="Wingdings"/>
              <a:buChar char="ü"/>
            </a:pP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ea typeface="+mn-lt"/>
                <a:cs typeface="Calibri" panose="020F0502020204030204" pitchFamily="34" charset="0"/>
              </a:rPr>
              <a:t>Participants are exposed to mathematical tools and instruments such as: </a:t>
            </a:r>
          </a:p>
          <a:p>
            <a:pPr marL="285750" indent="-285750">
              <a:buFont typeface="Wingdings"/>
              <a:buChar char="ü"/>
            </a:pPr>
            <a:endParaRPr lang="en-US" sz="1600" dirty="0">
              <a:latin typeface="Calibri" panose="020F0502020204030204" pitchFamily="34" charset="0"/>
              <a:ea typeface="+mn-lt"/>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Tape measures</a:t>
            </a:r>
            <a:endParaRPr lang="en-US" sz="1600" dirty="0">
              <a:latin typeface="Calibri" panose="020F0502020204030204" pitchFamily="34" charset="0"/>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Rulers</a:t>
            </a: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Play money</a:t>
            </a:r>
            <a:endParaRPr lang="en-US" sz="1600" dirty="0">
              <a:latin typeface="Calibri" panose="020F0502020204030204" pitchFamily="34" charset="0"/>
              <a:cs typeface="Calibri" panose="020F0502020204030204" pitchFamily="34" charset="0"/>
            </a:endParaRPr>
          </a:p>
          <a:p>
            <a:pPr marL="285750" indent="-285750">
              <a:buFont typeface="Wingdings"/>
              <a:buChar char="ü"/>
            </a:pPr>
            <a:r>
              <a:rPr lang="en-US" sz="1600" dirty="0">
                <a:latin typeface="Calibri" panose="020F0502020204030204" pitchFamily="34" charset="0"/>
                <a:ea typeface="+mn-lt"/>
                <a:cs typeface="Calibri" panose="020F0502020204030204" pitchFamily="34" charset="0"/>
              </a:rPr>
              <a:t>Protractors</a:t>
            </a:r>
          </a:p>
          <a:p>
            <a:endParaRPr lang="en-US" sz="1600" dirty="0">
              <a:latin typeface="Calibri" panose="020F0502020204030204" pitchFamily="34" charset="0"/>
              <a:ea typeface="+mn-lt"/>
              <a:cs typeface="Calibri" panose="020F0502020204030204" pitchFamily="34" charset="0"/>
            </a:endParaRPr>
          </a:p>
          <a:p>
            <a:r>
              <a:rPr lang="en-US" sz="1600" dirty="0">
                <a:latin typeface="Calibri" panose="020F0502020204030204" pitchFamily="34" charset="0"/>
                <a:ea typeface="+mn-lt"/>
                <a:cs typeface="Calibri" panose="020F0502020204030204" pitchFamily="34" charset="0"/>
              </a:rPr>
              <a:t>By laying the foundation of the skills and mindset needed to solve invention challenges, and exposing participants to physical</a:t>
            </a:r>
            <a:r>
              <a:rPr lang="en-US" sz="1600" dirty="0">
                <a:highlight>
                  <a:srgbClr val="FFFFFF"/>
                </a:highlight>
                <a:latin typeface="Calibri" panose="020F0502020204030204" pitchFamily="34" charset="0"/>
                <a:ea typeface="+mn-lt"/>
                <a:cs typeface="Calibri" panose="020F0502020204030204" pitchFamily="34" charset="0"/>
              </a:rPr>
              <a:t> tools as</a:t>
            </a:r>
            <a:r>
              <a:rPr lang="en-US" sz="1600" dirty="0">
                <a:latin typeface="Calibri" panose="020F0502020204030204" pitchFamily="34" charset="0"/>
                <a:ea typeface="+mn-lt"/>
                <a:cs typeface="Calibri" panose="020F0502020204030204" pitchFamily="34" charset="0"/>
              </a:rPr>
              <a:t> they prototype, NIHF provides opportunities for participants to confidently engage with and embrace mathematics.</a:t>
            </a:r>
            <a:r>
              <a:rPr lang="en-US" sz="1600" baseline="30000" dirty="0">
                <a:latin typeface="Calibri" panose="020F0502020204030204" pitchFamily="34" charset="0"/>
                <a:ea typeface="+mn-lt"/>
                <a:cs typeface="Calibri" panose="020F0502020204030204" pitchFamily="34" charset="0"/>
              </a:rPr>
              <a:t>(2)</a:t>
            </a:r>
            <a:endParaRPr lang="en-US" sz="1600" baseline="30000" dirty="0">
              <a:latin typeface="Calibri" panose="020F0502020204030204" pitchFamily="34" charset="0"/>
              <a:cs typeface="Calibri" panose="020F0502020204030204" pitchFamily="34" charset="0"/>
            </a:endParaRPr>
          </a:p>
          <a:p>
            <a:endParaRPr lang="en-US" sz="1600" dirty="0">
              <a:solidFill>
                <a:srgbClr val="000000"/>
              </a:solidFill>
              <a:latin typeface="Calibri" panose="020F0502020204030204" pitchFamily="34" charset="0"/>
              <a:ea typeface="+mn-lt"/>
              <a:cs typeface="Calibri" panose="020F0502020204030204" pitchFamily="34" charset="0"/>
            </a:endParaRPr>
          </a:p>
          <a:p>
            <a:endParaRPr lang="en-US" sz="900" dirty="0">
              <a:solidFill>
                <a:srgbClr val="333333"/>
              </a:solidFill>
              <a:highlight>
                <a:srgbClr val="FFFFFF"/>
              </a:highlight>
              <a:latin typeface="Segoe UI"/>
              <a:ea typeface="+mn-lt"/>
              <a:cs typeface="Segoe UI"/>
            </a:endParaRPr>
          </a:p>
        </p:txBody>
      </p:sp>
      <p:sp>
        <p:nvSpPr>
          <p:cNvPr id="4" name="TextBox 3">
            <a:extLst>
              <a:ext uri="{FF2B5EF4-FFF2-40B4-BE49-F238E27FC236}">
                <a16:creationId xmlns:a16="http://schemas.microsoft.com/office/drawing/2014/main" id="{E8FECB5B-026B-64E1-8B22-40E03263AF81}"/>
              </a:ext>
            </a:extLst>
          </p:cNvPr>
          <p:cNvSpPr txBox="1"/>
          <p:nvPr/>
        </p:nvSpPr>
        <p:spPr>
          <a:xfrm>
            <a:off x="327031" y="6350169"/>
            <a:ext cx="8694422" cy="461665"/>
          </a:xfrm>
          <a:prstGeom prst="rect">
            <a:avLst/>
          </a:prstGeom>
          <a:noFill/>
        </p:spPr>
        <p:txBody>
          <a:bodyPr wrap="square">
            <a:spAutoFit/>
          </a:bodyPr>
          <a:lstStyle/>
          <a:p>
            <a:r>
              <a:rPr lang="en-US" sz="800" b="0" i="0" kern="1200" dirty="0">
                <a:solidFill>
                  <a:schemeClr val="tx1"/>
                </a:solidFill>
                <a:effectLst/>
                <a:latin typeface="+mn-lt"/>
                <a:ea typeface="+mn-ea"/>
                <a:cs typeface="+mn-cs"/>
              </a:rPr>
              <a:t>1. Summit Education Initiative, National Inventors Hall of Fame Camp Invention, a Program Component of Akron Public Schools Innovation 365(I365): Wraparound Summer 2022 (January 2023)</a:t>
            </a:r>
          </a:p>
          <a:p>
            <a:r>
              <a:rPr lang="en-US" sz="800" b="0" i="0" kern="1200">
                <a:solidFill>
                  <a:schemeClr val="tx1"/>
                </a:solidFill>
                <a:effectLst/>
                <a:latin typeface="+mn-lt"/>
                <a:ea typeface="+mn-ea"/>
                <a:cs typeface="+mn-cs"/>
              </a:rPr>
              <a:t>2. R</a:t>
            </a:r>
            <a:r>
              <a:rPr lang="en-US" sz="800" b="0" i="0" kern="1200" dirty="0">
                <a:solidFill>
                  <a:schemeClr val="tx1"/>
                </a:solidFill>
                <a:effectLst/>
                <a:latin typeface="+mn-lt"/>
                <a:ea typeface="+mn-ea"/>
                <a:cs typeface="+mn-cs"/>
              </a:rPr>
              <a:t>. Moore, The Impact of Invention Education Participation on Students’ Confidence and Anxiety in STEM. The Center for Education Integrating Science, Mathematics and Computing, Georgia Institute of Technology (April 2024)</a:t>
            </a:r>
          </a:p>
        </p:txBody>
      </p:sp>
    </p:spTree>
    <p:extLst>
      <p:ext uri="{BB962C8B-B14F-4D97-AF65-F5344CB8AC3E}">
        <p14:creationId xmlns:p14="http://schemas.microsoft.com/office/powerpoint/2010/main" val="341407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B539-7776-3262-46C2-8D58856CEBC9}"/>
            </a:ext>
          </a:extLst>
        </p:cNvPr>
        <p:cNvGrpSpPr/>
        <p:nvPr/>
      </p:nvGrpSpPr>
      <p:grpSpPr>
        <a:xfrm>
          <a:off x="0" y="0"/>
          <a:ext cx="0" cy="0"/>
          <a:chOff x="0" y="0"/>
          <a:chExt cx="0" cy="0"/>
        </a:xfrm>
      </p:grpSpPr>
      <p:pic>
        <p:nvPicPr>
          <p:cNvPr id="4" name="Picture 3" descr="A white text on a black background&#10;&#10;AI-generated content may be incorrect.">
            <a:extLst>
              <a:ext uri="{FF2B5EF4-FFF2-40B4-BE49-F238E27FC236}">
                <a16:creationId xmlns:a16="http://schemas.microsoft.com/office/drawing/2014/main" id="{B9258333-A9AE-AB0D-B98D-2C817D6F0174}"/>
              </a:ext>
            </a:extLst>
          </p:cNvPr>
          <p:cNvPicPr>
            <a:picLocks noChangeAspect="1"/>
          </p:cNvPicPr>
          <p:nvPr/>
        </p:nvPicPr>
        <p:blipFill>
          <a:blip r:embed="rId3"/>
          <a:srcRect t="60759" b="274"/>
          <a:stretch>
            <a:fillRect/>
          </a:stretch>
        </p:blipFill>
        <p:spPr>
          <a:xfrm>
            <a:off x="5181878" y="4720370"/>
            <a:ext cx="5964980" cy="581704"/>
          </a:xfrm>
          <a:prstGeom prst="rect">
            <a:avLst/>
          </a:prstGeom>
          <a:ln>
            <a:solidFill>
              <a:schemeClr val="tx1"/>
            </a:solidFill>
          </a:ln>
        </p:spPr>
      </p:pic>
      <p:sp>
        <p:nvSpPr>
          <p:cNvPr id="3" name="TextBox 2">
            <a:extLst>
              <a:ext uri="{FF2B5EF4-FFF2-40B4-BE49-F238E27FC236}">
                <a16:creationId xmlns:a16="http://schemas.microsoft.com/office/drawing/2014/main" id="{847BB405-4D3A-5004-489C-A56A6432FBA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Statistics and Probability</a:t>
            </a:r>
          </a:p>
        </p:txBody>
      </p:sp>
      <p:pic>
        <p:nvPicPr>
          <p:cNvPr id="5" name="Picture 4">
            <a:extLst>
              <a:ext uri="{FF2B5EF4-FFF2-40B4-BE49-F238E27FC236}">
                <a16:creationId xmlns:a16="http://schemas.microsoft.com/office/drawing/2014/main" id="{01DC6C95-A7D9-A079-4F2C-6E10259EAC0C}"/>
              </a:ext>
            </a:extLst>
          </p:cNvPr>
          <p:cNvPicPr>
            <a:picLocks noChangeAspect="1"/>
          </p:cNvPicPr>
          <p:nvPr/>
        </p:nvPicPr>
        <p:blipFill>
          <a:blip r:embed="rId4"/>
          <a:stretch>
            <a:fillRect/>
          </a:stretch>
        </p:blipFill>
        <p:spPr>
          <a:xfrm>
            <a:off x="5177207" y="5393808"/>
            <a:ext cx="5556660" cy="1217458"/>
          </a:xfrm>
          <a:prstGeom prst="rect">
            <a:avLst/>
          </a:prstGeom>
          <a:ln>
            <a:solidFill>
              <a:schemeClr val="tx1"/>
            </a:solidFill>
          </a:ln>
        </p:spPr>
      </p:pic>
      <p:pic>
        <p:nvPicPr>
          <p:cNvPr id="6" name="Picture 5">
            <a:extLst>
              <a:ext uri="{FF2B5EF4-FFF2-40B4-BE49-F238E27FC236}">
                <a16:creationId xmlns:a16="http://schemas.microsoft.com/office/drawing/2014/main" id="{83197F49-8576-2130-4C01-F36868A4EF56}"/>
              </a:ext>
            </a:extLst>
          </p:cNvPr>
          <p:cNvPicPr>
            <a:picLocks noChangeAspect="1"/>
          </p:cNvPicPr>
          <p:nvPr/>
        </p:nvPicPr>
        <p:blipFill>
          <a:blip r:embed="rId5"/>
          <a:stretch>
            <a:fillRect/>
          </a:stretch>
        </p:blipFill>
        <p:spPr>
          <a:xfrm>
            <a:off x="5177207" y="2868114"/>
            <a:ext cx="5022930" cy="1757626"/>
          </a:xfrm>
          <a:prstGeom prst="rect">
            <a:avLst/>
          </a:prstGeom>
          <a:ln>
            <a:solidFill>
              <a:schemeClr val="tx1"/>
            </a:solidFill>
          </a:ln>
        </p:spPr>
      </p:pic>
      <p:pic>
        <p:nvPicPr>
          <p:cNvPr id="7" name="Picture 6">
            <a:extLst>
              <a:ext uri="{FF2B5EF4-FFF2-40B4-BE49-F238E27FC236}">
                <a16:creationId xmlns:a16="http://schemas.microsoft.com/office/drawing/2014/main" id="{33717DDB-8B23-4DB8-B09A-EF821A6F73FB}"/>
              </a:ext>
            </a:extLst>
          </p:cNvPr>
          <p:cNvPicPr>
            <a:picLocks/>
          </p:cNvPicPr>
          <p:nvPr/>
        </p:nvPicPr>
        <p:blipFill>
          <a:blip r:embed="rId6"/>
          <a:stretch>
            <a:fillRect/>
          </a:stretch>
        </p:blipFill>
        <p:spPr>
          <a:xfrm>
            <a:off x="457200" y="1463040"/>
            <a:ext cx="2743200" cy="2743200"/>
          </a:xfrm>
          <a:prstGeom prst="rect">
            <a:avLst/>
          </a:prstGeom>
          <a:ln>
            <a:solidFill>
              <a:schemeClr val="tx1"/>
            </a:solidFill>
          </a:ln>
        </p:spPr>
      </p:pic>
      <p:sp>
        <p:nvSpPr>
          <p:cNvPr id="2" name="TextBox 1">
            <a:extLst>
              <a:ext uri="{FF2B5EF4-FFF2-40B4-BE49-F238E27FC236}">
                <a16:creationId xmlns:a16="http://schemas.microsoft.com/office/drawing/2014/main" id="{B3030444-829E-3DE4-DBC5-3A45B7F21CDE}"/>
              </a:ext>
            </a:extLst>
          </p:cNvPr>
          <p:cNvSpPr txBox="1"/>
          <p:nvPr/>
        </p:nvSpPr>
        <p:spPr>
          <a:xfrm>
            <a:off x="457202" y="4302942"/>
            <a:ext cx="383835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50" dirty="0">
                <a:latin typeface="Calibri" panose="020F0502020204030204" pitchFamily="34" charset="0"/>
                <a:ea typeface="+mn-lt"/>
                <a:cs typeface="Calibri" panose="020F0502020204030204" pitchFamily="34" charset="0"/>
              </a:rPr>
              <a:t>In Champions™, children discover the unseen champions of the sports world and explore how innovators have changed the way people experience sports! Champions participants build their own functioning tabletop games and investigate National Inventors Hall of Fame Inductees who have revolutionized sports. </a:t>
            </a:r>
            <a:endParaRPr lang="en-US" sz="1750" dirty="0">
              <a:latin typeface="Calibri" panose="020F0502020204030204" pitchFamily="34" charset="0"/>
            </a:endParaRPr>
          </a:p>
        </p:txBody>
      </p:sp>
      <p:sp>
        <p:nvSpPr>
          <p:cNvPr id="9" name="TextBox 8">
            <a:extLst>
              <a:ext uri="{FF2B5EF4-FFF2-40B4-BE49-F238E27FC236}">
                <a16:creationId xmlns:a16="http://schemas.microsoft.com/office/drawing/2014/main" id="{0A32A4E7-80B4-54F1-7882-6A4FA0C71D24}"/>
              </a:ext>
            </a:extLst>
          </p:cNvPr>
          <p:cNvSpPr txBox="1"/>
          <p:nvPr/>
        </p:nvSpPr>
        <p:spPr>
          <a:xfrm>
            <a:off x="4633290" y="2474487"/>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Excerpts from curriculum: </a:t>
            </a:r>
          </a:p>
        </p:txBody>
      </p:sp>
      <p:sp>
        <p:nvSpPr>
          <p:cNvPr id="10" name="TextBox 9">
            <a:extLst>
              <a:ext uri="{FF2B5EF4-FFF2-40B4-BE49-F238E27FC236}">
                <a16:creationId xmlns:a16="http://schemas.microsoft.com/office/drawing/2014/main" id="{709AFAC2-E07E-D90B-68D1-8095CEC42EAC}"/>
              </a:ext>
            </a:extLst>
          </p:cNvPr>
          <p:cNvSpPr txBox="1"/>
          <p:nvPr/>
        </p:nvSpPr>
        <p:spPr>
          <a:xfrm>
            <a:off x="4633290" y="1427524"/>
            <a:ext cx="47442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Participants explore probability and statistics as they determine the likelihood of their team winning the next game.</a:t>
            </a:r>
          </a:p>
        </p:txBody>
      </p:sp>
    </p:spTree>
    <p:extLst>
      <p:ext uri="{BB962C8B-B14F-4D97-AF65-F5344CB8AC3E}">
        <p14:creationId xmlns:p14="http://schemas.microsoft.com/office/powerpoint/2010/main" val="1764151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34097" y="3661179"/>
            <a:ext cx="993775" cy="1124585"/>
          </a:xfrm>
          <a:custGeom>
            <a:avLst/>
            <a:gdLst/>
            <a:ahLst/>
            <a:cxnLst/>
            <a:rect l="l" t="t" r="r" b="b"/>
            <a:pathLst>
              <a:path w="993775" h="1124585">
                <a:moveTo>
                  <a:pt x="457642" y="1124106"/>
                </a:moveTo>
                <a:lnTo>
                  <a:pt x="88093" y="971835"/>
                </a:lnTo>
                <a:lnTo>
                  <a:pt x="0" y="0"/>
                </a:lnTo>
                <a:lnTo>
                  <a:pt x="993671" y="705364"/>
                </a:lnTo>
                <a:lnTo>
                  <a:pt x="457642" y="112410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006777" y="4488955"/>
            <a:ext cx="1346835" cy="1649095"/>
          </a:xfrm>
          <a:custGeom>
            <a:avLst/>
            <a:gdLst/>
            <a:ahLst/>
            <a:cxnLst/>
            <a:rect l="l" t="t" r="r" b="b"/>
            <a:pathLst>
              <a:path w="1346835" h="1649095">
                <a:moveTo>
                  <a:pt x="1346790" y="1648838"/>
                </a:moveTo>
                <a:lnTo>
                  <a:pt x="818973" y="1648838"/>
                </a:lnTo>
                <a:lnTo>
                  <a:pt x="580073" y="1479403"/>
                </a:lnTo>
                <a:lnTo>
                  <a:pt x="0" y="285133"/>
                </a:lnTo>
                <a:lnTo>
                  <a:pt x="972016" y="0"/>
                </a:lnTo>
                <a:lnTo>
                  <a:pt x="1346790" y="16488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9426787" y="3996321"/>
            <a:ext cx="2756535" cy="2000885"/>
          </a:xfrm>
          <a:custGeom>
            <a:avLst/>
            <a:gdLst/>
            <a:ahLst/>
            <a:cxnLst/>
            <a:rect l="l" t="t" r="r" b="b"/>
            <a:pathLst>
              <a:path w="2756534" h="2000885">
                <a:moveTo>
                  <a:pt x="2756292" y="2000401"/>
                </a:moveTo>
                <a:lnTo>
                  <a:pt x="0" y="1335340"/>
                </a:lnTo>
                <a:lnTo>
                  <a:pt x="750289" y="0"/>
                </a:lnTo>
                <a:lnTo>
                  <a:pt x="2756292" y="202277"/>
                </a:lnTo>
                <a:lnTo>
                  <a:pt x="2756292" y="200040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811177" y="5418246"/>
            <a:ext cx="857885" cy="720090"/>
          </a:xfrm>
          <a:custGeom>
            <a:avLst/>
            <a:gdLst/>
            <a:ahLst/>
            <a:cxnLst/>
            <a:rect l="l" t="t" r="r" b="b"/>
            <a:pathLst>
              <a:path w="857885" h="720089">
                <a:moveTo>
                  <a:pt x="857795" y="719546"/>
                </a:moveTo>
                <a:lnTo>
                  <a:pt x="377758" y="719546"/>
                </a:lnTo>
                <a:lnTo>
                  <a:pt x="0" y="0"/>
                </a:lnTo>
                <a:lnTo>
                  <a:pt x="775673" y="550111"/>
                </a:lnTo>
                <a:lnTo>
                  <a:pt x="857795" y="719546"/>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8472" y="3526821"/>
            <a:ext cx="855344" cy="1152525"/>
          </a:xfrm>
          <a:custGeom>
            <a:avLst/>
            <a:gdLst/>
            <a:ahLst/>
            <a:cxnLst/>
            <a:rect l="l" t="t" r="r" b="b"/>
            <a:pathLst>
              <a:path w="855345" h="1152525">
                <a:moveTo>
                  <a:pt x="435243" y="1152472"/>
                </a:moveTo>
                <a:lnTo>
                  <a:pt x="0" y="323202"/>
                </a:lnTo>
                <a:lnTo>
                  <a:pt x="412845" y="0"/>
                </a:lnTo>
                <a:lnTo>
                  <a:pt x="854806" y="909886"/>
                </a:lnTo>
                <a:lnTo>
                  <a:pt x="435243" y="115247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806952" y="1249298"/>
            <a:ext cx="4730495" cy="31379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9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268B7-9B49-DD42-A0B0-C4749A5388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E89BB1-F8B5-8689-1235-E4ADCDAEEFAE}"/>
              </a:ext>
            </a:extLst>
          </p:cNvPr>
          <p:cNvSpPr txBox="1"/>
          <p:nvPr/>
        </p:nvSpPr>
        <p:spPr>
          <a:xfrm>
            <a:off x="472611" y="2345815"/>
            <a:ext cx="11332396" cy="1015663"/>
          </a:xfrm>
          <a:prstGeom prst="rect">
            <a:avLst/>
          </a:prstGeom>
          <a:noFill/>
        </p:spPr>
        <p:txBody>
          <a:bodyPr wrap="square" lIns="91440" tIns="45720" rIns="91440" bIns="45720" rtlCol="0" anchor="ctr">
            <a:spAutoFit/>
          </a:bodyPr>
          <a:lstStyle/>
          <a:p>
            <a:pPr algn="ctr">
              <a:defRPr/>
            </a:pPr>
            <a:r>
              <a:rPr lang="en-US" sz="6000" b="1" dirty="0">
                <a:solidFill>
                  <a:prstClr val="white"/>
                </a:solidFill>
                <a:latin typeface="Calibri"/>
                <a:ea typeface="Calibri"/>
                <a:cs typeface="Calibri"/>
              </a:rPr>
              <a:t>Counting and Cardinality</a:t>
            </a:r>
            <a:endParaRPr lang="en-US" sz="6000" b="1"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1573218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ver of a video game&#10;&#10;AI-generated content may be incorrect.">
            <a:extLst>
              <a:ext uri="{FF2B5EF4-FFF2-40B4-BE49-F238E27FC236}">
                <a16:creationId xmlns:a16="http://schemas.microsoft.com/office/drawing/2014/main" id="{9C83F535-3C3E-42F9-A66C-7EA02E599F2B}"/>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sp>
        <p:nvSpPr>
          <p:cNvPr id="4" name="TextBox 3">
            <a:extLst>
              <a:ext uri="{FF2B5EF4-FFF2-40B4-BE49-F238E27FC236}">
                <a16:creationId xmlns:a16="http://schemas.microsoft.com/office/drawing/2014/main" id="{E7F4D75F-51CD-14E5-36AD-D541CF8C76E3}"/>
              </a:ext>
            </a:extLst>
          </p:cNvPr>
          <p:cNvSpPr txBox="1"/>
          <p:nvPr/>
        </p:nvSpPr>
        <p:spPr>
          <a:xfrm>
            <a:off x="376458" y="4272677"/>
            <a:ext cx="401721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Pod Pals™, participants meet friendly pretend creatures who love to cruise the galaxy and discover new things about science, the Pod Pals! Throughout the module, children build amazing inventions and explore science alongside of the Pod Pals.</a:t>
            </a:r>
            <a:endParaRPr lang="en-US" dirty="0">
              <a:latin typeface="Calibri" panose="020F0502020204030204" pitchFamily="34" charset="0"/>
              <a:cs typeface="Calibri" panose="020F0502020204030204" pitchFamily="34" charset="0"/>
            </a:endParaRPr>
          </a:p>
          <a:p>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CC89B39-D8F3-C75E-3147-3E59D0DA8BF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Counting and Cardinality</a:t>
            </a:r>
          </a:p>
        </p:txBody>
      </p:sp>
      <p:pic>
        <p:nvPicPr>
          <p:cNvPr id="8" name="Picture 7" descr="A white text on a gray background&#10;&#10;AI-generated content may be incorrect.">
            <a:extLst>
              <a:ext uri="{FF2B5EF4-FFF2-40B4-BE49-F238E27FC236}">
                <a16:creationId xmlns:a16="http://schemas.microsoft.com/office/drawing/2014/main" id="{9BB68D0F-D38D-23F7-5121-A51A732A045F}"/>
              </a:ext>
            </a:extLst>
          </p:cNvPr>
          <p:cNvPicPr>
            <a:picLocks noChangeAspect="1"/>
          </p:cNvPicPr>
          <p:nvPr/>
        </p:nvPicPr>
        <p:blipFill>
          <a:blip r:embed="rId3"/>
          <a:stretch>
            <a:fillRect/>
          </a:stretch>
        </p:blipFill>
        <p:spPr>
          <a:xfrm>
            <a:off x="4856772" y="3201975"/>
            <a:ext cx="5995733" cy="2461641"/>
          </a:xfrm>
          <a:prstGeom prst="rect">
            <a:avLst/>
          </a:prstGeom>
          <a:ln>
            <a:solidFill>
              <a:schemeClr val="tx1"/>
            </a:solidFill>
          </a:ln>
        </p:spPr>
      </p:pic>
      <p:sp>
        <p:nvSpPr>
          <p:cNvPr id="9" name="TextBox 8">
            <a:extLst>
              <a:ext uri="{FF2B5EF4-FFF2-40B4-BE49-F238E27FC236}">
                <a16:creationId xmlns:a16="http://schemas.microsoft.com/office/drawing/2014/main" id="{82A4CDF5-B93E-2519-B219-9F6946FCD032}"/>
              </a:ext>
            </a:extLst>
          </p:cNvPr>
          <p:cNvSpPr txBox="1"/>
          <p:nvPr/>
        </p:nvSpPr>
        <p:spPr>
          <a:xfrm>
            <a:off x="4626241" y="1501875"/>
            <a:ext cx="59957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To practice counting and cardinality, participants estimate how many pieces of "food" will fit inside of plastic egg, then check their estimate by counting how many pieces fit into the egg.</a:t>
            </a:r>
          </a:p>
        </p:txBody>
      </p:sp>
      <p:sp>
        <p:nvSpPr>
          <p:cNvPr id="10" name="TextBox 9">
            <a:extLst>
              <a:ext uri="{FF2B5EF4-FFF2-40B4-BE49-F238E27FC236}">
                <a16:creationId xmlns:a16="http://schemas.microsoft.com/office/drawing/2014/main" id="{5A334A6D-19D6-CA8A-7078-B7919E05B018}"/>
              </a:ext>
            </a:extLst>
          </p:cNvPr>
          <p:cNvSpPr txBox="1"/>
          <p:nvPr/>
        </p:nvSpPr>
        <p:spPr>
          <a:xfrm>
            <a:off x="4626241" y="2843173"/>
            <a:ext cx="40434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a:t>
            </a:r>
            <a:r>
              <a:rPr lang="en-US" dirty="0">
                <a:latin typeface="Calibri" panose="020F0502020204030204" pitchFamily="34" charset="0"/>
                <a:cs typeface="Calibri" panose="020F0502020204030204" pitchFamily="34" charset="0"/>
              </a:rPr>
              <a:t>curriculum</a:t>
            </a:r>
            <a:r>
              <a:rPr lang="en-US" dirty="0">
                <a:latin typeface="Calibri" panose="020F0502020204030204" pitchFamily="34" charset="0"/>
              </a:rPr>
              <a:t>: </a:t>
            </a:r>
          </a:p>
        </p:txBody>
      </p:sp>
    </p:spTree>
    <p:extLst>
      <p:ext uri="{BB962C8B-B14F-4D97-AF65-F5344CB8AC3E}">
        <p14:creationId xmlns:p14="http://schemas.microsoft.com/office/powerpoint/2010/main" val="321810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2CA9F-12F6-CA7A-AE16-F75D42093D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863B78-BCF9-ABDB-0A33-CB8E04AAF22E}"/>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Counting and Cardinality</a:t>
            </a:r>
          </a:p>
        </p:txBody>
      </p:sp>
      <p:sp>
        <p:nvSpPr>
          <p:cNvPr id="7" name="TextBox 6">
            <a:extLst>
              <a:ext uri="{FF2B5EF4-FFF2-40B4-BE49-F238E27FC236}">
                <a16:creationId xmlns:a16="http://schemas.microsoft.com/office/drawing/2014/main" id="{47543411-F121-DA26-606C-5768F30125AE}"/>
              </a:ext>
            </a:extLst>
          </p:cNvPr>
          <p:cNvSpPr txBox="1"/>
          <p:nvPr/>
        </p:nvSpPr>
        <p:spPr>
          <a:xfrm>
            <a:off x="4623202" y="1460248"/>
            <a:ext cx="62260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count how many times a water wiggler is passed around a circle in a three-minute period. If the water wiggler is dropped, the participants must restart the count.</a:t>
            </a:r>
            <a:endParaRPr lang="en-US" dirty="0">
              <a:latin typeface="Calibri" panose="020F0502020204030204" pitchFamily="34" charset="0"/>
            </a:endParaRPr>
          </a:p>
          <a:p>
            <a:endParaRPr lang="en-US" dirty="0">
              <a:latin typeface="Calibri" panose="020F0502020204030204" pitchFamily="34" charset="0"/>
              <a:ea typeface="+mn-lt"/>
              <a:cs typeface="Calibri" panose="020F0502020204030204" pitchFamily="34" charset="0"/>
            </a:endParaRPr>
          </a:p>
          <a:p>
            <a:endParaRPr lang="en-US" dirty="0">
              <a:latin typeface="Calibri" panose="020F0502020204030204" pitchFamily="34" charset="0"/>
            </a:endParaRPr>
          </a:p>
        </p:txBody>
      </p:sp>
      <p:pic>
        <p:nvPicPr>
          <p:cNvPr id="4" name="Picture 3" descr="A cover of a book&#10;&#10;AI-generated content may be incorrect.">
            <a:extLst>
              <a:ext uri="{FF2B5EF4-FFF2-40B4-BE49-F238E27FC236}">
                <a16:creationId xmlns:a16="http://schemas.microsoft.com/office/drawing/2014/main" id="{CF73D60E-7B8E-0B95-30F5-AB2234363F8C}"/>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pic>
        <p:nvPicPr>
          <p:cNvPr id="6" name="Picture 5" descr="A white text on a white background&#10;&#10;AI-generated content may be incorrect.">
            <a:extLst>
              <a:ext uri="{FF2B5EF4-FFF2-40B4-BE49-F238E27FC236}">
                <a16:creationId xmlns:a16="http://schemas.microsoft.com/office/drawing/2014/main" id="{3B920010-2F64-C2C5-6875-EC52FF3DBE4C}"/>
              </a:ext>
            </a:extLst>
          </p:cNvPr>
          <p:cNvPicPr>
            <a:picLocks noChangeAspect="1"/>
          </p:cNvPicPr>
          <p:nvPr/>
        </p:nvPicPr>
        <p:blipFill>
          <a:blip r:embed="rId3"/>
          <a:srcRect r="2198"/>
          <a:stretch>
            <a:fillRect/>
          </a:stretch>
        </p:blipFill>
        <p:spPr>
          <a:xfrm>
            <a:off x="4857409" y="3019306"/>
            <a:ext cx="5991823" cy="2902287"/>
          </a:xfrm>
          <a:prstGeom prst="rect">
            <a:avLst/>
          </a:prstGeom>
          <a:ln>
            <a:solidFill>
              <a:schemeClr val="tx1"/>
            </a:solidFill>
          </a:ln>
        </p:spPr>
      </p:pic>
      <p:sp>
        <p:nvSpPr>
          <p:cNvPr id="8" name="TextBox 7">
            <a:extLst>
              <a:ext uri="{FF2B5EF4-FFF2-40B4-BE49-F238E27FC236}">
                <a16:creationId xmlns:a16="http://schemas.microsoft.com/office/drawing/2014/main" id="{4631D91C-1FCB-709C-50F7-3AAAECD7AF84}"/>
              </a:ext>
            </a:extLst>
          </p:cNvPr>
          <p:cNvSpPr txBox="1"/>
          <p:nvPr/>
        </p:nvSpPr>
        <p:spPr>
          <a:xfrm>
            <a:off x="457201" y="4347690"/>
            <a:ext cx="397887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Ooze and Aahs™, children explore ooey gooey chemistry concepts as they investigate some of nature’s tiniest organisms in the Backyard Laboratory! </a:t>
            </a:r>
            <a:endParaRPr lang="en-US" dirty="0">
              <a:latin typeface="Calibri" panose="020F0502020204030204" pitchFamily="34" charset="0"/>
            </a:endParaRPr>
          </a:p>
        </p:txBody>
      </p:sp>
      <p:sp>
        <p:nvSpPr>
          <p:cNvPr id="10" name="TextBox 9">
            <a:extLst>
              <a:ext uri="{FF2B5EF4-FFF2-40B4-BE49-F238E27FC236}">
                <a16:creationId xmlns:a16="http://schemas.microsoft.com/office/drawing/2014/main" id="{DFDFDCA7-3133-B47F-5C53-3DF9120D77E1}"/>
              </a:ext>
            </a:extLst>
          </p:cNvPr>
          <p:cNvSpPr txBox="1"/>
          <p:nvPr/>
        </p:nvSpPr>
        <p:spPr>
          <a:xfrm>
            <a:off x="4623202" y="2599703"/>
            <a:ext cx="39414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Excerpt from curriculum: </a:t>
            </a:r>
          </a:p>
        </p:txBody>
      </p:sp>
    </p:spTree>
    <p:extLst>
      <p:ext uri="{BB962C8B-B14F-4D97-AF65-F5344CB8AC3E}">
        <p14:creationId xmlns:p14="http://schemas.microsoft.com/office/powerpoint/2010/main" val="232787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C9834-5261-2F72-622E-DB4BABBA7A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39E663-FFD5-CE9C-4D9A-55DF10E24B1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Counting and Cardinality</a:t>
            </a:r>
          </a:p>
        </p:txBody>
      </p:sp>
      <p:sp>
        <p:nvSpPr>
          <p:cNvPr id="5" name="TextBox 4">
            <a:extLst>
              <a:ext uri="{FF2B5EF4-FFF2-40B4-BE49-F238E27FC236}">
                <a16:creationId xmlns:a16="http://schemas.microsoft.com/office/drawing/2014/main" id="{FABE0CB4-B027-A64A-A225-09AADACAF02B}"/>
              </a:ext>
            </a:extLst>
          </p:cNvPr>
          <p:cNvSpPr txBox="1"/>
          <p:nvPr/>
        </p:nvSpPr>
        <p:spPr>
          <a:xfrm>
            <a:off x="4638432" y="1458682"/>
            <a:ext cx="597717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count the washers as they are placed in an aluminum foil boat. Intermediate participants are encouraged to count by twos or fives.</a:t>
            </a:r>
            <a:endParaRPr lang="en-US" dirty="0">
              <a:latin typeface="Calibri" panose="020F0502020204030204" pitchFamily="34" charset="0"/>
            </a:endParaRPr>
          </a:p>
        </p:txBody>
      </p:sp>
      <p:pic>
        <p:nvPicPr>
          <p:cNvPr id="6" name="Picture 5" descr="A logo of a surf board&#10;&#10;AI-generated content may be incorrect.">
            <a:extLst>
              <a:ext uri="{FF2B5EF4-FFF2-40B4-BE49-F238E27FC236}">
                <a16:creationId xmlns:a16="http://schemas.microsoft.com/office/drawing/2014/main" id="{A91085F8-57EE-2C37-BBA5-93814169B557}"/>
              </a:ext>
            </a:extLst>
          </p:cNvPr>
          <p:cNvPicPr>
            <a:picLocks/>
          </p:cNvPicPr>
          <p:nvPr/>
        </p:nvPicPr>
        <p:blipFill>
          <a:blip r:embed="rId2"/>
          <a:stretch>
            <a:fillRect/>
          </a:stretch>
        </p:blipFill>
        <p:spPr>
          <a:xfrm>
            <a:off x="457200" y="1463040"/>
            <a:ext cx="2743200" cy="2743200"/>
          </a:xfrm>
          <a:prstGeom prst="rect">
            <a:avLst/>
          </a:prstGeom>
          <a:ln>
            <a:solidFill>
              <a:schemeClr val="tx1"/>
            </a:solidFill>
          </a:ln>
        </p:spPr>
      </p:pic>
      <p:pic>
        <p:nvPicPr>
          <p:cNvPr id="7" name="Picture 6" descr="A black and white text&#10;&#10;AI-generated content may be incorrect.">
            <a:extLst>
              <a:ext uri="{FF2B5EF4-FFF2-40B4-BE49-F238E27FC236}">
                <a16:creationId xmlns:a16="http://schemas.microsoft.com/office/drawing/2014/main" id="{4FB973E9-A78B-4373-DF66-9CE3F39B6B1E}"/>
              </a:ext>
            </a:extLst>
          </p:cNvPr>
          <p:cNvPicPr>
            <a:picLocks noChangeAspect="1"/>
          </p:cNvPicPr>
          <p:nvPr/>
        </p:nvPicPr>
        <p:blipFill>
          <a:blip r:embed="rId3"/>
          <a:stretch>
            <a:fillRect/>
          </a:stretch>
        </p:blipFill>
        <p:spPr>
          <a:xfrm>
            <a:off x="4877050" y="2896647"/>
            <a:ext cx="6103020" cy="2812049"/>
          </a:xfrm>
          <a:prstGeom prst="rect">
            <a:avLst/>
          </a:prstGeom>
          <a:ln>
            <a:solidFill>
              <a:schemeClr val="tx1"/>
            </a:solidFill>
          </a:ln>
        </p:spPr>
      </p:pic>
      <p:sp>
        <p:nvSpPr>
          <p:cNvPr id="8" name="TextBox 7">
            <a:extLst>
              <a:ext uri="{FF2B5EF4-FFF2-40B4-BE49-F238E27FC236}">
                <a16:creationId xmlns:a16="http://schemas.microsoft.com/office/drawing/2014/main" id="{777027EE-F16D-13D7-CD8E-E5888F2AEB1C}"/>
              </a:ext>
            </a:extLst>
          </p:cNvPr>
          <p:cNvSpPr txBox="1"/>
          <p:nvPr/>
        </p:nvSpPr>
        <p:spPr>
          <a:xfrm>
            <a:off x="457200" y="4251783"/>
            <a:ext cx="334292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In Make Waves™, children catch their first big break as they ride the waves of invention and entrepreneurship!</a:t>
            </a:r>
          </a:p>
          <a:p>
            <a:pPr algn="ctr"/>
            <a:endParaRPr lang="en-US" dirty="0">
              <a:latin typeface="Calibri" panose="020F0502020204030204" pitchFamily="34" charset="0"/>
            </a:endParaRPr>
          </a:p>
        </p:txBody>
      </p:sp>
      <p:sp>
        <p:nvSpPr>
          <p:cNvPr id="10" name="TextBox 9">
            <a:extLst>
              <a:ext uri="{FF2B5EF4-FFF2-40B4-BE49-F238E27FC236}">
                <a16:creationId xmlns:a16="http://schemas.microsoft.com/office/drawing/2014/main" id="{FA32B314-C27A-26BF-86C5-58A3015BB5FB}"/>
              </a:ext>
            </a:extLst>
          </p:cNvPr>
          <p:cNvSpPr txBox="1"/>
          <p:nvPr/>
        </p:nvSpPr>
        <p:spPr>
          <a:xfrm>
            <a:off x="4638432" y="2501825"/>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359916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B9777-147E-11D7-7CAC-4626616290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3BBECA-5102-EBEB-DC3C-DEBE178BD3E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Counting and Cardinality</a:t>
            </a:r>
          </a:p>
        </p:txBody>
      </p:sp>
      <p:pic>
        <p:nvPicPr>
          <p:cNvPr id="2" name="Picture 1" descr="A screenshot of a chat&#10;&#10;AI-generated content may be incorrect.">
            <a:extLst>
              <a:ext uri="{FF2B5EF4-FFF2-40B4-BE49-F238E27FC236}">
                <a16:creationId xmlns:a16="http://schemas.microsoft.com/office/drawing/2014/main" id="{BBE031B1-2C58-2768-83EB-47FD52187005}"/>
              </a:ext>
            </a:extLst>
          </p:cNvPr>
          <p:cNvPicPr>
            <a:picLocks noChangeAspect="1"/>
          </p:cNvPicPr>
          <p:nvPr/>
        </p:nvPicPr>
        <p:blipFill>
          <a:blip r:embed="rId2"/>
          <a:srcRect l="87" r="5376"/>
          <a:stretch>
            <a:fillRect/>
          </a:stretch>
        </p:blipFill>
        <p:spPr>
          <a:xfrm>
            <a:off x="4874964" y="2738037"/>
            <a:ext cx="4469927" cy="3877646"/>
          </a:xfrm>
          <a:prstGeom prst="rect">
            <a:avLst/>
          </a:prstGeom>
          <a:ln>
            <a:solidFill>
              <a:schemeClr val="tx1"/>
            </a:solidFill>
          </a:ln>
        </p:spPr>
      </p:pic>
      <p:sp>
        <p:nvSpPr>
          <p:cNvPr id="4" name="TextBox 3">
            <a:extLst>
              <a:ext uri="{FF2B5EF4-FFF2-40B4-BE49-F238E27FC236}">
                <a16:creationId xmlns:a16="http://schemas.microsoft.com/office/drawing/2014/main" id="{F49C691E-9254-E7AD-EAE3-BA2C4F957E32}"/>
              </a:ext>
            </a:extLst>
          </p:cNvPr>
          <p:cNvSpPr txBox="1"/>
          <p:nvPr/>
        </p:nvSpPr>
        <p:spPr>
          <a:xfrm>
            <a:off x="6698378" y="1709783"/>
            <a:ext cx="47967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Calibri" panose="020F0502020204030204" pitchFamily="34" charset="0"/>
            </a:endParaRPr>
          </a:p>
        </p:txBody>
      </p:sp>
      <p:sp>
        <p:nvSpPr>
          <p:cNvPr id="5" name="TextBox 4">
            <a:extLst>
              <a:ext uri="{FF2B5EF4-FFF2-40B4-BE49-F238E27FC236}">
                <a16:creationId xmlns:a16="http://schemas.microsoft.com/office/drawing/2014/main" id="{6D4A1231-B832-8F85-2756-779744EDA4F3}"/>
              </a:ext>
            </a:extLst>
          </p:cNvPr>
          <p:cNvSpPr txBox="1"/>
          <p:nvPr/>
        </p:nvSpPr>
        <p:spPr>
          <a:xfrm>
            <a:off x="4620201" y="1460248"/>
            <a:ext cx="65886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examine various optical illusions. For this activity, they look at an image of the American flag for 30 seconds, counting aloud together to keep track of the time.</a:t>
            </a:r>
            <a:endParaRPr lang="en-US" dirty="0">
              <a:latin typeface="Calibri" panose="020F0502020204030204" pitchFamily="34" charset="0"/>
            </a:endParaRPr>
          </a:p>
          <a:p>
            <a:endParaRPr lang="en-US" dirty="0">
              <a:latin typeface="Calibri" panose="020F0502020204030204" pitchFamily="34" charset="0"/>
            </a:endParaRPr>
          </a:p>
        </p:txBody>
      </p:sp>
      <p:pic>
        <p:nvPicPr>
          <p:cNvPr id="6" name="Picture 5" descr="A logo on a gray background&#10;&#10;AI-generated content may be incorrect.">
            <a:extLst>
              <a:ext uri="{FF2B5EF4-FFF2-40B4-BE49-F238E27FC236}">
                <a16:creationId xmlns:a16="http://schemas.microsoft.com/office/drawing/2014/main" id="{B3FFF5A8-CF88-CA34-7D68-182E0800867C}"/>
              </a:ext>
            </a:extLst>
          </p:cNvPr>
          <p:cNvPicPr>
            <a:picLocks/>
          </p:cNvPicPr>
          <p:nvPr/>
        </p:nvPicPr>
        <p:blipFill>
          <a:blip r:embed="rId3"/>
          <a:stretch>
            <a:fillRect/>
          </a:stretch>
        </p:blipFill>
        <p:spPr>
          <a:xfrm>
            <a:off x="457200" y="1463040"/>
            <a:ext cx="2743200" cy="2743817"/>
          </a:xfrm>
          <a:prstGeom prst="rect">
            <a:avLst/>
          </a:prstGeom>
          <a:ln>
            <a:solidFill>
              <a:schemeClr val="tx1"/>
            </a:solidFill>
          </a:ln>
        </p:spPr>
      </p:pic>
      <p:sp>
        <p:nvSpPr>
          <p:cNvPr id="8" name="TextBox 7">
            <a:extLst>
              <a:ext uri="{FF2B5EF4-FFF2-40B4-BE49-F238E27FC236}">
                <a16:creationId xmlns:a16="http://schemas.microsoft.com/office/drawing/2014/main" id="{2E54B41D-F289-7FB3-97FE-E012A8C25E89}"/>
              </a:ext>
            </a:extLst>
          </p:cNvPr>
          <p:cNvSpPr txBox="1"/>
          <p:nvPr/>
        </p:nvSpPr>
        <p:spPr>
          <a:xfrm>
            <a:off x="4620201" y="2368705"/>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
        <p:nvSpPr>
          <p:cNvPr id="9" name="TextBox 8">
            <a:extLst>
              <a:ext uri="{FF2B5EF4-FFF2-40B4-BE49-F238E27FC236}">
                <a16:creationId xmlns:a16="http://schemas.microsoft.com/office/drawing/2014/main" id="{C6FFED64-64B5-13A7-7A6B-50C0C454C5C1}"/>
              </a:ext>
            </a:extLst>
          </p:cNvPr>
          <p:cNvSpPr txBox="1"/>
          <p:nvPr/>
        </p:nvSpPr>
        <p:spPr>
          <a:xfrm>
            <a:off x="457200" y="4309549"/>
            <a:ext cx="40798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Illusion Workshop™, children discover the mesmerizing world of illusions, where things are not always as they appear! Through hands-on activities and experiments, they go behind the scenes of the tech tricks used in theme parks, animated films, and theater.</a:t>
            </a:r>
            <a:endParaRPr lang="en-US" dirty="0">
              <a:latin typeface="Calibri" panose="020F0502020204030204" pitchFamily="34" charset="0"/>
            </a:endParaRPr>
          </a:p>
        </p:txBody>
      </p:sp>
    </p:spTree>
    <p:extLst>
      <p:ext uri="{BB962C8B-B14F-4D97-AF65-F5344CB8AC3E}">
        <p14:creationId xmlns:p14="http://schemas.microsoft.com/office/powerpoint/2010/main" val="3695746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87198-D2E7-187D-455E-FCEDEDDB27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E64C87-E42C-597F-1B95-E806FB4C01F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Counting and Cardinality</a:t>
            </a:r>
          </a:p>
        </p:txBody>
      </p:sp>
      <p:pic>
        <p:nvPicPr>
          <p:cNvPr id="2" name="Picture 1" descr="A person on the beach&#10;&#10;AI-generated content may be incorrect.">
            <a:extLst>
              <a:ext uri="{FF2B5EF4-FFF2-40B4-BE49-F238E27FC236}">
                <a16:creationId xmlns:a16="http://schemas.microsoft.com/office/drawing/2014/main" id="{BDE013AF-1E6C-DDE8-8292-DB525D8414AA}"/>
              </a:ext>
            </a:extLst>
          </p:cNvPr>
          <p:cNvPicPr>
            <a:picLocks noChangeAspect="1"/>
          </p:cNvPicPr>
          <p:nvPr/>
        </p:nvPicPr>
        <p:blipFill>
          <a:blip r:embed="rId2"/>
          <a:stretch>
            <a:fillRect/>
          </a:stretch>
        </p:blipFill>
        <p:spPr>
          <a:xfrm>
            <a:off x="4856698" y="2997807"/>
            <a:ext cx="5871658" cy="2642186"/>
          </a:xfrm>
          <a:prstGeom prst="rect">
            <a:avLst/>
          </a:prstGeom>
          <a:ln>
            <a:solidFill>
              <a:schemeClr val="tx1"/>
            </a:solidFill>
          </a:ln>
        </p:spPr>
      </p:pic>
      <p:sp>
        <p:nvSpPr>
          <p:cNvPr id="4" name="TextBox 3">
            <a:extLst>
              <a:ext uri="{FF2B5EF4-FFF2-40B4-BE49-F238E27FC236}">
                <a16:creationId xmlns:a16="http://schemas.microsoft.com/office/drawing/2014/main" id="{E5935A63-C597-993C-0CC6-5A85F11D88E1}"/>
              </a:ext>
            </a:extLst>
          </p:cNvPr>
          <p:cNvSpPr txBox="1"/>
          <p:nvPr/>
        </p:nvSpPr>
        <p:spPr>
          <a:xfrm>
            <a:off x="4628076" y="1365295"/>
            <a:ext cx="61510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Participants play a river steward game in which they work in teams to remove litter from the river. At the end of the game, they count how many pieces of litter remain in the river.</a:t>
            </a:r>
            <a:endParaRPr lang="en-US" dirty="0">
              <a:latin typeface="Calibri" panose="020F0502020204030204" pitchFamily="34" charset="0"/>
            </a:endParaRPr>
          </a:p>
          <a:p>
            <a:endParaRPr lang="en-US" dirty="0">
              <a:latin typeface="Calibri" panose="020F0502020204030204" pitchFamily="34" charset="0"/>
            </a:endParaRPr>
          </a:p>
        </p:txBody>
      </p:sp>
      <p:pic>
        <p:nvPicPr>
          <p:cNvPr id="5" name="Picture 4" descr="A blue and orange cover with a globe and text&#10;&#10;AI-generated content may be incorrect.">
            <a:extLst>
              <a:ext uri="{FF2B5EF4-FFF2-40B4-BE49-F238E27FC236}">
                <a16:creationId xmlns:a16="http://schemas.microsoft.com/office/drawing/2014/main" id="{1C210FA6-4E36-C3F6-A863-F8C427C6AA31}"/>
              </a:ext>
            </a:extLst>
          </p:cNvPr>
          <p:cNvPicPr>
            <a:picLocks/>
          </p:cNvPicPr>
          <p:nvPr/>
        </p:nvPicPr>
        <p:blipFill>
          <a:blip r:embed="rId3"/>
          <a:stretch>
            <a:fillRect/>
          </a:stretch>
        </p:blipFill>
        <p:spPr>
          <a:xfrm>
            <a:off x="457200" y="1463040"/>
            <a:ext cx="2743200" cy="2743200"/>
          </a:xfrm>
          <a:prstGeom prst="rect">
            <a:avLst/>
          </a:prstGeom>
          <a:ln>
            <a:solidFill>
              <a:schemeClr val="tx1"/>
            </a:solidFill>
          </a:ln>
        </p:spPr>
      </p:pic>
      <p:sp>
        <p:nvSpPr>
          <p:cNvPr id="6" name="TextBox 5">
            <a:extLst>
              <a:ext uri="{FF2B5EF4-FFF2-40B4-BE49-F238E27FC236}">
                <a16:creationId xmlns:a16="http://schemas.microsoft.com/office/drawing/2014/main" id="{FB961FE7-D1DA-0811-C2AF-E250D98E7362}"/>
              </a:ext>
            </a:extLst>
          </p:cNvPr>
          <p:cNvSpPr txBox="1"/>
          <p:nvPr/>
        </p:nvSpPr>
        <p:spPr>
          <a:xfrm>
            <a:off x="457200" y="4318900"/>
            <a:ext cx="32886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mn-lt"/>
                <a:cs typeface="Calibri" panose="020F0502020204030204" pitchFamily="34" charset="0"/>
              </a:rPr>
              <a:t>In Operation: </a:t>
            </a:r>
            <a:r>
              <a:rPr lang="en-US" dirty="0" err="1">
                <a:latin typeface="Calibri" panose="020F0502020204030204" pitchFamily="34" charset="0"/>
                <a:ea typeface="+mn-lt"/>
                <a:cs typeface="Calibri" panose="020F0502020204030204" pitchFamily="34" charset="0"/>
              </a:rPr>
              <a:t>HydroDrop</a:t>
            </a:r>
            <a:r>
              <a:rPr lang="en-US" dirty="0">
                <a:latin typeface="Calibri" panose="020F0502020204030204" pitchFamily="34" charset="0"/>
                <a:ea typeface="+mn-lt"/>
                <a:cs typeface="Calibri" panose="020F0502020204030204" pitchFamily="34" charset="0"/>
              </a:rPr>
              <a:t>™, Children head out on an epic global operation to explore and solve water challenges around this big blue planet!</a:t>
            </a:r>
            <a:endParaRPr lang="en-US" dirty="0">
              <a:latin typeface="Calibri" panose="020F0502020204030204" pitchFamily="34" charset="0"/>
            </a:endParaRPr>
          </a:p>
        </p:txBody>
      </p:sp>
      <p:sp>
        <p:nvSpPr>
          <p:cNvPr id="8" name="TextBox 7">
            <a:extLst>
              <a:ext uri="{FF2B5EF4-FFF2-40B4-BE49-F238E27FC236}">
                <a16:creationId xmlns:a16="http://schemas.microsoft.com/office/drawing/2014/main" id="{87767600-4114-5E64-8F08-E5384DF2221A}"/>
              </a:ext>
            </a:extLst>
          </p:cNvPr>
          <p:cNvSpPr txBox="1"/>
          <p:nvPr/>
        </p:nvSpPr>
        <p:spPr>
          <a:xfrm>
            <a:off x="4628076" y="2569532"/>
            <a:ext cx="3769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rPr>
              <a:t>Excerpt from curriculum: </a:t>
            </a:r>
          </a:p>
        </p:txBody>
      </p:sp>
    </p:spTree>
    <p:extLst>
      <p:ext uri="{BB962C8B-B14F-4D97-AF65-F5344CB8AC3E}">
        <p14:creationId xmlns:p14="http://schemas.microsoft.com/office/powerpoint/2010/main" val="430171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TotalTime>
  <Words>1554</Words>
  <Application>Microsoft Office PowerPoint</Application>
  <PresentationFormat>Widescreen</PresentationFormat>
  <Paragraphs>134</Paragraphs>
  <Slides>31</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K-6 examples of NIHF Educational Programs math alignments</dc:title>
  <dc:creator/>
  <cp:lastModifiedBy>Sarah Boedicker</cp:lastModifiedBy>
  <cp:revision>11</cp:revision>
  <dcterms:created xsi:type="dcterms:W3CDTF">2025-11-21T18:25:25Z</dcterms:created>
  <dcterms:modified xsi:type="dcterms:W3CDTF">2026-06-19T14:08:56Z</dcterms:modified>
</cp:coreProperties>
</file>