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3"/>
  </p:notesMasterIdLst>
  <p:sldIdLst>
    <p:sldId id="1239" r:id="rId3"/>
    <p:sldId id="1865" r:id="rId4"/>
    <p:sldId id="1860" r:id="rId5"/>
    <p:sldId id="1875" r:id="rId6"/>
    <p:sldId id="1873" r:id="rId7"/>
    <p:sldId id="1874" r:id="rId8"/>
    <p:sldId id="1884" r:id="rId9"/>
    <p:sldId id="1861" r:id="rId10"/>
    <p:sldId id="1867" r:id="rId11"/>
    <p:sldId id="1887" r:id="rId12"/>
    <p:sldId id="1876" r:id="rId13"/>
    <p:sldId id="1857" r:id="rId14"/>
    <p:sldId id="1880" r:id="rId15"/>
    <p:sldId id="1862" r:id="rId16"/>
    <p:sldId id="1883" r:id="rId17"/>
    <p:sldId id="1888" r:id="rId18"/>
    <p:sldId id="1877" r:id="rId19"/>
    <p:sldId id="1889" r:id="rId20"/>
    <p:sldId id="1870" r:id="rId21"/>
    <p:sldId id="1863" r:id="rId22"/>
    <p:sldId id="1871" r:id="rId23"/>
    <p:sldId id="1869" r:id="rId24"/>
    <p:sldId id="1878" r:id="rId25"/>
    <p:sldId id="1859" r:id="rId26"/>
    <p:sldId id="1890" r:id="rId27"/>
    <p:sldId id="1864" r:id="rId28"/>
    <p:sldId id="1886" r:id="rId29"/>
    <p:sldId id="1891" r:id="rId30"/>
    <p:sldId id="1882" r:id="rId31"/>
    <p:sldId id="18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C0C4E8-DEF7-530B-39C3-47162DAC793F}" name="Ashley Giordano" initials="AG" userId="S::agiordano@invent.org::c852079d-2bb5-40fa-9f5e-fc09283cba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027C0-03E7-5235-97B7-FA317335E66D}" v="3111" dt="2026-04-15T14:33:46.927"/>
    <p1510:client id="{5533C429-DA26-372A-D271-04B280F5F1E8}" v="5180" dt="2026-04-15T15:15:14.918"/>
    <p1510:client id="{9880CD58-F757-6D6B-9E32-AF888EE76069}" v="1751" dt="2026-04-17T14:19:30.352"/>
    <p1510:client id="{9FA3D7E5-AE72-F133-979B-30103010ACED}" v="12" dt="2026-04-15T15:22:24.013"/>
    <p1510:client id="{C58E4E0D-FD62-5472-8AD9-13997054395C}" v="41" dt="2026-04-15T15:23:38.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94658"/>
  </p:normalViewPr>
  <p:slideViewPr>
    <p:cSldViewPr snapToGrid="0">
      <p:cViewPr varScale="1">
        <p:scale>
          <a:sx n="105" d="100"/>
          <a:sy n="105" d="100"/>
        </p:scale>
        <p:origin x="10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EA802-4A34-4E02-A4FE-4B1AC52C8A46}" type="datetimeFigureOut">
              <a:t>6/19/2026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38963-B8EA-4C03-8329-3B742A1BC673}" type="slidenum">
              <a:t>‹#›</a:t>
            </a:fld>
            <a:endParaRPr lang="en-US"/>
          </a:p>
        </p:txBody>
      </p:sp>
    </p:spTree>
    <p:extLst>
      <p:ext uri="{BB962C8B-B14F-4D97-AF65-F5344CB8AC3E}">
        <p14:creationId xmlns:p14="http://schemas.microsoft.com/office/powerpoint/2010/main" val="34627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B27A-6B6D-5C5D-2EA9-C935F79B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75EF8-CAEB-B4F5-AC26-8577ABA9C1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03DFE6-AE49-8EF9-F4A4-80BEE739BD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20EAFD-D126-6B33-EF7B-A26B3A3E88AA}"/>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421742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highlight>
                  <a:srgbClr val="FFFFFF"/>
                </a:highlight>
              </a:rPr>
              <a:t>Footnotes: </a:t>
            </a:r>
            <a:endParaRPr lang="en-US"/>
          </a:p>
          <a:p>
            <a:r>
              <a:rPr lang="en-US">
                <a:solidFill>
                  <a:srgbClr val="333333"/>
                </a:solidFill>
                <a:highlight>
                  <a:srgbClr val="FFFFFF"/>
                </a:highlight>
              </a:rPr>
              <a:t>(1)The </a:t>
            </a:r>
            <a:r>
              <a:rPr lang="en-US" err="1">
                <a:solidFill>
                  <a:srgbClr val="333333"/>
                </a:solidFill>
                <a:highlight>
                  <a:srgbClr val="FFFFFF"/>
                </a:highlight>
              </a:rPr>
              <a:t>i</a:t>
            </a:r>
            <a:r>
              <a:rPr lang="en-US">
                <a:solidFill>
                  <a:srgbClr val="333333"/>
                </a:solidFill>
                <a:highlight>
                  <a:srgbClr val="FFFFFF"/>
                </a:highlight>
              </a:rPr>
              <a:t>-Ready reading scores, both average (47) and median (43) percentile scores for students who participated in the program were higher than the district average for all students, including all summer program participants.(Summit Education Initiative, National Inventors Hall of Fame Camp Invention, a Program Component of Akron Public Schools Innovation 365 (I365): Wraparound Summer 2022 (January 2023).</a:t>
            </a:r>
            <a:endParaRPr lang="en-US"/>
          </a:p>
        </p:txBody>
      </p:sp>
      <p:sp>
        <p:nvSpPr>
          <p:cNvPr id="4" name="Slide Number Placeholder 3"/>
          <p:cNvSpPr>
            <a:spLocks noGrp="1"/>
          </p:cNvSpPr>
          <p:nvPr>
            <p:ph type="sldNum" sz="quarter" idx="5"/>
          </p:nvPr>
        </p:nvSpPr>
        <p:spPr/>
        <p:txBody>
          <a:bodyPr/>
          <a:lstStyle/>
          <a:p>
            <a:fld id="{4B138963-B8EA-4C03-8329-3B742A1BC673}" type="slidenum">
              <a:rPr lang="en-US"/>
              <a:t>3</a:t>
            </a:fld>
            <a:endParaRPr lang="en-US"/>
          </a:p>
        </p:txBody>
      </p:sp>
    </p:spTree>
    <p:extLst>
      <p:ext uri="{BB962C8B-B14F-4D97-AF65-F5344CB8AC3E}">
        <p14:creationId xmlns:p14="http://schemas.microsoft.com/office/powerpoint/2010/main" val="177902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5FDC-6AB2-159E-A0BC-E31276271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258DE-EF6F-CEFA-3AA1-32EEAD25A4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FB9099-5FD9-F702-A122-17F0694BEF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4C4C98-9286-92DF-2059-48506BBB25F6}"/>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4</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74776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CA9C0-6BF3-430C-3296-CA85F1D52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F45F3-9BC2-67E1-A0CB-9C0B08DBF1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98E0D4-9D25-289F-27E4-9624B045A8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00E8B1-852E-4A54-B273-8123EEBDF88C}"/>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11</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59071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2B2DA-CF2A-62A7-1F1C-59F08566B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C264B-42D0-6A94-F6C1-257CCB4206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5CADC3-9D84-6972-4647-51B0BEB513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1210CD-6FF1-66C3-D527-E5766ECD7ADF}"/>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17</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67329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7E3D-1FDF-91B7-D0BE-B79781AC7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3A94A-F84D-33F8-1373-B79B306963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DAA5D5-BF75-E0D0-4521-65DB56009B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A588BD-EF86-96B1-B7D7-1F665ACF3AFA}"/>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23</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378262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6170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23682-2793-7352-17CD-789E90F35667}"/>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3" name="Footer Placeholder 2">
            <a:extLst>
              <a:ext uri="{FF2B5EF4-FFF2-40B4-BE49-F238E27FC236}">
                <a16:creationId xmlns:a16="http://schemas.microsoft.com/office/drawing/2014/main" id="{9D78C8E8-955E-C1DF-A227-65BC08841656}"/>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4" name="Slide Number Placeholder 3">
            <a:extLst>
              <a:ext uri="{FF2B5EF4-FFF2-40B4-BE49-F238E27FC236}">
                <a16:creationId xmlns:a16="http://schemas.microsoft.com/office/drawing/2014/main" id="{11A4EFD4-3832-2A8C-3934-B1F0EB796339}"/>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101708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4057-AC5C-E974-C905-FA93288C7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2764E-A060-D633-589B-F4EB5AC92B75}"/>
              </a:ext>
            </a:extLst>
          </p:cNvPr>
          <p:cNvSpPr>
            <a:spLocks noGrp="1"/>
          </p:cNvSpPr>
          <p:nvPr>
            <p:ph idx="1"/>
          </p:nvPr>
        </p:nvSpPr>
        <p:spPr>
          <a:xfrm>
            <a:off x="5183188" y="987425"/>
            <a:ext cx="6172200" cy="4873625"/>
          </a:xfrm>
          <a:prstGeom prst="rect">
            <a:avLst/>
          </a:prstGeom>
        </p:spPr>
        <p:txBody>
          <a:bodyPr/>
          <a:lstStyle>
            <a:lvl1pPr>
              <a:defRPr sz="3200" b="0" i="0">
                <a:latin typeface="Calibri" panose="020F0502020204030204" pitchFamily="34" charset="0"/>
              </a:defRPr>
            </a:lvl1pPr>
            <a:lvl2pPr>
              <a:defRPr sz="2800" b="0" i="0">
                <a:latin typeface="Calibri" panose="020F0502020204030204" pitchFamily="34" charset="0"/>
              </a:defRPr>
            </a:lvl2pPr>
            <a:lvl3pPr>
              <a:defRPr sz="2400" b="0" i="0">
                <a:latin typeface="Calibri" panose="020F0502020204030204" pitchFamily="34" charset="0"/>
              </a:defRPr>
            </a:lvl3pPr>
            <a:lvl4pPr>
              <a:defRPr sz="2000" b="0" i="0">
                <a:latin typeface="Calibri" panose="020F0502020204030204" pitchFamily="34" charset="0"/>
              </a:defRPr>
            </a:lvl4pPr>
            <a:lvl5pPr>
              <a:defRPr sz="2000" b="0" i="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ABC7981-3BC4-D5CF-A7FB-080A9E28E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6E96A21-8E11-CB6A-8AD6-F5A669C70F82}"/>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6" name="Footer Placeholder 5">
            <a:extLst>
              <a:ext uri="{FF2B5EF4-FFF2-40B4-BE49-F238E27FC236}">
                <a16:creationId xmlns:a16="http://schemas.microsoft.com/office/drawing/2014/main" id="{C0C9C16A-415A-FC32-C169-59D17FFA83FF}"/>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7" name="Slide Number Placeholder 6">
            <a:extLst>
              <a:ext uri="{FF2B5EF4-FFF2-40B4-BE49-F238E27FC236}">
                <a16:creationId xmlns:a16="http://schemas.microsoft.com/office/drawing/2014/main" id="{3D0DF20A-D57D-E0A8-238F-45E1563EE3BE}"/>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362457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181FF-B520-7C1D-2F2C-12209DA26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FB970-3A78-A489-A04A-9E1103AE110C}"/>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F14D35-3F86-573C-298B-4DDD6C0A8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39A7856-2B1A-AE02-7C0F-F6DD11095F24}"/>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6" name="Footer Placeholder 5">
            <a:extLst>
              <a:ext uri="{FF2B5EF4-FFF2-40B4-BE49-F238E27FC236}">
                <a16:creationId xmlns:a16="http://schemas.microsoft.com/office/drawing/2014/main" id="{EE02A2DF-103B-2D3A-F679-A89626FED6BE}"/>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7" name="Slide Number Placeholder 6">
            <a:extLst>
              <a:ext uri="{FF2B5EF4-FFF2-40B4-BE49-F238E27FC236}">
                <a16:creationId xmlns:a16="http://schemas.microsoft.com/office/drawing/2014/main" id="{482839C0-1CF0-F674-CF12-5ED5444B60B7}"/>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831386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D6CE-DCFB-4342-3142-AE6A867718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DC735-3DC3-47FF-BE11-4350619AA76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76C69C5-72CF-DB95-80A7-C199C71516EE}"/>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5" name="Footer Placeholder 4">
            <a:extLst>
              <a:ext uri="{FF2B5EF4-FFF2-40B4-BE49-F238E27FC236}">
                <a16:creationId xmlns:a16="http://schemas.microsoft.com/office/drawing/2014/main" id="{035DA0B8-0F26-0993-2AEF-CF990DFE5DC5}"/>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B3FD70D7-E627-54A3-0491-4162BB844EBB}"/>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261584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4E53D-225B-73E2-2E28-B690699505E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938D9-FB90-67FE-FDFF-5EC74BA4730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C837B-65D2-BAE2-64E1-DA2DC10834F7}"/>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5" name="Footer Placeholder 4">
            <a:extLst>
              <a:ext uri="{FF2B5EF4-FFF2-40B4-BE49-F238E27FC236}">
                <a16:creationId xmlns:a16="http://schemas.microsoft.com/office/drawing/2014/main" id="{7690F940-F60C-E93C-DF3D-FB42B4D61948}"/>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E58DBFC2-27A4-5F22-173B-BB053D3D28F8}"/>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238134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4" name="Picture 3">
            <a:extLst>
              <a:ext uri="{FF2B5EF4-FFF2-40B4-BE49-F238E27FC236}">
                <a16:creationId xmlns:a16="http://schemas.microsoft.com/office/drawing/2014/main" id="{A8FC9E09-84D1-5585-158F-B712CA17607B}"/>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10978444" y="5688188"/>
            <a:ext cx="990600" cy="1016000"/>
          </a:xfrm>
          <a:prstGeom prst="rect">
            <a:avLst/>
          </a:prstGeom>
        </p:spPr>
      </p:pic>
    </p:spTree>
    <p:extLst>
      <p:ext uri="{BB962C8B-B14F-4D97-AF65-F5344CB8AC3E}">
        <p14:creationId xmlns:p14="http://schemas.microsoft.com/office/powerpoint/2010/main" val="157774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ponso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16245-A5CC-81E6-A028-DB1BE76768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11"/>
            <a:ext cx="12188952" cy="6855663"/>
          </a:xfrm>
          <a:prstGeom prst="rect">
            <a:avLst/>
          </a:prstGeom>
        </p:spPr>
      </p:pic>
      <p:sp>
        <p:nvSpPr>
          <p:cNvPr id="7" name="Rectangle 6">
            <a:extLst>
              <a:ext uri="{FF2B5EF4-FFF2-40B4-BE49-F238E27FC236}">
                <a16:creationId xmlns:a16="http://schemas.microsoft.com/office/drawing/2014/main" id="{340BB32F-CCC4-2745-F807-A4FAE0DFC701}"/>
              </a:ext>
            </a:extLst>
          </p:cNvPr>
          <p:cNvSpPr/>
          <p:nvPr userDrawn="1"/>
        </p:nvSpPr>
        <p:spPr>
          <a:xfrm>
            <a:off x="1524" y="5266972"/>
            <a:ext cx="12188952" cy="158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7B75AA32-E273-8BB5-0233-F51142C9A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103" y="5547279"/>
            <a:ext cx="4508500" cy="1028700"/>
          </a:xfrm>
          <a:prstGeom prst="rect">
            <a:avLst/>
          </a:prstGeom>
        </p:spPr>
      </p:pic>
      <p:cxnSp>
        <p:nvCxnSpPr>
          <p:cNvPr id="9" name="Straight Connector 8">
            <a:extLst>
              <a:ext uri="{FF2B5EF4-FFF2-40B4-BE49-F238E27FC236}">
                <a16:creationId xmlns:a16="http://schemas.microsoft.com/office/drawing/2014/main" id="{BE00A468-1682-DE75-52EB-A15852135946}"/>
              </a:ext>
            </a:extLst>
          </p:cNvPr>
          <p:cNvCxnSpPr>
            <a:cxnSpLocks/>
          </p:cNvCxnSpPr>
          <p:nvPr userDrawn="1"/>
        </p:nvCxnSpPr>
        <p:spPr>
          <a:xfrm>
            <a:off x="6096000" y="5506458"/>
            <a:ext cx="0" cy="1110343"/>
          </a:xfrm>
          <a:prstGeom prst="line">
            <a:avLst/>
          </a:prstGeom>
          <a:ln w="19050">
            <a:solidFill>
              <a:srgbClr val="4242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8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9F4D-F1AB-555D-724E-43AF894A60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109FBB-3982-21EC-B541-B365160AFB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247C5D-8212-7197-A991-DABFC8698CBC}"/>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5" name="Footer Placeholder 4">
            <a:extLst>
              <a:ext uri="{FF2B5EF4-FFF2-40B4-BE49-F238E27FC236}">
                <a16:creationId xmlns:a16="http://schemas.microsoft.com/office/drawing/2014/main" id="{9423CA85-D9CB-3958-35A8-F59A1142F56A}"/>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EF9F8232-7C0A-EEC8-5FD2-DAEEFB849D2F}"/>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268026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C352-5FB4-ECA2-9A1F-1BFC4ADDE9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C02E7-60B4-B193-3D85-DB67DA61FA21}"/>
              </a:ext>
            </a:extLst>
          </p:cNvPr>
          <p:cNvSpPr>
            <a:spLocks noGrp="1"/>
          </p:cNvSpPr>
          <p:nvPr>
            <p:ph idx="1"/>
          </p:nvPr>
        </p:nvSpPr>
        <p:spPr>
          <a:xfrm>
            <a:off x="838200" y="1825625"/>
            <a:ext cx="10515600" cy="4351338"/>
          </a:xfrm>
          <a:prstGeom prst="rect">
            <a:avLst/>
          </a:prstGeo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EF08DC-4C84-E349-CFBF-D3A1F3E1C3EB}"/>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5" name="Footer Placeholder 4">
            <a:extLst>
              <a:ext uri="{FF2B5EF4-FFF2-40B4-BE49-F238E27FC236}">
                <a16:creationId xmlns:a16="http://schemas.microsoft.com/office/drawing/2014/main" id="{1A8DB80F-3912-7D46-F686-5C9B087EBEE2}"/>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A2001E67-FDC3-3906-E0DC-9CE5BCFE381B}"/>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211596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A6DD-2545-0430-76C5-5CCA41E2562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2B622F-0F45-B4BB-803C-E3081E9A0396}"/>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82000"/>
                  </a:schemeClr>
                </a:solidFill>
                <a:latin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A7B3DD6-BBE5-EE93-705F-DBE948E8C162}"/>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5" name="Footer Placeholder 4">
            <a:extLst>
              <a:ext uri="{FF2B5EF4-FFF2-40B4-BE49-F238E27FC236}">
                <a16:creationId xmlns:a16="http://schemas.microsoft.com/office/drawing/2014/main" id="{DA17686E-7660-963F-CD9B-CE9F7A6B1D19}"/>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A4EB6B6B-4720-3C23-46E6-FA4738EFCCC1}"/>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251941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AB21-CF8D-BD1A-5DFE-F824A88B30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F89E5F-BA34-92A3-4067-4B03D513F7B8}"/>
              </a:ext>
            </a:extLst>
          </p:cNvPr>
          <p:cNvSpPr>
            <a:spLocks noGrp="1"/>
          </p:cNvSpPr>
          <p:nvPr>
            <p:ph sz="half" idx="1"/>
          </p:nvPr>
        </p:nvSpPr>
        <p:spPr>
          <a:xfrm>
            <a:off x="838200" y="1825625"/>
            <a:ext cx="5181600" cy="4351338"/>
          </a:xfrm>
          <a:prstGeom prst="rect">
            <a:avLst/>
          </a:prstGeo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415FB3-6E57-B079-559F-3800F2AF9EA6}"/>
              </a:ext>
            </a:extLst>
          </p:cNvPr>
          <p:cNvSpPr>
            <a:spLocks noGrp="1"/>
          </p:cNvSpPr>
          <p:nvPr>
            <p:ph sz="half" idx="2"/>
          </p:nvPr>
        </p:nvSpPr>
        <p:spPr>
          <a:xfrm>
            <a:off x="6172200" y="1825625"/>
            <a:ext cx="5181600" cy="4351338"/>
          </a:xfrm>
          <a:prstGeom prst="rect">
            <a:avLst/>
          </a:prstGeo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37E3F38-515C-8DE3-45F6-B1413AFAD00F}"/>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6" name="Footer Placeholder 5">
            <a:extLst>
              <a:ext uri="{FF2B5EF4-FFF2-40B4-BE49-F238E27FC236}">
                <a16:creationId xmlns:a16="http://schemas.microsoft.com/office/drawing/2014/main" id="{F7104138-5F30-7DD9-9259-4B66B25E03B9}"/>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7" name="Slide Number Placeholder 6">
            <a:extLst>
              <a:ext uri="{FF2B5EF4-FFF2-40B4-BE49-F238E27FC236}">
                <a16:creationId xmlns:a16="http://schemas.microsoft.com/office/drawing/2014/main" id="{BE0C955D-57DC-75D3-44C5-3442CBEDE7C0}"/>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91794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C706-67A7-FB7C-6342-85F53443A1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EFF8988-C659-1591-7173-3ABE00F682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8E434C9-7D97-B30A-00A4-78AF41FEDC8F}"/>
              </a:ext>
            </a:extLst>
          </p:cNvPr>
          <p:cNvSpPr>
            <a:spLocks noGrp="1"/>
          </p:cNvSpPr>
          <p:nvPr>
            <p:ph sz="half" idx="2"/>
          </p:nvPr>
        </p:nvSpPr>
        <p:spPr>
          <a:xfrm>
            <a:off x="839788" y="2505075"/>
            <a:ext cx="5157787" cy="3684588"/>
          </a:xfrm>
          <a:prstGeom prst="rect">
            <a:avLst/>
          </a:prstGeo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C61FB5A-2EF6-87F7-5638-5C29976A4C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E113FD0-8F0D-8319-EF43-A93244D2671A}"/>
              </a:ext>
            </a:extLst>
          </p:cNvPr>
          <p:cNvSpPr>
            <a:spLocks noGrp="1"/>
          </p:cNvSpPr>
          <p:nvPr>
            <p:ph sz="quarter" idx="4"/>
          </p:nvPr>
        </p:nvSpPr>
        <p:spPr>
          <a:xfrm>
            <a:off x="6172200" y="2505075"/>
            <a:ext cx="5183188" cy="3684588"/>
          </a:xfrm>
          <a:prstGeom prst="rect">
            <a:avLst/>
          </a:prstGeo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98FF8C1-8B2A-5799-93B3-94D513213208}"/>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8" name="Footer Placeholder 7">
            <a:extLst>
              <a:ext uri="{FF2B5EF4-FFF2-40B4-BE49-F238E27FC236}">
                <a16:creationId xmlns:a16="http://schemas.microsoft.com/office/drawing/2014/main" id="{E19B1A8D-0EAC-2EDB-981C-7EB3820450D7}"/>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9" name="Slide Number Placeholder 8">
            <a:extLst>
              <a:ext uri="{FF2B5EF4-FFF2-40B4-BE49-F238E27FC236}">
                <a16:creationId xmlns:a16="http://schemas.microsoft.com/office/drawing/2014/main" id="{5BAD588D-7A25-566A-EA37-AC6EBDEE4BA8}"/>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41512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1D27-C158-E058-82EE-3E795AB5D9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C8B574-5C0A-A0EF-70BB-1FE2431B3DD9}"/>
              </a:ext>
            </a:extLst>
          </p:cNvPr>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8F17DEDF-597F-A442-BDF4-1254EC5F5C55}" type="datetimeFigureOut">
              <a:rPr lang="en-US" smtClean="0"/>
              <a:pPr/>
              <a:t>6/19/2026</a:t>
            </a:fld>
            <a:endParaRPr lang="en-US" dirty="0"/>
          </a:p>
        </p:txBody>
      </p:sp>
      <p:sp>
        <p:nvSpPr>
          <p:cNvPr id="4" name="Footer Placeholder 3">
            <a:extLst>
              <a:ext uri="{FF2B5EF4-FFF2-40B4-BE49-F238E27FC236}">
                <a16:creationId xmlns:a16="http://schemas.microsoft.com/office/drawing/2014/main" id="{E582C8FB-451F-D59F-4BB8-F14C45811421}"/>
              </a:ext>
            </a:extLst>
          </p:cNvPr>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5" name="Slide Number Placeholder 4">
            <a:extLst>
              <a:ext uri="{FF2B5EF4-FFF2-40B4-BE49-F238E27FC236}">
                <a16:creationId xmlns:a16="http://schemas.microsoft.com/office/drawing/2014/main" id="{1FFC6C89-44C0-750C-C838-D0785CD3FD61}"/>
              </a:ext>
            </a:extLst>
          </p:cNvPr>
          <p:cNvSpPr>
            <a:spLocks noGrp="1"/>
          </p:cNvSpPr>
          <p:nvPr>
            <p:ph type="sldNum" sz="quarter" idx="12"/>
          </p:nvPr>
        </p:nvSpPr>
        <p:spPr>
          <a:xfrm>
            <a:off x="8610600" y="6356350"/>
            <a:ext cx="2743200" cy="365125"/>
          </a:xfrm>
          <a:prstGeom prst="rect">
            <a:avLst/>
          </a:prstGeom>
        </p:spPr>
        <p:txBody>
          <a:bodyPr/>
          <a:lstStyle>
            <a:lvl1pPr>
              <a:defRPr b="0" i="0">
                <a:latin typeface="Calibri" panose="020F0502020204030204" pitchFamily="34" charset="0"/>
              </a:defRPr>
            </a:lvl1pPr>
          </a:lstStyle>
          <a:p>
            <a:fld id="{55953188-298E-A14C-93C9-4832247363F8}" type="slidenum">
              <a:rPr lang="en-US" smtClean="0"/>
              <a:pPr/>
              <a:t>‹#›</a:t>
            </a:fld>
            <a:endParaRPr lang="en-US" dirty="0"/>
          </a:p>
        </p:txBody>
      </p:sp>
    </p:spTree>
    <p:extLst>
      <p:ext uri="{BB962C8B-B14F-4D97-AF65-F5344CB8AC3E}">
        <p14:creationId xmlns:p14="http://schemas.microsoft.com/office/powerpoint/2010/main" val="3194136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Calibri" panose="020F0502020204030204" pitchFamily="34" charset="0"/>
              </a:defRPr>
            </a:lvl1pPr>
          </a:lstStyle>
          <a:p>
            <a:fld id="{846CE7D5-CF57-46EF-B807-FDD0502418D4}" type="datetimeFigureOut">
              <a:rPr lang="en-US" smtClean="0"/>
              <a:pPr/>
              <a:t>6/19/2026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Calibri" panose="020F0502020204030204" pitchFamily="34" charset="0"/>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3C1696F8-A0AA-409E-56B1-E268EC561470}"/>
              </a:ext>
            </a:extLst>
          </p:cNvPr>
          <p:cNvSpPr/>
          <p:nvPr userDrawn="1"/>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3">
            <a:extLst>
              <a:ext uri="{FF2B5EF4-FFF2-40B4-BE49-F238E27FC236}">
                <a16:creationId xmlns:a16="http://schemas.microsoft.com/office/drawing/2014/main" id="{747FCB4C-115E-9F18-36C7-8D33E27D93B8}"/>
              </a:ext>
            </a:extLst>
          </p:cNvPr>
          <p:cNvSpPr/>
          <p:nvPr userDrawn="1"/>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15A36951-3A0E-A211-DA42-51B5E94748E1}"/>
              </a:ext>
            </a:extLst>
          </p:cNvPr>
          <p:cNvSpPr/>
          <p:nvPr userDrawn="1"/>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
            <a:extLst>
              <a:ext uri="{FF2B5EF4-FFF2-40B4-BE49-F238E27FC236}">
                <a16:creationId xmlns:a16="http://schemas.microsoft.com/office/drawing/2014/main" id="{72839CD1-A91A-7658-C951-5334A28A819F}"/>
              </a:ext>
            </a:extLst>
          </p:cNvPr>
          <p:cNvSpPr/>
          <p:nvPr userDrawn="1"/>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7">
            <a:extLst>
              <a:ext uri="{FF2B5EF4-FFF2-40B4-BE49-F238E27FC236}">
                <a16:creationId xmlns:a16="http://schemas.microsoft.com/office/drawing/2014/main" id="{3DCFB1C2-8AB6-F5B8-8EFB-79B9EAA1C30A}"/>
              </a:ext>
            </a:extLst>
          </p:cNvPr>
          <p:cNvSpPr/>
          <p:nvPr userDrawn="1"/>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8">
            <a:extLst>
              <a:ext uri="{FF2B5EF4-FFF2-40B4-BE49-F238E27FC236}">
                <a16:creationId xmlns:a16="http://schemas.microsoft.com/office/drawing/2014/main" id="{A40F30F9-2C29-AC54-F710-8FD2F4C0EB47}"/>
              </a:ext>
            </a:extLst>
          </p:cNvPr>
          <p:cNvSpPr/>
          <p:nvPr userDrawn="1"/>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9">
            <a:extLst>
              <a:ext uri="{FF2B5EF4-FFF2-40B4-BE49-F238E27FC236}">
                <a16:creationId xmlns:a16="http://schemas.microsoft.com/office/drawing/2014/main" id="{D77EA72A-13B7-370A-C7CA-BD5C50141F99}"/>
              </a:ext>
            </a:extLst>
          </p:cNvPr>
          <p:cNvSpPr/>
          <p:nvPr userDrawn="1"/>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0">
            <a:extLst>
              <a:ext uri="{FF2B5EF4-FFF2-40B4-BE49-F238E27FC236}">
                <a16:creationId xmlns:a16="http://schemas.microsoft.com/office/drawing/2014/main" id="{8B3E23FC-10B3-041B-E1D2-3D21FF601B20}"/>
              </a:ext>
            </a:extLst>
          </p:cNvPr>
          <p:cNvSpPr/>
          <p:nvPr userDrawn="1"/>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1">
            <a:extLst>
              <a:ext uri="{FF2B5EF4-FFF2-40B4-BE49-F238E27FC236}">
                <a16:creationId xmlns:a16="http://schemas.microsoft.com/office/drawing/2014/main" id="{EE2C83C5-EFA4-5188-DEA2-CC433A02AE5D}"/>
              </a:ext>
            </a:extLst>
          </p:cNvPr>
          <p:cNvSpPr/>
          <p:nvPr userDrawn="1"/>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2">
            <a:extLst>
              <a:ext uri="{FF2B5EF4-FFF2-40B4-BE49-F238E27FC236}">
                <a16:creationId xmlns:a16="http://schemas.microsoft.com/office/drawing/2014/main" id="{F2B4EC60-28CA-D6A5-FB35-E6536DE514CD}"/>
              </a:ext>
            </a:extLst>
          </p:cNvPr>
          <p:cNvSpPr/>
          <p:nvPr userDrawn="1"/>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3">
            <a:extLst>
              <a:ext uri="{FF2B5EF4-FFF2-40B4-BE49-F238E27FC236}">
                <a16:creationId xmlns:a16="http://schemas.microsoft.com/office/drawing/2014/main" id="{EED0D05C-F411-CB78-30E4-98C09EE67CD2}"/>
              </a:ext>
            </a:extLst>
          </p:cNvPr>
          <p:cNvSpPr/>
          <p:nvPr userDrawn="1"/>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4">
            <a:extLst>
              <a:ext uri="{FF2B5EF4-FFF2-40B4-BE49-F238E27FC236}">
                <a16:creationId xmlns:a16="http://schemas.microsoft.com/office/drawing/2014/main" id="{FA921C96-3A98-30C0-9A95-F2C672F49040}"/>
              </a:ext>
            </a:extLst>
          </p:cNvPr>
          <p:cNvSpPr/>
          <p:nvPr userDrawn="1"/>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15">
            <a:extLst>
              <a:ext uri="{FF2B5EF4-FFF2-40B4-BE49-F238E27FC236}">
                <a16:creationId xmlns:a16="http://schemas.microsoft.com/office/drawing/2014/main" id="{2640784D-F75D-D4C1-A474-77BA7E5CAADB}"/>
              </a:ext>
            </a:extLst>
          </p:cNvPr>
          <p:cNvSpPr/>
          <p:nvPr userDrawn="1"/>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6">
            <a:extLst>
              <a:ext uri="{FF2B5EF4-FFF2-40B4-BE49-F238E27FC236}">
                <a16:creationId xmlns:a16="http://schemas.microsoft.com/office/drawing/2014/main" id="{AD2973F1-7C4A-EFA0-3689-74B3F11F226E}"/>
              </a:ext>
            </a:extLst>
          </p:cNvPr>
          <p:cNvSpPr/>
          <p:nvPr userDrawn="1"/>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7">
            <a:extLst>
              <a:ext uri="{FF2B5EF4-FFF2-40B4-BE49-F238E27FC236}">
                <a16:creationId xmlns:a16="http://schemas.microsoft.com/office/drawing/2014/main" id="{F40D4A4F-110E-46AF-E554-5B0CFBF350DF}"/>
              </a:ext>
            </a:extLst>
          </p:cNvPr>
          <p:cNvSpPr/>
          <p:nvPr userDrawn="1"/>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18">
            <a:extLst>
              <a:ext uri="{FF2B5EF4-FFF2-40B4-BE49-F238E27FC236}">
                <a16:creationId xmlns:a16="http://schemas.microsoft.com/office/drawing/2014/main" id="{58E795E4-8A6C-E946-E223-FA87DB83C82F}"/>
              </a:ext>
            </a:extLst>
          </p:cNvPr>
          <p:cNvSpPr/>
          <p:nvPr userDrawn="1"/>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19">
            <a:extLst>
              <a:ext uri="{FF2B5EF4-FFF2-40B4-BE49-F238E27FC236}">
                <a16:creationId xmlns:a16="http://schemas.microsoft.com/office/drawing/2014/main" id="{2DDDDDB4-F51B-59FF-971C-54FB2C57C94D}"/>
              </a:ext>
            </a:extLst>
          </p:cNvPr>
          <p:cNvSpPr/>
          <p:nvPr userDrawn="1"/>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0">
            <a:extLst>
              <a:ext uri="{FF2B5EF4-FFF2-40B4-BE49-F238E27FC236}">
                <a16:creationId xmlns:a16="http://schemas.microsoft.com/office/drawing/2014/main" id="{AA82DAE4-C627-D033-741F-54DE9C457BDA}"/>
              </a:ext>
            </a:extLst>
          </p:cNvPr>
          <p:cNvSpPr/>
          <p:nvPr userDrawn="1"/>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1">
            <a:extLst>
              <a:ext uri="{FF2B5EF4-FFF2-40B4-BE49-F238E27FC236}">
                <a16:creationId xmlns:a16="http://schemas.microsoft.com/office/drawing/2014/main" id="{A1CC2D8C-CCF7-44A9-DF19-3B4E7D262848}"/>
              </a:ext>
            </a:extLst>
          </p:cNvPr>
          <p:cNvSpPr/>
          <p:nvPr userDrawn="1"/>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2">
            <a:extLst>
              <a:ext uri="{FF2B5EF4-FFF2-40B4-BE49-F238E27FC236}">
                <a16:creationId xmlns:a16="http://schemas.microsoft.com/office/drawing/2014/main" id="{E7AA63BA-C4AC-4394-8AEC-E5B2A4628E80}"/>
              </a:ext>
            </a:extLst>
          </p:cNvPr>
          <p:cNvSpPr/>
          <p:nvPr userDrawn="1"/>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3">
            <a:extLst>
              <a:ext uri="{FF2B5EF4-FFF2-40B4-BE49-F238E27FC236}">
                <a16:creationId xmlns:a16="http://schemas.microsoft.com/office/drawing/2014/main" id="{BEF9350D-FD73-B6C5-7AC7-D9DA8B4A0A6E}"/>
              </a:ext>
            </a:extLst>
          </p:cNvPr>
          <p:cNvSpPr/>
          <p:nvPr userDrawn="1"/>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24">
            <a:extLst>
              <a:ext uri="{FF2B5EF4-FFF2-40B4-BE49-F238E27FC236}">
                <a16:creationId xmlns:a16="http://schemas.microsoft.com/office/drawing/2014/main" id="{CE723A36-DAFD-D33A-46E3-D2544C2ED34A}"/>
              </a:ext>
            </a:extLst>
          </p:cNvPr>
          <p:cNvSpPr/>
          <p:nvPr userDrawn="1"/>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5">
            <a:extLst>
              <a:ext uri="{FF2B5EF4-FFF2-40B4-BE49-F238E27FC236}">
                <a16:creationId xmlns:a16="http://schemas.microsoft.com/office/drawing/2014/main" id="{B7858BF6-1812-4EA1-7BEC-6806235334C9}"/>
              </a:ext>
            </a:extLst>
          </p:cNvPr>
          <p:cNvSpPr/>
          <p:nvPr userDrawn="1"/>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6">
            <a:extLst>
              <a:ext uri="{FF2B5EF4-FFF2-40B4-BE49-F238E27FC236}">
                <a16:creationId xmlns:a16="http://schemas.microsoft.com/office/drawing/2014/main" id="{AC6AC371-ED57-C911-BFE0-71962688D31D}"/>
              </a:ext>
            </a:extLst>
          </p:cNvPr>
          <p:cNvSpPr/>
          <p:nvPr userDrawn="1"/>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27">
            <a:extLst>
              <a:ext uri="{FF2B5EF4-FFF2-40B4-BE49-F238E27FC236}">
                <a16:creationId xmlns:a16="http://schemas.microsoft.com/office/drawing/2014/main" id="{710DDB41-4F45-86B8-F233-50CBC6E9F0AA}"/>
              </a:ext>
            </a:extLst>
          </p:cNvPr>
          <p:cNvSpPr/>
          <p:nvPr userDrawn="1"/>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28">
            <a:extLst>
              <a:ext uri="{FF2B5EF4-FFF2-40B4-BE49-F238E27FC236}">
                <a16:creationId xmlns:a16="http://schemas.microsoft.com/office/drawing/2014/main" id="{F113349C-0038-8441-0059-B38A95254D5F}"/>
              </a:ext>
            </a:extLst>
          </p:cNvPr>
          <p:cNvSpPr/>
          <p:nvPr userDrawn="1"/>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1">
            <a:extLst>
              <a:ext uri="{FF2B5EF4-FFF2-40B4-BE49-F238E27FC236}">
                <a16:creationId xmlns:a16="http://schemas.microsoft.com/office/drawing/2014/main" id="{19C2C047-0F0F-B341-A06E-1F7476F6B2FA}"/>
              </a:ext>
            </a:extLst>
          </p:cNvPr>
          <p:cNvSpPr/>
          <p:nvPr userDrawn="1"/>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2">
            <a:extLst>
              <a:ext uri="{FF2B5EF4-FFF2-40B4-BE49-F238E27FC236}">
                <a16:creationId xmlns:a16="http://schemas.microsoft.com/office/drawing/2014/main" id="{142220A9-9731-8989-AE21-7ADCEF30DF66}"/>
              </a:ext>
            </a:extLst>
          </p:cNvPr>
          <p:cNvSpPr/>
          <p:nvPr userDrawn="1"/>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3">
            <a:extLst>
              <a:ext uri="{FF2B5EF4-FFF2-40B4-BE49-F238E27FC236}">
                <a16:creationId xmlns:a16="http://schemas.microsoft.com/office/drawing/2014/main" id="{A940FA82-FFAB-4D9F-1CB9-330644356A3C}"/>
              </a:ext>
            </a:extLst>
          </p:cNvPr>
          <p:cNvSpPr/>
          <p:nvPr userDrawn="1"/>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4">
            <a:extLst>
              <a:ext uri="{FF2B5EF4-FFF2-40B4-BE49-F238E27FC236}">
                <a16:creationId xmlns:a16="http://schemas.microsoft.com/office/drawing/2014/main" id="{81B24808-7F23-9499-02DE-A156C2868093}"/>
              </a:ext>
            </a:extLst>
          </p:cNvPr>
          <p:cNvSpPr/>
          <p:nvPr userDrawn="1"/>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5">
            <a:extLst>
              <a:ext uri="{FF2B5EF4-FFF2-40B4-BE49-F238E27FC236}">
                <a16:creationId xmlns:a16="http://schemas.microsoft.com/office/drawing/2014/main" id="{E49FFCF6-9A97-5DDA-69CC-CE63F282B3EA}"/>
              </a:ext>
            </a:extLst>
          </p:cNvPr>
          <p:cNvSpPr/>
          <p:nvPr userDrawn="1"/>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36">
            <a:extLst>
              <a:ext uri="{FF2B5EF4-FFF2-40B4-BE49-F238E27FC236}">
                <a16:creationId xmlns:a16="http://schemas.microsoft.com/office/drawing/2014/main" id="{C62BF380-F7DB-E13A-DCC6-BDFF19500E3F}"/>
              </a:ext>
            </a:extLst>
          </p:cNvPr>
          <p:cNvSpPr/>
          <p:nvPr userDrawn="1"/>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37">
            <a:extLst>
              <a:ext uri="{FF2B5EF4-FFF2-40B4-BE49-F238E27FC236}">
                <a16:creationId xmlns:a16="http://schemas.microsoft.com/office/drawing/2014/main" id="{05FB9A7E-1812-B674-E43E-80C75714FBE8}"/>
              </a:ext>
            </a:extLst>
          </p:cNvPr>
          <p:cNvSpPr/>
          <p:nvPr userDrawn="1"/>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38">
            <a:extLst>
              <a:ext uri="{FF2B5EF4-FFF2-40B4-BE49-F238E27FC236}">
                <a16:creationId xmlns:a16="http://schemas.microsoft.com/office/drawing/2014/main" id="{214EE618-338A-98CF-A1AD-3ABF17441401}"/>
              </a:ext>
            </a:extLst>
          </p:cNvPr>
          <p:cNvSpPr/>
          <p:nvPr userDrawn="1"/>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39">
            <a:extLst>
              <a:ext uri="{FF2B5EF4-FFF2-40B4-BE49-F238E27FC236}">
                <a16:creationId xmlns:a16="http://schemas.microsoft.com/office/drawing/2014/main" id="{C6A99FD3-0D9B-4B22-CD5F-A71BD7A58956}"/>
              </a:ext>
            </a:extLst>
          </p:cNvPr>
          <p:cNvSpPr/>
          <p:nvPr userDrawn="1"/>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0">
            <a:extLst>
              <a:ext uri="{FF2B5EF4-FFF2-40B4-BE49-F238E27FC236}">
                <a16:creationId xmlns:a16="http://schemas.microsoft.com/office/drawing/2014/main" id="{5D60814F-79F8-7086-FFA4-92769DB370E2}"/>
              </a:ext>
            </a:extLst>
          </p:cNvPr>
          <p:cNvSpPr/>
          <p:nvPr userDrawn="1"/>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2">
            <a:extLst>
              <a:ext uri="{FF2B5EF4-FFF2-40B4-BE49-F238E27FC236}">
                <a16:creationId xmlns:a16="http://schemas.microsoft.com/office/drawing/2014/main" id="{D8161A6B-393E-E92F-375E-686AF45F5F53}"/>
              </a:ext>
            </a:extLst>
          </p:cNvPr>
          <p:cNvSpPr/>
          <p:nvPr userDrawn="1"/>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3">
            <a:extLst>
              <a:ext uri="{FF2B5EF4-FFF2-40B4-BE49-F238E27FC236}">
                <a16:creationId xmlns:a16="http://schemas.microsoft.com/office/drawing/2014/main" id="{3D5DAB98-7B9E-E47B-709D-931E41337478}"/>
              </a:ext>
            </a:extLst>
          </p:cNvPr>
          <p:cNvSpPr/>
          <p:nvPr userDrawn="1"/>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4">
            <a:extLst>
              <a:ext uri="{FF2B5EF4-FFF2-40B4-BE49-F238E27FC236}">
                <a16:creationId xmlns:a16="http://schemas.microsoft.com/office/drawing/2014/main" id="{48C65BAF-0FA5-FB0F-230A-BA58158A364C}"/>
              </a:ext>
            </a:extLst>
          </p:cNvPr>
          <p:cNvSpPr/>
          <p:nvPr userDrawn="1"/>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5">
            <a:extLst>
              <a:ext uri="{FF2B5EF4-FFF2-40B4-BE49-F238E27FC236}">
                <a16:creationId xmlns:a16="http://schemas.microsoft.com/office/drawing/2014/main" id="{CC17D102-DA19-B9EE-E617-0E70B36F0C3A}"/>
              </a:ext>
            </a:extLst>
          </p:cNvPr>
          <p:cNvSpPr/>
          <p:nvPr userDrawn="1"/>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6">
            <a:extLst>
              <a:ext uri="{FF2B5EF4-FFF2-40B4-BE49-F238E27FC236}">
                <a16:creationId xmlns:a16="http://schemas.microsoft.com/office/drawing/2014/main" id="{B0D1EE37-660A-61CD-007C-44ACB25C7C96}"/>
              </a:ext>
            </a:extLst>
          </p:cNvPr>
          <p:cNvSpPr/>
          <p:nvPr userDrawn="1"/>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47">
            <a:extLst>
              <a:ext uri="{FF2B5EF4-FFF2-40B4-BE49-F238E27FC236}">
                <a16:creationId xmlns:a16="http://schemas.microsoft.com/office/drawing/2014/main" id="{F492DFDF-D565-4EC7-F0DB-4E07A2F236CE}"/>
              </a:ext>
            </a:extLst>
          </p:cNvPr>
          <p:cNvSpPr/>
          <p:nvPr userDrawn="1"/>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48">
            <a:extLst>
              <a:ext uri="{FF2B5EF4-FFF2-40B4-BE49-F238E27FC236}">
                <a16:creationId xmlns:a16="http://schemas.microsoft.com/office/drawing/2014/main" id="{446DDF9E-232F-A4DE-6F77-36123DED2AAB}"/>
              </a:ext>
            </a:extLst>
          </p:cNvPr>
          <p:cNvSpPr/>
          <p:nvPr userDrawn="1"/>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49">
            <a:extLst>
              <a:ext uri="{FF2B5EF4-FFF2-40B4-BE49-F238E27FC236}">
                <a16:creationId xmlns:a16="http://schemas.microsoft.com/office/drawing/2014/main" id="{0BF34345-0BBD-B4DB-4E41-ED6D162B1307}"/>
              </a:ext>
            </a:extLst>
          </p:cNvPr>
          <p:cNvSpPr/>
          <p:nvPr userDrawn="1"/>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0">
            <a:extLst>
              <a:ext uri="{FF2B5EF4-FFF2-40B4-BE49-F238E27FC236}">
                <a16:creationId xmlns:a16="http://schemas.microsoft.com/office/drawing/2014/main" id="{1AA5EE77-EA45-08C9-D47D-A1FD56C88095}"/>
              </a:ext>
            </a:extLst>
          </p:cNvPr>
          <p:cNvSpPr/>
          <p:nvPr userDrawn="1"/>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1">
            <a:extLst>
              <a:ext uri="{FF2B5EF4-FFF2-40B4-BE49-F238E27FC236}">
                <a16:creationId xmlns:a16="http://schemas.microsoft.com/office/drawing/2014/main" id="{42DFF6A5-8076-41FD-3F9B-952EAC7EF480}"/>
              </a:ext>
            </a:extLst>
          </p:cNvPr>
          <p:cNvSpPr/>
          <p:nvPr userDrawn="1"/>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2">
            <a:extLst>
              <a:ext uri="{FF2B5EF4-FFF2-40B4-BE49-F238E27FC236}">
                <a16:creationId xmlns:a16="http://schemas.microsoft.com/office/drawing/2014/main" id="{524507EA-5100-A16A-D7A0-E46E98A0C3B9}"/>
              </a:ext>
            </a:extLst>
          </p:cNvPr>
          <p:cNvSpPr/>
          <p:nvPr userDrawn="1"/>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3">
            <a:extLst>
              <a:ext uri="{FF2B5EF4-FFF2-40B4-BE49-F238E27FC236}">
                <a16:creationId xmlns:a16="http://schemas.microsoft.com/office/drawing/2014/main" id="{43747525-06BA-1D2F-A0DC-7975B935B66E}"/>
              </a:ext>
            </a:extLst>
          </p:cNvPr>
          <p:cNvSpPr/>
          <p:nvPr userDrawn="1"/>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4">
            <a:extLst>
              <a:ext uri="{FF2B5EF4-FFF2-40B4-BE49-F238E27FC236}">
                <a16:creationId xmlns:a16="http://schemas.microsoft.com/office/drawing/2014/main" id="{45755379-B240-088B-7485-39026B73CC96}"/>
              </a:ext>
            </a:extLst>
          </p:cNvPr>
          <p:cNvSpPr/>
          <p:nvPr userDrawn="1"/>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7">
            <a:extLst>
              <a:ext uri="{FF2B5EF4-FFF2-40B4-BE49-F238E27FC236}">
                <a16:creationId xmlns:a16="http://schemas.microsoft.com/office/drawing/2014/main" id="{E26D4D5A-D699-36B8-0E38-19DD26F3AA4F}"/>
              </a:ext>
            </a:extLst>
          </p:cNvPr>
          <p:cNvSpPr/>
          <p:nvPr userDrawn="1"/>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8">
            <a:extLst>
              <a:ext uri="{FF2B5EF4-FFF2-40B4-BE49-F238E27FC236}">
                <a16:creationId xmlns:a16="http://schemas.microsoft.com/office/drawing/2014/main" id="{F19FC2D2-C996-B26B-AB03-06A6F717D69F}"/>
              </a:ext>
            </a:extLst>
          </p:cNvPr>
          <p:cNvSpPr/>
          <p:nvPr userDrawn="1"/>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59">
            <a:extLst>
              <a:ext uri="{FF2B5EF4-FFF2-40B4-BE49-F238E27FC236}">
                <a16:creationId xmlns:a16="http://schemas.microsoft.com/office/drawing/2014/main" id="{7924F4DE-680C-EC5E-BD47-BE159EC77937}"/>
              </a:ext>
            </a:extLst>
          </p:cNvPr>
          <p:cNvSpPr/>
          <p:nvPr userDrawn="1"/>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0">
            <a:extLst>
              <a:ext uri="{FF2B5EF4-FFF2-40B4-BE49-F238E27FC236}">
                <a16:creationId xmlns:a16="http://schemas.microsoft.com/office/drawing/2014/main" id="{376CB1E1-BDB4-AEEF-A504-40A531859E20}"/>
              </a:ext>
            </a:extLst>
          </p:cNvPr>
          <p:cNvSpPr/>
          <p:nvPr userDrawn="1"/>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1">
            <a:extLst>
              <a:ext uri="{FF2B5EF4-FFF2-40B4-BE49-F238E27FC236}">
                <a16:creationId xmlns:a16="http://schemas.microsoft.com/office/drawing/2014/main" id="{00FAF81D-084E-E089-5116-9FCDAA674701}"/>
              </a:ext>
            </a:extLst>
          </p:cNvPr>
          <p:cNvSpPr/>
          <p:nvPr userDrawn="1"/>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2">
            <a:extLst>
              <a:ext uri="{FF2B5EF4-FFF2-40B4-BE49-F238E27FC236}">
                <a16:creationId xmlns:a16="http://schemas.microsoft.com/office/drawing/2014/main" id="{ACF04DEC-F04A-C71F-E5A6-7E0BCA76A9C1}"/>
              </a:ext>
            </a:extLst>
          </p:cNvPr>
          <p:cNvSpPr/>
          <p:nvPr userDrawn="1"/>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3">
            <a:extLst>
              <a:ext uri="{FF2B5EF4-FFF2-40B4-BE49-F238E27FC236}">
                <a16:creationId xmlns:a16="http://schemas.microsoft.com/office/drawing/2014/main" id="{CB7B8030-3F1D-2084-D731-F33AC02A36AA}"/>
              </a:ext>
            </a:extLst>
          </p:cNvPr>
          <p:cNvSpPr/>
          <p:nvPr userDrawn="1"/>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4">
            <a:extLst>
              <a:ext uri="{FF2B5EF4-FFF2-40B4-BE49-F238E27FC236}">
                <a16:creationId xmlns:a16="http://schemas.microsoft.com/office/drawing/2014/main" id="{1BB79149-6CB8-3B8E-405D-E7C05BCAB511}"/>
              </a:ext>
            </a:extLst>
          </p:cNvPr>
          <p:cNvSpPr/>
          <p:nvPr userDrawn="1"/>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5">
            <a:extLst>
              <a:ext uri="{FF2B5EF4-FFF2-40B4-BE49-F238E27FC236}">
                <a16:creationId xmlns:a16="http://schemas.microsoft.com/office/drawing/2014/main" id="{DD61A451-FC26-E73A-A9C4-F3810234834D}"/>
              </a:ext>
            </a:extLst>
          </p:cNvPr>
          <p:cNvSpPr/>
          <p:nvPr userDrawn="1"/>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6">
            <a:extLst>
              <a:ext uri="{FF2B5EF4-FFF2-40B4-BE49-F238E27FC236}">
                <a16:creationId xmlns:a16="http://schemas.microsoft.com/office/drawing/2014/main" id="{454DAE0A-30DB-9EBF-E7A4-AFC9555660B2}"/>
              </a:ext>
            </a:extLst>
          </p:cNvPr>
          <p:cNvSpPr/>
          <p:nvPr userDrawn="1"/>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7">
            <a:extLst>
              <a:ext uri="{FF2B5EF4-FFF2-40B4-BE49-F238E27FC236}">
                <a16:creationId xmlns:a16="http://schemas.microsoft.com/office/drawing/2014/main" id="{CE25B627-0863-E01D-2030-616C2ACE7694}"/>
              </a:ext>
            </a:extLst>
          </p:cNvPr>
          <p:cNvSpPr/>
          <p:nvPr userDrawn="1"/>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8">
            <a:extLst>
              <a:ext uri="{FF2B5EF4-FFF2-40B4-BE49-F238E27FC236}">
                <a16:creationId xmlns:a16="http://schemas.microsoft.com/office/drawing/2014/main" id="{CB2044A1-90ED-EE6E-AA14-76DF42477CC8}"/>
              </a:ext>
            </a:extLst>
          </p:cNvPr>
          <p:cNvSpPr/>
          <p:nvPr userDrawn="1"/>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69">
            <a:extLst>
              <a:ext uri="{FF2B5EF4-FFF2-40B4-BE49-F238E27FC236}">
                <a16:creationId xmlns:a16="http://schemas.microsoft.com/office/drawing/2014/main" id="{CCD2311E-BB4B-87F8-7B4E-98082ED044BD}"/>
              </a:ext>
            </a:extLst>
          </p:cNvPr>
          <p:cNvSpPr/>
          <p:nvPr userDrawn="1"/>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0">
            <a:extLst>
              <a:ext uri="{FF2B5EF4-FFF2-40B4-BE49-F238E27FC236}">
                <a16:creationId xmlns:a16="http://schemas.microsoft.com/office/drawing/2014/main" id="{982F5BB5-3A14-691C-1CF7-C717479DF51C}"/>
              </a:ext>
            </a:extLst>
          </p:cNvPr>
          <p:cNvSpPr/>
          <p:nvPr userDrawn="1"/>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1">
            <a:extLst>
              <a:ext uri="{FF2B5EF4-FFF2-40B4-BE49-F238E27FC236}">
                <a16:creationId xmlns:a16="http://schemas.microsoft.com/office/drawing/2014/main" id="{4CC5D5BA-D16B-DB27-C307-828ACB5EBB35}"/>
              </a:ext>
            </a:extLst>
          </p:cNvPr>
          <p:cNvSpPr/>
          <p:nvPr userDrawn="1"/>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a:extLst>
              <a:ext uri="{FF2B5EF4-FFF2-40B4-BE49-F238E27FC236}">
                <a16:creationId xmlns:a16="http://schemas.microsoft.com/office/drawing/2014/main" id="{D9BB7E43-841A-7F0A-8F57-814E45DC876F}"/>
              </a:ext>
            </a:extLst>
          </p:cNvPr>
          <p:cNvSpPr/>
          <p:nvPr userDrawn="1"/>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a:extLst>
              <a:ext uri="{FF2B5EF4-FFF2-40B4-BE49-F238E27FC236}">
                <a16:creationId xmlns:a16="http://schemas.microsoft.com/office/drawing/2014/main" id="{B53A073D-2840-D0B9-76DD-709D72DFEFDC}"/>
              </a:ext>
            </a:extLst>
          </p:cNvPr>
          <p:cNvSpPr/>
          <p:nvPr userDrawn="1"/>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a:extLst>
              <a:ext uri="{FF2B5EF4-FFF2-40B4-BE49-F238E27FC236}">
                <a16:creationId xmlns:a16="http://schemas.microsoft.com/office/drawing/2014/main" id="{7E31C611-9996-09DC-6A32-325C80BE8CC6}"/>
              </a:ext>
            </a:extLst>
          </p:cNvPr>
          <p:cNvSpPr/>
          <p:nvPr userDrawn="1"/>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a:extLst>
              <a:ext uri="{FF2B5EF4-FFF2-40B4-BE49-F238E27FC236}">
                <a16:creationId xmlns:a16="http://schemas.microsoft.com/office/drawing/2014/main" id="{4F9D25B4-6881-0A19-AD41-4E7768009903}"/>
              </a:ext>
            </a:extLst>
          </p:cNvPr>
          <p:cNvSpPr/>
          <p:nvPr userDrawn="1"/>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a:extLst>
              <a:ext uri="{FF2B5EF4-FFF2-40B4-BE49-F238E27FC236}">
                <a16:creationId xmlns:a16="http://schemas.microsoft.com/office/drawing/2014/main" id="{D2EE438D-EE82-F557-9011-F2C36EA9CDAF}"/>
              </a:ext>
            </a:extLst>
          </p:cNvPr>
          <p:cNvSpPr/>
          <p:nvPr userDrawn="1"/>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a:extLst>
              <a:ext uri="{FF2B5EF4-FFF2-40B4-BE49-F238E27FC236}">
                <a16:creationId xmlns:a16="http://schemas.microsoft.com/office/drawing/2014/main" id="{2BDF07D0-175B-C68A-FC2C-73F53CC5C688}"/>
              </a:ext>
            </a:extLst>
          </p:cNvPr>
          <p:cNvSpPr/>
          <p:nvPr userDrawn="1"/>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a:extLst>
              <a:ext uri="{FF2B5EF4-FFF2-40B4-BE49-F238E27FC236}">
                <a16:creationId xmlns:a16="http://schemas.microsoft.com/office/drawing/2014/main" id="{98E867C1-DE88-040A-01F3-12D78928C5E1}"/>
              </a:ext>
            </a:extLst>
          </p:cNvPr>
          <p:cNvSpPr/>
          <p:nvPr userDrawn="1"/>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2803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E4E3-5EC7-AFB6-3814-2A68AC4A24E6}"/>
            </a:ext>
          </a:extLst>
        </p:cNvPr>
        <p:cNvGrpSpPr/>
        <p:nvPr/>
      </p:nvGrpSpPr>
      <p:grpSpPr>
        <a:xfrm>
          <a:off x="0" y="0"/>
          <a:ext cx="0" cy="0"/>
          <a:chOff x="0" y="0"/>
          <a:chExt cx="0" cy="0"/>
        </a:xfrm>
      </p:grpSpPr>
      <p:sp>
        <p:nvSpPr>
          <p:cNvPr id="134" name="object 2">
            <a:extLst>
              <a:ext uri="{FF2B5EF4-FFF2-40B4-BE49-F238E27FC236}">
                <a16:creationId xmlns:a16="http://schemas.microsoft.com/office/drawing/2014/main" id="{C5DDCC30-9BB8-4B81-C800-C9A68208A595}"/>
              </a:ext>
            </a:extLst>
          </p:cNvPr>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3">
            <a:extLst>
              <a:ext uri="{FF2B5EF4-FFF2-40B4-BE49-F238E27FC236}">
                <a16:creationId xmlns:a16="http://schemas.microsoft.com/office/drawing/2014/main" id="{102EEE6C-ADFF-2DD9-DD46-3999056DEC9C}"/>
              </a:ext>
            </a:extLst>
          </p:cNvPr>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4">
            <a:extLst>
              <a:ext uri="{FF2B5EF4-FFF2-40B4-BE49-F238E27FC236}">
                <a16:creationId xmlns:a16="http://schemas.microsoft.com/office/drawing/2014/main" id="{A8D09DA2-420B-DEA7-9D14-C9A69F87BC95}"/>
              </a:ext>
            </a:extLst>
          </p:cNvPr>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5">
            <a:extLst>
              <a:ext uri="{FF2B5EF4-FFF2-40B4-BE49-F238E27FC236}">
                <a16:creationId xmlns:a16="http://schemas.microsoft.com/office/drawing/2014/main" id="{E33D1D08-2797-AA19-4C31-43D6B458E0AB}"/>
              </a:ext>
            </a:extLst>
          </p:cNvPr>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7">
            <a:extLst>
              <a:ext uri="{FF2B5EF4-FFF2-40B4-BE49-F238E27FC236}">
                <a16:creationId xmlns:a16="http://schemas.microsoft.com/office/drawing/2014/main" id="{880F406F-17A8-52AB-84BB-7059E2B4236B}"/>
              </a:ext>
            </a:extLst>
          </p:cNvPr>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8">
            <a:extLst>
              <a:ext uri="{FF2B5EF4-FFF2-40B4-BE49-F238E27FC236}">
                <a16:creationId xmlns:a16="http://schemas.microsoft.com/office/drawing/2014/main" id="{E78AFADF-DE10-120D-43CE-8C670B99A91F}"/>
              </a:ext>
            </a:extLst>
          </p:cNvPr>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9">
            <a:extLst>
              <a:ext uri="{FF2B5EF4-FFF2-40B4-BE49-F238E27FC236}">
                <a16:creationId xmlns:a16="http://schemas.microsoft.com/office/drawing/2014/main" id="{6ED1FC94-223E-EB36-DF12-2246BC3334E0}"/>
              </a:ext>
            </a:extLst>
          </p:cNvPr>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0">
            <a:extLst>
              <a:ext uri="{FF2B5EF4-FFF2-40B4-BE49-F238E27FC236}">
                <a16:creationId xmlns:a16="http://schemas.microsoft.com/office/drawing/2014/main" id="{CBE2E468-D7F2-E15D-4EF0-283A89067DB8}"/>
              </a:ext>
            </a:extLst>
          </p:cNvPr>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1">
            <a:extLst>
              <a:ext uri="{FF2B5EF4-FFF2-40B4-BE49-F238E27FC236}">
                <a16:creationId xmlns:a16="http://schemas.microsoft.com/office/drawing/2014/main" id="{19976A4D-B647-8E8F-47DB-6F31DC420E53}"/>
              </a:ext>
            </a:extLst>
          </p:cNvPr>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2">
            <a:extLst>
              <a:ext uri="{FF2B5EF4-FFF2-40B4-BE49-F238E27FC236}">
                <a16:creationId xmlns:a16="http://schemas.microsoft.com/office/drawing/2014/main" id="{09389CBC-AAD0-355E-3506-CD6F798E8F09}"/>
              </a:ext>
            </a:extLst>
          </p:cNvPr>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3">
            <a:extLst>
              <a:ext uri="{FF2B5EF4-FFF2-40B4-BE49-F238E27FC236}">
                <a16:creationId xmlns:a16="http://schemas.microsoft.com/office/drawing/2014/main" id="{6EAC752E-C01E-712A-9F4E-A526B7D57AE6}"/>
              </a:ext>
            </a:extLst>
          </p:cNvPr>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
            <a:extLst>
              <a:ext uri="{FF2B5EF4-FFF2-40B4-BE49-F238E27FC236}">
                <a16:creationId xmlns:a16="http://schemas.microsoft.com/office/drawing/2014/main" id="{7A7C1B89-D5A0-68B2-AB90-8E37EA6412BD}"/>
              </a:ext>
            </a:extLst>
          </p:cNvPr>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5">
            <a:extLst>
              <a:ext uri="{FF2B5EF4-FFF2-40B4-BE49-F238E27FC236}">
                <a16:creationId xmlns:a16="http://schemas.microsoft.com/office/drawing/2014/main" id="{9FFF7DBB-612C-BF7F-805A-E41F3B1ABDFF}"/>
              </a:ext>
            </a:extLst>
          </p:cNvPr>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6">
            <a:extLst>
              <a:ext uri="{FF2B5EF4-FFF2-40B4-BE49-F238E27FC236}">
                <a16:creationId xmlns:a16="http://schemas.microsoft.com/office/drawing/2014/main" id="{77CA7BA7-9F9F-342C-268D-988E35120BF2}"/>
              </a:ext>
            </a:extLst>
          </p:cNvPr>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7">
            <a:extLst>
              <a:ext uri="{FF2B5EF4-FFF2-40B4-BE49-F238E27FC236}">
                <a16:creationId xmlns:a16="http://schemas.microsoft.com/office/drawing/2014/main" id="{063C27DD-41D9-4F61-AA54-4710BA7FCEF9}"/>
              </a:ext>
            </a:extLst>
          </p:cNvPr>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8">
            <a:extLst>
              <a:ext uri="{FF2B5EF4-FFF2-40B4-BE49-F238E27FC236}">
                <a16:creationId xmlns:a16="http://schemas.microsoft.com/office/drawing/2014/main" id="{960E77B0-5DE9-C58E-CCBF-1E2BC08AC277}"/>
              </a:ext>
            </a:extLst>
          </p:cNvPr>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9">
            <a:extLst>
              <a:ext uri="{FF2B5EF4-FFF2-40B4-BE49-F238E27FC236}">
                <a16:creationId xmlns:a16="http://schemas.microsoft.com/office/drawing/2014/main" id="{7758C601-B1A4-7B02-0C34-6AC94C5F2CBB}"/>
              </a:ext>
            </a:extLst>
          </p:cNvPr>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20">
            <a:extLst>
              <a:ext uri="{FF2B5EF4-FFF2-40B4-BE49-F238E27FC236}">
                <a16:creationId xmlns:a16="http://schemas.microsoft.com/office/drawing/2014/main" id="{A8DF890E-F2A6-72FF-E981-FFD92BB8B8B5}"/>
              </a:ext>
            </a:extLst>
          </p:cNvPr>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21">
            <a:extLst>
              <a:ext uri="{FF2B5EF4-FFF2-40B4-BE49-F238E27FC236}">
                <a16:creationId xmlns:a16="http://schemas.microsoft.com/office/drawing/2014/main" id="{25969E0B-4417-2882-0B66-6DE5B7424AE9}"/>
              </a:ext>
            </a:extLst>
          </p:cNvPr>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22">
            <a:extLst>
              <a:ext uri="{FF2B5EF4-FFF2-40B4-BE49-F238E27FC236}">
                <a16:creationId xmlns:a16="http://schemas.microsoft.com/office/drawing/2014/main" id="{3BDACF3C-5871-B52D-EE29-BAA9C19C7626}"/>
              </a:ext>
            </a:extLst>
          </p:cNvPr>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23">
            <a:extLst>
              <a:ext uri="{FF2B5EF4-FFF2-40B4-BE49-F238E27FC236}">
                <a16:creationId xmlns:a16="http://schemas.microsoft.com/office/drawing/2014/main" id="{2C9468EC-3C76-D943-3089-94FEB256CC52}"/>
              </a:ext>
            </a:extLst>
          </p:cNvPr>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24">
            <a:extLst>
              <a:ext uri="{FF2B5EF4-FFF2-40B4-BE49-F238E27FC236}">
                <a16:creationId xmlns:a16="http://schemas.microsoft.com/office/drawing/2014/main" id="{5F9B7543-D982-9FD7-6F1B-55792C026136}"/>
              </a:ext>
            </a:extLst>
          </p:cNvPr>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25">
            <a:extLst>
              <a:ext uri="{FF2B5EF4-FFF2-40B4-BE49-F238E27FC236}">
                <a16:creationId xmlns:a16="http://schemas.microsoft.com/office/drawing/2014/main" id="{82590426-904C-1FFB-21CC-D69C755A7922}"/>
              </a:ext>
            </a:extLst>
          </p:cNvPr>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26">
            <a:extLst>
              <a:ext uri="{FF2B5EF4-FFF2-40B4-BE49-F238E27FC236}">
                <a16:creationId xmlns:a16="http://schemas.microsoft.com/office/drawing/2014/main" id="{2E969D78-B9AA-012F-508F-365891B0A010}"/>
              </a:ext>
            </a:extLst>
          </p:cNvPr>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27">
            <a:extLst>
              <a:ext uri="{FF2B5EF4-FFF2-40B4-BE49-F238E27FC236}">
                <a16:creationId xmlns:a16="http://schemas.microsoft.com/office/drawing/2014/main" id="{EC151E7C-C163-D981-6919-13C6EFC0E2BD}"/>
              </a:ext>
            </a:extLst>
          </p:cNvPr>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28">
            <a:extLst>
              <a:ext uri="{FF2B5EF4-FFF2-40B4-BE49-F238E27FC236}">
                <a16:creationId xmlns:a16="http://schemas.microsoft.com/office/drawing/2014/main" id="{96F33ED1-63DD-616A-CFD0-A3969324B7A6}"/>
              </a:ext>
            </a:extLst>
          </p:cNvPr>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31">
            <a:extLst>
              <a:ext uri="{FF2B5EF4-FFF2-40B4-BE49-F238E27FC236}">
                <a16:creationId xmlns:a16="http://schemas.microsoft.com/office/drawing/2014/main" id="{90077E3C-222E-79CA-C21C-30E53F332DDF}"/>
              </a:ext>
            </a:extLst>
          </p:cNvPr>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32">
            <a:extLst>
              <a:ext uri="{FF2B5EF4-FFF2-40B4-BE49-F238E27FC236}">
                <a16:creationId xmlns:a16="http://schemas.microsoft.com/office/drawing/2014/main" id="{14DF0ABA-0BAB-9E03-AE94-4FB68FEB1448}"/>
              </a:ext>
            </a:extLst>
          </p:cNvPr>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33">
            <a:extLst>
              <a:ext uri="{FF2B5EF4-FFF2-40B4-BE49-F238E27FC236}">
                <a16:creationId xmlns:a16="http://schemas.microsoft.com/office/drawing/2014/main" id="{A7346025-C2F4-B7B8-562F-6A4D7231E3AA}"/>
              </a:ext>
            </a:extLst>
          </p:cNvPr>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34">
            <a:extLst>
              <a:ext uri="{FF2B5EF4-FFF2-40B4-BE49-F238E27FC236}">
                <a16:creationId xmlns:a16="http://schemas.microsoft.com/office/drawing/2014/main" id="{AE3B0F10-63D5-F4D8-A946-E172D3FB3987}"/>
              </a:ext>
            </a:extLst>
          </p:cNvPr>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35">
            <a:extLst>
              <a:ext uri="{FF2B5EF4-FFF2-40B4-BE49-F238E27FC236}">
                <a16:creationId xmlns:a16="http://schemas.microsoft.com/office/drawing/2014/main" id="{F3460D98-7FD7-07EC-AC7E-7DF7166F6CDF}"/>
              </a:ext>
            </a:extLst>
          </p:cNvPr>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36">
            <a:extLst>
              <a:ext uri="{FF2B5EF4-FFF2-40B4-BE49-F238E27FC236}">
                <a16:creationId xmlns:a16="http://schemas.microsoft.com/office/drawing/2014/main" id="{7A7573CE-FB22-3523-5813-4091BFB593DE}"/>
              </a:ext>
            </a:extLst>
          </p:cNvPr>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37">
            <a:extLst>
              <a:ext uri="{FF2B5EF4-FFF2-40B4-BE49-F238E27FC236}">
                <a16:creationId xmlns:a16="http://schemas.microsoft.com/office/drawing/2014/main" id="{FF8D5408-75E8-B49B-2A05-10A7A2E187C1}"/>
              </a:ext>
            </a:extLst>
          </p:cNvPr>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38">
            <a:extLst>
              <a:ext uri="{FF2B5EF4-FFF2-40B4-BE49-F238E27FC236}">
                <a16:creationId xmlns:a16="http://schemas.microsoft.com/office/drawing/2014/main" id="{FEE4B37B-5F0A-0554-BE5F-A8ACBC5DE696}"/>
              </a:ext>
            </a:extLst>
          </p:cNvPr>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39">
            <a:extLst>
              <a:ext uri="{FF2B5EF4-FFF2-40B4-BE49-F238E27FC236}">
                <a16:creationId xmlns:a16="http://schemas.microsoft.com/office/drawing/2014/main" id="{05972895-CC8A-B826-009F-80054B46D17B}"/>
              </a:ext>
            </a:extLst>
          </p:cNvPr>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40">
            <a:extLst>
              <a:ext uri="{FF2B5EF4-FFF2-40B4-BE49-F238E27FC236}">
                <a16:creationId xmlns:a16="http://schemas.microsoft.com/office/drawing/2014/main" id="{5BA5B10F-2B91-5C81-CB13-A2E6054F909E}"/>
              </a:ext>
            </a:extLst>
          </p:cNvPr>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42">
            <a:extLst>
              <a:ext uri="{FF2B5EF4-FFF2-40B4-BE49-F238E27FC236}">
                <a16:creationId xmlns:a16="http://schemas.microsoft.com/office/drawing/2014/main" id="{EE7FC6E5-6143-4D20-21FA-AA3710B0BDA3}"/>
              </a:ext>
            </a:extLst>
          </p:cNvPr>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43">
            <a:extLst>
              <a:ext uri="{FF2B5EF4-FFF2-40B4-BE49-F238E27FC236}">
                <a16:creationId xmlns:a16="http://schemas.microsoft.com/office/drawing/2014/main" id="{67C96774-975C-3BA7-16F4-87C7479A68EB}"/>
              </a:ext>
            </a:extLst>
          </p:cNvPr>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44">
            <a:extLst>
              <a:ext uri="{FF2B5EF4-FFF2-40B4-BE49-F238E27FC236}">
                <a16:creationId xmlns:a16="http://schemas.microsoft.com/office/drawing/2014/main" id="{84AEB5A2-3F18-AF7D-1759-2329E700B88A}"/>
              </a:ext>
            </a:extLst>
          </p:cNvPr>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45">
            <a:extLst>
              <a:ext uri="{FF2B5EF4-FFF2-40B4-BE49-F238E27FC236}">
                <a16:creationId xmlns:a16="http://schemas.microsoft.com/office/drawing/2014/main" id="{664BECD2-CF61-998A-53A0-6F2EC6C674C1}"/>
              </a:ext>
            </a:extLst>
          </p:cNvPr>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46">
            <a:extLst>
              <a:ext uri="{FF2B5EF4-FFF2-40B4-BE49-F238E27FC236}">
                <a16:creationId xmlns:a16="http://schemas.microsoft.com/office/drawing/2014/main" id="{2334313D-1B38-0E95-2545-84328519515B}"/>
              </a:ext>
            </a:extLst>
          </p:cNvPr>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47">
            <a:extLst>
              <a:ext uri="{FF2B5EF4-FFF2-40B4-BE49-F238E27FC236}">
                <a16:creationId xmlns:a16="http://schemas.microsoft.com/office/drawing/2014/main" id="{6D40346E-B98E-6DAB-E07E-51E99FFA839F}"/>
              </a:ext>
            </a:extLst>
          </p:cNvPr>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48">
            <a:extLst>
              <a:ext uri="{FF2B5EF4-FFF2-40B4-BE49-F238E27FC236}">
                <a16:creationId xmlns:a16="http://schemas.microsoft.com/office/drawing/2014/main" id="{23C9D12C-B967-6F43-1588-86CB59B595DD}"/>
              </a:ext>
            </a:extLst>
          </p:cNvPr>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49">
            <a:extLst>
              <a:ext uri="{FF2B5EF4-FFF2-40B4-BE49-F238E27FC236}">
                <a16:creationId xmlns:a16="http://schemas.microsoft.com/office/drawing/2014/main" id="{CE558427-C791-8F65-221B-9805A73C0BC3}"/>
              </a:ext>
            </a:extLst>
          </p:cNvPr>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50">
            <a:extLst>
              <a:ext uri="{FF2B5EF4-FFF2-40B4-BE49-F238E27FC236}">
                <a16:creationId xmlns:a16="http://schemas.microsoft.com/office/drawing/2014/main" id="{7B2D712C-4FB2-47DF-BAC9-040B0A15B4F3}"/>
              </a:ext>
            </a:extLst>
          </p:cNvPr>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51">
            <a:extLst>
              <a:ext uri="{FF2B5EF4-FFF2-40B4-BE49-F238E27FC236}">
                <a16:creationId xmlns:a16="http://schemas.microsoft.com/office/drawing/2014/main" id="{F9E7F932-72F5-16C1-D137-05433CE85596}"/>
              </a:ext>
            </a:extLst>
          </p:cNvPr>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52">
            <a:extLst>
              <a:ext uri="{FF2B5EF4-FFF2-40B4-BE49-F238E27FC236}">
                <a16:creationId xmlns:a16="http://schemas.microsoft.com/office/drawing/2014/main" id="{D733D7B2-646A-583D-CC9C-D474223FE143}"/>
              </a:ext>
            </a:extLst>
          </p:cNvPr>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53">
            <a:extLst>
              <a:ext uri="{FF2B5EF4-FFF2-40B4-BE49-F238E27FC236}">
                <a16:creationId xmlns:a16="http://schemas.microsoft.com/office/drawing/2014/main" id="{1FFCBEB3-42D2-3918-E292-47B2AE186C47}"/>
              </a:ext>
            </a:extLst>
          </p:cNvPr>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54">
            <a:extLst>
              <a:ext uri="{FF2B5EF4-FFF2-40B4-BE49-F238E27FC236}">
                <a16:creationId xmlns:a16="http://schemas.microsoft.com/office/drawing/2014/main" id="{2D47A287-B894-8C18-48CC-14AE560D5759}"/>
              </a:ext>
            </a:extLst>
          </p:cNvPr>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57">
            <a:extLst>
              <a:ext uri="{FF2B5EF4-FFF2-40B4-BE49-F238E27FC236}">
                <a16:creationId xmlns:a16="http://schemas.microsoft.com/office/drawing/2014/main" id="{C0DA0FE1-CEC3-F976-DFC4-F26AC4F9177B}"/>
              </a:ext>
            </a:extLst>
          </p:cNvPr>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58">
            <a:extLst>
              <a:ext uri="{FF2B5EF4-FFF2-40B4-BE49-F238E27FC236}">
                <a16:creationId xmlns:a16="http://schemas.microsoft.com/office/drawing/2014/main" id="{2A5E6769-3B00-7701-51E7-6558D987F976}"/>
              </a:ext>
            </a:extLst>
          </p:cNvPr>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bject 59">
            <a:extLst>
              <a:ext uri="{FF2B5EF4-FFF2-40B4-BE49-F238E27FC236}">
                <a16:creationId xmlns:a16="http://schemas.microsoft.com/office/drawing/2014/main" id="{43D926BE-8D08-698E-2D21-8D89CDB5B486}"/>
              </a:ext>
            </a:extLst>
          </p:cNvPr>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object 60">
            <a:extLst>
              <a:ext uri="{FF2B5EF4-FFF2-40B4-BE49-F238E27FC236}">
                <a16:creationId xmlns:a16="http://schemas.microsoft.com/office/drawing/2014/main" id="{78A9C8C3-E26E-EEA0-F448-62740B61D8B4}"/>
              </a:ext>
            </a:extLst>
          </p:cNvPr>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61">
            <a:extLst>
              <a:ext uri="{FF2B5EF4-FFF2-40B4-BE49-F238E27FC236}">
                <a16:creationId xmlns:a16="http://schemas.microsoft.com/office/drawing/2014/main" id="{9E31C615-75B2-B223-C469-07C4F4951D5A}"/>
              </a:ext>
            </a:extLst>
          </p:cNvPr>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object 62">
            <a:extLst>
              <a:ext uri="{FF2B5EF4-FFF2-40B4-BE49-F238E27FC236}">
                <a16:creationId xmlns:a16="http://schemas.microsoft.com/office/drawing/2014/main" id="{413212F8-F1C8-3E4C-6296-9BE3448C747A}"/>
              </a:ext>
            </a:extLst>
          </p:cNvPr>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63">
            <a:extLst>
              <a:ext uri="{FF2B5EF4-FFF2-40B4-BE49-F238E27FC236}">
                <a16:creationId xmlns:a16="http://schemas.microsoft.com/office/drawing/2014/main" id="{16232E21-818B-1BAA-8765-8EE8B534E83F}"/>
              </a:ext>
            </a:extLst>
          </p:cNvPr>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64">
            <a:extLst>
              <a:ext uri="{FF2B5EF4-FFF2-40B4-BE49-F238E27FC236}">
                <a16:creationId xmlns:a16="http://schemas.microsoft.com/office/drawing/2014/main" id="{186F9711-8282-7BE1-773A-5FCFBE9F99ED}"/>
              </a:ext>
            </a:extLst>
          </p:cNvPr>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65">
            <a:extLst>
              <a:ext uri="{FF2B5EF4-FFF2-40B4-BE49-F238E27FC236}">
                <a16:creationId xmlns:a16="http://schemas.microsoft.com/office/drawing/2014/main" id="{558EBE7F-4F73-B271-19FB-30AB7C511063}"/>
              </a:ext>
            </a:extLst>
          </p:cNvPr>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66">
            <a:extLst>
              <a:ext uri="{FF2B5EF4-FFF2-40B4-BE49-F238E27FC236}">
                <a16:creationId xmlns:a16="http://schemas.microsoft.com/office/drawing/2014/main" id="{9B7CBDCC-032C-2C8D-F78E-27D9FB8E99F1}"/>
              </a:ext>
            </a:extLst>
          </p:cNvPr>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67">
            <a:extLst>
              <a:ext uri="{FF2B5EF4-FFF2-40B4-BE49-F238E27FC236}">
                <a16:creationId xmlns:a16="http://schemas.microsoft.com/office/drawing/2014/main" id="{9AAB41A8-87BB-5485-014E-989C33E4D6BB}"/>
              </a:ext>
            </a:extLst>
          </p:cNvPr>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68">
            <a:extLst>
              <a:ext uri="{FF2B5EF4-FFF2-40B4-BE49-F238E27FC236}">
                <a16:creationId xmlns:a16="http://schemas.microsoft.com/office/drawing/2014/main" id="{0EDF9A23-A2A9-BD09-73A0-E05879E88171}"/>
              </a:ext>
            </a:extLst>
          </p:cNvPr>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69">
            <a:extLst>
              <a:ext uri="{FF2B5EF4-FFF2-40B4-BE49-F238E27FC236}">
                <a16:creationId xmlns:a16="http://schemas.microsoft.com/office/drawing/2014/main" id="{887B44EA-C8A4-4866-A1A5-8602FB458EAF}"/>
              </a:ext>
            </a:extLst>
          </p:cNvPr>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object 70">
            <a:extLst>
              <a:ext uri="{FF2B5EF4-FFF2-40B4-BE49-F238E27FC236}">
                <a16:creationId xmlns:a16="http://schemas.microsoft.com/office/drawing/2014/main" id="{647F553D-C09F-B5CB-1319-AF14E012C766}"/>
              </a:ext>
            </a:extLst>
          </p:cNvPr>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object 71">
            <a:extLst>
              <a:ext uri="{FF2B5EF4-FFF2-40B4-BE49-F238E27FC236}">
                <a16:creationId xmlns:a16="http://schemas.microsoft.com/office/drawing/2014/main" id="{2DA45D15-58CB-0B6C-9129-D061943E45C7}"/>
              </a:ext>
            </a:extLst>
          </p:cNvPr>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object 73">
            <a:extLst>
              <a:ext uri="{FF2B5EF4-FFF2-40B4-BE49-F238E27FC236}">
                <a16:creationId xmlns:a16="http://schemas.microsoft.com/office/drawing/2014/main" id="{250FB486-F290-31EB-E4C8-0AFDC2A0E7A7}"/>
              </a:ext>
            </a:extLst>
          </p:cNvPr>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object 74">
            <a:extLst>
              <a:ext uri="{FF2B5EF4-FFF2-40B4-BE49-F238E27FC236}">
                <a16:creationId xmlns:a16="http://schemas.microsoft.com/office/drawing/2014/main" id="{4BFB8A6F-8CF6-853E-42D1-81737A9700DF}"/>
              </a:ext>
            </a:extLst>
          </p:cNvPr>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bject 75">
            <a:extLst>
              <a:ext uri="{FF2B5EF4-FFF2-40B4-BE49-F238E27FC236}">
                <a16:creationId xmlns:a16="http://schemas.microsoft.com/office/drawing/2014/main" id="{B8E64DF2-7761-1066-908B-B2713020554A}"/>
              </a:ext>
            </a:extLst>
          </p:cNvPr>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object 76">
            <a:extLst>
              <a:ext uri="{FF2B5EF4-FFF2-40B4-BE49-F238E27FC236}">
                <a16:creationId xmlns:a16="http://schemas.microsoft.com/office/drawing/2014/main" id="{865C1C55-E2FE-FD4B-1BED-612CBC62C96B}"/>
              </a:ext>
            </a:extLst>
          </p:cNvPr>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object 77">
            <a:extLst>
              <a:ext uri="{FF2B5EF4-FFF2-40B4-BE49-F238E27FC236}">
                <a16:creationId xmlns:a16="http://schemas.microsoft.com/office/drawing/2014/main" id="{B5001267-DD0F-710F-172C-7759B7853679}"/>
              </a:ext>
            </a:extLst>
          </p:cNvPr>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object 78">
            <a:extLst>
              <a:ext uri="{FF2B5EF4-FFF2-40B4-BE49-F238E27FC236}">
                <a16:creationId xmlns:a16="http://schemas.microsoft.com/office/drawing/2014/main" id="{62E275B2-834C-EA72-E874-8ECECE34422F}"/>
              </a:ext>
            </a:extLst>
          </p:cNvPr>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object 79">
            <a:extLst>
              <a:ext uri="{FF2B5EF4-FFF2-40B4-BE49-F238E27FC236}">
                <a16:creationId xmlns:a16="http://schemas.microsoft.com/office/drawing/2014/main" id="{F3680844-646C-3782-9882-065DE3F5327D}"/>
              </a:ext>
            </a:extLst>
          </p:cNvPr>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object 81">
            <a:extLst>
              <a:ext uri="{FF2B5EF4-FFF2-40B4-BE49-F238E27FC236}">
                <a16:creationId xmlns:a16="http://schemas.microsoft.com/office/drawing/2014/main" id="{374515C2-ADDC-6E8F-C839-B02C7B8522F9}"/>
              </a:ext>
            </a:extLst>
          </p:cNvPr>
          <p:cNvSpPr/>
          <p:nvPr/>
        </p:nvSpPr>
        <p:spPr>
          <a:xfrm>
            <a:off x="4597800" y="4545129"/>
            <a:ext cx="2539161" cy="1663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TextBox 205">
            <a:extLst>
              <a:ext uri="{FF2B5EF4-FFF2-40B4-BE49-F238E27FC236}">
                <a16:creationId xmlns:a16="http://schemas.microsoft.com/office/drawing/2014/main" id="{1848EACD-FC91-756E-5F37-9676769AE000}"/>
              </a:ext>
            </a:extLst>
          </p:cNvPr>
          <p:cNvSpPr txBox="1"/>
          <p:nvPr/>
        </p:nvSpPr>
        <p:spPr>
          <a:xfrm>
            <a:off x="296476" y="1056866"/>
            <a:ext cx="11332396" cy="3970318"/>
          </a:xfrm>
          <a:prstGeom prst="rect">
            <a:avLst/>
          </a:prstGeom>
          <a:noFill/>
        </p:spPr>
        <p:txBody>
          <a:bodyPr wrap="square" lIns="91440" tIns="45720" rIns="91440" bIns="45720" rtlCol="0" anchor="ctr">
            <a:spAutoFit/>
          </a:bodyPr>
          <a:lstStyle/>
          <a:p>
            <a:pPr lvl="0" algn="ctr">
              <a:defRPr/>
            </a:pPr>
            <a:r>
              <a:rPr lang="en-US" sz="6000" b="1" dirty="0">
                <a:solidFill>
                  <a:prstClr val="white"/>
                </a:solidFill>
                <a:latin typeface="Calibri"/>
              </a:rPr>
              <a:t>NIHF Education Programs</a:t>
            </a:r>
          </a:p>
          <a:p>
            <a:pPr algn="ctr">
              <a:defRPr/>
            </a:pPr>
            <a:r>
              <a:rPr lang="en-US" sz="4000" b="1" dirty="0">
                <a:solidFill>
                  <a:prstClr val="white"/>
                </a:solidFill>
                <a:latin typeface="Calibri"/>
                <a:ea typeface="Calibri"/>
                <a:cs typeface="Calibri"/>
              </a:rPr>
              <a:t>English Language Arts</a:t>
            </a:r>
          </a:p>
          <a:p>
            <a:pPr algn="ctr">
              <a:defRPr/>
            </a:pPr>
            <a:endParaRPr lang="en-US" sz="3200" b="1" dirty="0">
              <a:solidFill>
                <a:prstClr val="white"/>
              </a:solidFill>
              <a:latin typeface="Calibri"/>
              <a:ea typeface="Calibri"/>
              <a:cs typeface="Calibri"/>
            </a:endParaRPr>
          </a:p>
          <a:p>
            <a:pPr algn="ctr">
              <a:defRPr/>
            </a:pPr>
            <a:r>
              <a:rPr lang="en-US" sz="4000" b="1" dirty="0">
                <a:solidFill>
                  <a:schemeClr val="bg1"/>
                </a:solidFill>
                <a:latin typeface="Calibri" panose="020F0502020204030204" pitchFamily="34" charset="0"/>
                <a:cs typeface="Calibri" panose="020F0502020204030204" pitchFamily="34" charset="0"/>
              </a:rPr>
              <a:t>K</a:t>
            </a:r>
            <a:r>
              <a:rPr lang="en-US" sz="4000" b="1" spc="300" dirty="0">
                <a:solidFill>
                  <a:schemeClr val="bg1"/>
                </a:solidFill>
                <a:latin typeface="Calibri" panose="020F0502020204030204" pitchFamily="34" charset="0"/>
                <a:cs typeface="Calibri" panose="020F0502020204030204" pitchFamily="34" charset="0"/>
              </a:rPr>
              <a:t>-</a:t>
            </a:r>
            <a:r>
              <a:rPr lang="en-US" sz="4000" b="1" dirty="0">
                <a:solidFill>
                  <a:schemeClr val="bg1"/>
                </a:solidFill>
                <a:latin typeface="Calibri" panose="020F0502020204030204" pitchFamily="34" charset="0"/>
                <a:cs typeface="Calibri" panose="020F0502020204030204" pitchFamily="34" charset="0"/>
              </a:rPr>
              <a:t>6 examples of NIHF Educational </a:t>
            </a:r>
            <a:br>
              <a:rPr lang="en-US" sz="4000" b="1" dirty="0">
                <a:solidFill>
                  <a:schemeClr val="bg1"/>
                </a:solidFill>
                <a:latin typeface="Calibri" panose="020F0502020204030204" pitchFamily="34" charset="0"/>
                <a:cs typeface="Calibri" panose="020F0502020204030204" pitchFamily="34" charset="0"/>
              </a:rPr>
            </a:br>
            <a:r>
              <a:rPr lang="en-US" sz="4000" b="1" dirty="0">
                <a:solidFill>
                  <a:schemeClr val="bg1"/>
                </a:solidFill>
                <a:latin typeface="Calibri" panose="020F0502020204030204" pitchFamily="34" charset="0"/>
                <a:cs typeface="Calibri" panose="020F0502020204030204" pitchFamily="34" charset="0"/>
              </a:rPr>
              <a:t>Programs ELA alignments</a:t>
            </a:r>
          </a:p>
          <a:p>
            <a:pPr algn="ctr">
              <a:defRPr/>
            </a:pPr>
            <a:endParaRPr lang="en-US" sz="4000" b="1" dirty="0">
              <a:solidFill>
                <a:prstClr val="white"/>
              </a:solidFill>
              <a:latin typeface="Calibri"/>
              <a:ea typeface="Calibri"/>
              <a:cs typeface="Calibri"/>
            </a:endParaRPr>
          </a:p>
        </p:txBody>
      </p:sp>
    </p:spTree>
    <p:extLst>
      <p:ext uri="{BB962C8B-B14F-4D97-AF65-F5344CB8AC3E}">
        <p14:creationId xmlns:p14="http://schemas.microsoft.com/office/powerpoint/2010/main" val="907802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C9FD9-BF46-F764-D2B6-159BB92AD0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8212" y="2148630"/>
            <a:ext cx="2929141" cy="4526855"/>
          </a:xfrm>
          <a:prstGeom prst="rect">
            <a:avLst/>
          </a:prstGeom>
          <a:ln>
            <a:solidFill>
              <a:schemeClr val="tx1"/>
            </a:solidFill>
          </a:ln>
          <a:effectLst/>
        </p:spPr>
      </p:pic>
      <p:sp>
        <p:nvSpPr>
          <p:cNvPr id="2" name="TextBox 1">
            <a:extLst>
              <a:ext uri="{FF2B5EF4-FFF2-40B4-BE49-F238E27FC236}">
                <a16:creationId xmlns:a16="http://schemas.microsoft.com/office/drawing/2014/main" id="{B6A7F372-5A2D-7EFD-60F8-CDE7DC62C4E5}"/>
              </a:ext>
            </a:extLst>
          </p:cNvPr>
          <p:cNvSpPr txBox="1"/>
          <p:nvPr/>
        </p:nvSpPr>
        <p:spPr>
          <a:xfrm>
            <a:off x="272142" y="182515"/>
            <a:ext cx="11537940" cy="769441"/>
          </a:xfrm>
          <a:prstGeom prst="rect">
            <a:avLst/>
          </a:prstGeom>
          <a:noFill/>
        </p:spPr>
        <p:txBody>
          <a:bodyPr wrap="square" lIns="91440" tIns="45720" rIns="91440" bIns="45720" rtlCol="0" anchor="t">
            <a:spAutoFit/>
          </a:bodyPr>
          <a:lstStyle/>
          <a:p>
            <a:r>
              <a:rPr lang="en-US" sz="4400" dirty="0">
                <a:solidFill>
                  <a:schemeClr val="bg1"/>
                </a:solidFill>
                <a:latin typeface="Calibri" panose="020F0502020204030204" pitchFamily="34" charset="0"/>
              </a:rPr>
              <a:t>Reading</a:t>
            </a:r>
            <a:endParaRPr lang="en-US" dirty="0">
              <a:latin typeface="Calibri" panose="020F0502020204030204" pitchFamily="34" charset="0"/>
            </a:endParaRPr>
          </a:p>
        </p:txBody>
      </p:sp>
      <p:pic>
        <p:nvPicPr>
          <p:cNvPr id="5" name="Picture 4" descr="A colorful hexagons with text&#10;&#10;AI-generated content may be incorrect.">
            <a:extLst>
              <a:ext uri="{FF2B5EF4-FFF2-40B4-BE49-F238E27FC236}">
                <a16:creationId xmlns:a16="http://schemas.microsoft.com/office/drawing/2014/main" id="{3ECA88FB-AEAD-AFC7-1BCF-240F0A9FA4DA}"/>
              </a:ext>
            </a:extLst>
          </p:cNvPr>
          <p:cNvPicPr>
            <a:picLocks/>
          </p:cNvPicPr>
          <p:nvPr/>
        </p:nvPicPr>
        <p:blipFill>
          <a:blip r:embed="rId3"/>
          <a:stretch>
            <a:fillRect/>
          </a:stretch>
        </p:blipFill>
        <p:spPr>
          <a:xfrm>
            <a:off x="457200" y="1463040"/>
            <a:ext cx="2743200" cy="2743200"/>
          </a:xfrm>
          <a:prstGeom prst="rect">
            <a:avLst/>
          </a:prstGeom>
          <a:ln>
            <a:solidFill>
              <a:schemeClr val="tx1"/>
            </a:solidFill>
          </a:ln>
        </p:spPr>
      </p:pic>
      <p:sp>
        <p:nvSpPr>
          <p:cNvPr id="9" name="TextBox 8">
            <a:extLst>
              <a:ext uri="{FF2B5EF4-FFF2-40B4-BE49-F238E27FC236}">
                <a16:creationId xmlns:a16="http://schemas.microsoft.com/office/drawing/2014/main" id="{41E2D8F2-1131-FBCC-182A-9022563B44F8}"/>
              </a:ext>
            </a:extLst>
          </p:cNvPr>
          <p:cNvSpPr txBox="1"/>
          <p:nvPr/>
        </p:nvSpPr>
        <p:spPr>
          <a:xfrm>
            <a:off x="457200" y="4389120"/>
            <a:ext cx="37272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Design Thinking Project™, participants discover the power </a:t>
            </a:r>
            <a:br>
              <a:rPr lang="en-US" dirty="0">
                <a:latin typeface="Calibri" panose="020F0502020204030204" pitchFamily="34" charset="0"/>
                <a:ea typeface="+mn-lt"/>
                <a:cs typeface="Calibri" panose="020F0502020204030204" pitchFamily="34" charset="0"/>
              </a:rPr>
            </a:br>
            <a:r>
              <a:rPr lang="en-US" dirty="0">
                <a:latin typeface="Calibri" panose="020F0502020204030204" pitchFamily="34" charset="0"/>
                <a:ea typeface="+mn-lt"/>
                <a:cs typeface="Calibri" panose="020F0502020204030204" pitchFamily="34" charset="0"/>
              </a:rPr>
              <a:t>of the Camp Invention Design Thinking Process™, identify, explore, sketch, prototype, protect, and pitch, as they invent the Next Big Thing!</a:t>
            </a: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A6D83ED7-710F-2DF6-E28D-C97D8068BE49}"/>
              </a:ext>
            </a:extLst>
          </p:cNvPr>
          <p:cNvSpPr txBox="1"/>
          <p:nvPr/>
        </p:nvSpPr>
        <p:spPr>
          <a:xfrm>
            <a:off x="4754880" y="1463040"/>
            <a:ext cx="6796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use a  dichotomous key </a:t>
            </a:r>
            <a:r>
              <a:rPr lang="en-US" dirty="0">
                <a:latin typeface="Calibri" panose="020F0502020204030204" pitchFamily="34" charset="0"/>
                <a:cs typeface="Segoe UI"/>
              </a:rPr>
              <a:t>as a tool to search and locate information efficiently and determine how to protect their ideas.</a:t>
            </a:r>
            <a:endParaRPr lang="en-US" sz="1100" dirty="0">
              <a:latin typeface="Segoe UI"/>
              <a:cs typeface="Segoe UI"/>
            </a:endParaRPr>
          </a:p>
        </p:txBody>
      </p:sp>
    </p:spTree>
    <p:extLst>
      <p:ext uri="{BB962C8B-B14F-4D97-AF65-F5344CB8AC3E}">
        <p14:creationId xmlns:p14="http://schemas.microsoft.com/office/powerpoint/2010/main" val="400209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BEDC-FCB5-EC67-AF9B-DBD33A4045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03B5DF-2B9D-753F-0DE4-DD94938213D3}"/>
              </a:ext>
            </a:extLst>
          </p:cNvPr>
          <p:cNvSpPr txBox="1"/>
          <p:nvPr/>
        </p:nvSpPr>
        <p:spPr>
          <a:xfrm>
            <a:off x="429802" y="2589655"/>
            <a:ext cx="11332396" cy="1015663"/>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alibri"/>
                <a:ea typeface="Calibri"/>
                <a:cs typeface="Calibri"/>
              </a:rPr>
              <a:t>Writing</a:t>
            </a:r>
          </a:p>
        </p:txBody>
      </p:sp>
    </p:spTree>
    <p:extLst>
      <p:ext uri="{BB962C8B-B14F-4D97-AF65-F5344CB8AC3E}">
        <p14:creationId xmlns:p14="http://schemas.microsoft.com/office/powerpoint/2010/main" val="175703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06DCA-427F-DFE9-A01D-7DB96ABECD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9F73C9-8161-B958-45E5-115FA0A01FC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Writing</a:t>
            </a:r>
          </a:p>
        </p:txBody>
      </p:sp>
      <p:sp>
        <p:nvSpPr>
          <p:cNvPr id="8" name="TextBox 7">
            <a:extLst>
              <a:ext uri="{FF2B5EF4-FFF2-40B4-BE49-F238E27FC236}">
                <a16:creationId xmlns:a16="http://schemas.microsoft.com/office/drawing/2014/main" id="{27448C37-61EA-32A0-870D-777AC9530BDC}"/>
              </a:ext>
            </a:extLst>
          </p:cNvPr>
          <p:cNvSpPr txBox="1"/>
          <p:nvPr/>
        </p:nvSpPr>
        <p:spPr>
          <a:xfrm>
            <a:off x="4754880" y="1463040"/>
            <a:ext cx="634199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write a fictional story about traveling through their Marble Arcade. The story must include three challenges, along with a beginning, middle, and end. </a:t>
            </a:r>
          </a:p>
          <a:p>
            <a:pPr marL="285750" indent="-285750">
              <a:buFont typeface="Calibri"/>
              <a:buChar char="-"/>
            </a:pPr>
            <a:endParaRPr lang="en-US" dirty="0">
              <a:latin typeface="Calibri" panose="020F0502020204030204" pitchFamily="34" charset="0"/>
            </a:endParaRPr>
          </a:p>
          <a:p>
            <a:pPr marL="285750" indent="-285750">
              <a:buFont typeface="Calibri"/>
              <a:buChar char="-"/>
            </a:pPr>
            <a:endParaRPr lang="en-US" dirty="0">
              <a:latin typeface="Calibri" panose="020F0502020204030204" pitchFamily="34" charset="0"/>
            </a:endParaRPr>
          </a:p>
        </p:txBody>
      </p:sp>
      <p:pic>
        <p:nvPicPr>
          <p:cNvPr id="6" name="Picture 5" descr="A green and blue cover with text&#10;&#10;AI-generated content may be incorrect.">
            <a:extLst>
              <a:ext uri="{FF2B5EF4-FFF2-40B4-BE49-F238E27FC236}">
                <a16:creationId xmlns:a16="http://schemas.microsoft.com/office/drawing/2014/main" id="{AAB16009-2126-A875-3B08-9C1A0B9FAC6E}"/>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9" name="TextBox 8">
            <a:extLst>
              <a:ext uri="{FF2B5EF4-FFF2-40B4-BE49-F238E27FC236}">
                <a16:creationId xmlns:a16="http://schemas.microsoft.com/office/drawing/2014/main" id="{A0E070CE-4A2B-9D80-A89E-7375C1A4B4E1}"/>
              </a:ext>
            </a:extLst>
          </p:cNvPr>
          <p:cNvSpPr txBox="1"/>
          <p:nvPr/>
        </p:nvSpPr>
        <p:spPr>
          <a:xfrm>
            <a:off x="457200" y="4389120"/>
            <a:ext cx="33839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Marble Arcade™, Gamers use physics to build a Marble Arcade that keeps a Gaming Sphere in motion for 10 seconds. </a:t>
            </a:r>
            <a:endParaRPr lang="en-US" dirty="0">
              <a:latin typeface="Calibri" panose="020F0502020204030204" pitchFamily="34" charset="0"/>
            </a:endParaRPr>
          </a:p>
        </p:txBody>
      </p:sp>
      <p:pic>
        <p:nvPicPr>
          <p:cNvPr id="10" name="Picture 9" descr="A white text on a green background&#10;&#10;AI-generated content may be incorrect.">
            <a:extLst>
              <a:ext uri="{FF2B5EF4-FFF2-40B4-BE49-F238E27FC236}">
                <a16:creationId xmlns:a16="http://schemas.microsoft.com/office/drawing/2014/main" id="{3964FB3D-D636-0F90-DED6-F096E49BDE9C}"/>
              </a:ext>
            </a:extLst>
          </p:cNvPr>
          <p:cNvPicPr>
            <a:picLocks noChangeAspect="1"/>
          </p:cNvPicPr>
          <p:nvPr/>
        </p:nvPicPr>
        <p:blipFill>
          <a:blip r:embed="rId3"/>
          <a:srcRect r="4073"/>
          <a:stretch>
            <a:fillRect/>
          </a:stretch>
        </p:blipFill>
        <p:spPr>
          <a:xfrm>
            <a:off x="5029200" y="2866390"/>
            <a:ext cx="5582786" cy="2927293"/>
          </a:xfrm>
          <a:prstGeom prst="rect">
            <a:avLst/>
          </a:prstGeom>
          <a:ln>
            <a:solidFill>
              <a:schemeClr val="tx1"/>
            </a:solidFill>
          </a:ln>
        </p:spPr>
      </p:pic>
      <p:sp>
        <p:nvSpPr>
          <p:cNvPr id="12" name="TextBox 8">
            <a:extLst>
              <a:ext uri="{FF2B5EF4-FFF2-40B4-BE49-F238E27FC236}">
                <a16:creationId xmlns:a16="http://schemas.microsoft.com/office/drawing/2014/main" id="{01FAA823-9E6D-9D87-2F05-B03A1750F4FB}"/>
              </a:ext>
            </a:extLst>
          </p:cNvPr>
          <p:cNvSpPr txBox="1"/>
          <p:nvPr/>
        </p:nvSpPr>
        <p:spPr>
          <a:xfrm>
            <a:off x="4754880" y="2481917"/>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206544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526BF-3668-20CC-1792-43446972DE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81057F-AFD8-4EE5-B9BC-42543AE5437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Writing</a:t>
            </a:r>
          </a:p>
        </p:txBody>
      </p:sp>
      <p:sp>
        <p:nvSpPr>
          <p:cNvPr id="8" name="TextBox 7">
            <a:extLst>
              <a:ext uri="{FF2B5EF4-FFF2-40B4-BE49-F238E27FC236}">
                <a16:creationId xmlns:a16="http://schemas.microsoft.com/office/drawing/2014/main" id="{399DF3CC-1E5A-777F-EC54-2B154595AD87}"/>
              </a:ext>
            </a:extLst>
          </p:cNvPr>
          <p:cNvSpPr txBox="1"/>
          <p:nvPr/>
        </p:nvSpPr>
        <p:spPr>
          <a:xfrm>
            <a:off x="4754880" y="1463040"/>
            <a:ext cx="62778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write an acceptance speech for their induction into The Game of Fame. They reflect on their invention journey and write their invention journey in chronological order. </a:t>
            </a:r>
          </a:p>
          <a:p>
            <a:pPr marL="285750" indent="-285750">
              <a:buFont typeface="Calibri"/>
              <a:buChar char="-"/>
            </a:pPr>
            <a:endParaRPr lang="en-US" dirty="0">
              <a:latin typeface="Calibri" panose="020F0502020204030204" pitchFamily="34" charset="0"/>
            </a:endParaRPr>
          </a:p>
        </p:txBody>
      </p:sp>
      <p:pic>
        <p:nvPicPr>
          <p:cNvPr id="5" name="Picture 4">
            <a:extLst>
              <a:ext uri="{FF2B5EF4-FFF2-40B4-BE49-F238E27FC236}">
                <a16:creationId xmlns:a16="http://schemas.microsoft.com/office/drawing/2014/main" id="{6D612F90-430D-4C62-6BAB-361FD8D797FE}"/>
              </a:ext>
            </a:extLst>
          </p:cNvPr>
          <p:cNvPicPr>
            <a:picLocks noChangeAspect="1"/>
          </p:cNvPicPr>
          <p:nvPr/>
        </p:nvPicPr>
        <p:blipFill>
          <a:blip r:embed="rId2"/>
          <a:stretch>
            <a:fillRect/>
          </a:stretch>
        </p:blipFill>
        <p:spPr>
          <a:xfrm>
            <a:off x="9083765" y="2555770"/>
            <a:ext cx="2723835" cy="2743200"/>
          </a:xfrm>
          <a:prstGeom prst="rect">
            <a:avLst/>
          </a:prstGeom>
          <a:ln>
            <a:solidFill>
              <a:schemeClr val="tx1"/>
            </a:solidFill>
          </a:ln>
        </p:spPr>
      </p:pic>
      <p:pic>
        <p:nvPicPr>
          <p:cNvPr id="7" name="Picture 6" descr="A blue and white cover with white text and drawings on it&#10;&#10;AI-generated content may be incorrect.">
            <a:extLst>
              <a:ext uri="{FF2B5EF4-FFF2-40B4-BE49-F238E27FC236}">
                <a16:creationId xmlns:a16="http://schemas.microsoft.com/office/drawing/2014/main" id="{81864CC1-139D-8567-59D4-B306547641D1}"/>
              </a:ext>
            </a:extLst>
          </p:cNvPr>
          <p:cNvPicPr>
            <a:picLocks/>
          </p:cNvPicPr>
          <p:nvPr/>
        </p:nvPicPr>
        <p:blipFill>
          <a:blip r:embed="rId3"/>
          <a:stretch>
            <a:fillRect/>
          </a:stretch>
        </p:blipFill>
        <p:spPr>
          <a:xfrm>
            <a:off x="457200" y="1463040"/>
            <a:ext cx="2743200" cy="2744351"/>
          </a:xfrm>
          <a:prstGeom prst="rect">
            <a:avLst/>
          </a:prstGeom>
          <a:ln>
            <a:solidFill>
              <a:schemeClr val="tx1"/>
            </a:solidFill>
          </a:ln>
        </p:spPr>
      </p:pic>
      <p:pic>
        <p:nvPicPr>
          <p:cNvPr id="9" name="Picture 8" descr="A screenshot of a text message&#10;&#10;AI-generated content may be incorrect.">
            <a:extLst>
              <a:ext uri="{FF2B5EF4-FFF2-40B4-BE49-F238E27FC236}">
                <a16:creationId xmlns:a16="http://schemas.microsoft.com/office/drawing/2014/main" id="{18D2C9B2-E4E1-0C19-6904-CFE507730C51}"/>
              </a:ext>
            </a:extLst>
          </p:cNvPr>
          <p:cNvPicPr>
            <a:picLocks noChangeAspect="1"/>
          </p:cNvPicPr>
          <p:nvPr/>
        </p:nvPicPr>
        <p:blipFill>
          <a:blip r:embed="rId4"/>
          <a:srcRect t="1266" r="334" b="2532"/>
          <a:stretch>
            <a:fillRect/>
          </a:stretch>
        </p:blipFill>
        <p:spPr>
          <a:xfrm>
            <a:off x="5029200" y="3040142"/>
            <a:ext cx="3914361" cy="1998328"/>
          </a:xfrm>
          <a:prstGeom prst="rect">
            <a:avLst/>
          </a:prstGeom>
          <a:ln>
            <a:solidFill>
              <a:schemeClr val="tx1"/>
            </a:solidFill>
          </a:ln>
        </p:spPr>
      </p:pic>
      <p:sp>
        <p:nvSpPr>
          <p:cNvPr id="11" name="TextBox 8">
            <a:extLst>
              <a:ext uri="{FF2B5EF4-FFF2-40B4-BE49-F238E27FC236}">
                <a16:creationId xmlns:a16="http://schemas.microsoft.com/office/drawing/2014/main" id="{D58141BC-129A-3D80-B5ED-C9A4E53A827B}"/>
              </a:ext>
            </a:extLst>
          </p:cNvPr>
          <p:cNvSpPr txBox="1"/>
          <p:nvPr/>
        </p:nvSpPr>
        <p:spPr>
          <a:xfrm>
            <a:off x="4754880" y="2651760"/>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sp>
        <p:nvSpPr>
          <p:cNvPr id="14" name="TextBox 13">
            <a:extLst>
              <a:ext uri="{FF2B5EF4-FFF2-40B4-BE49-F238E27FC236}">
                <a16:creationId xmlns:a16="http://schemas.microsoft.com/office/drawing/2014/main" id="{D6AE3530-5DBB-7360-F2C0-36049E9DDC79}"/>
              </a:ext>
            </a:extLst>
          </p:cNvPr>
          <p:cNvSpPr txBox="1"/>
          <p:nvPr/>
        </p:nvSpPr>
        <p:spPr>
          <a:xfrm>
            <a:off x="457200" y="4317761"/>
            <a:ext cx="33482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Children are invited to be In the Game™— where athletics, design, invention, and business come together for the win!</a:t>
            </a:r>
            <a:endParaRPr lang="en-US" dirty="0">
              <a:latin typeface="Calibri" panose="020F0502020204030204" pitchFamily="34" charset="0"/>
            </a:endParaRPr>
          </a:p>
        </p:txBody>
      </p:sp>
    </p:spTree>
    <p:extLst>
      <p:ext uri="{BB962C8B-B14F-4D97-AF65-F5344CB8AC3E}">
        <p14:creationId xmlns:p14="http://schemas.microsoft.com/office/powerpoint/2010/main" val="8094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2A28-3AAF-DE16-9A7A-74A2FEC222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91DEE1-08B5-EBC3-CB12-540D96908E5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Writing</a:t>
            </a:r>
          </a:p>
        </p:txBody>
      </p:sp>
      <p:pic>
        <p:nvPicPr>
          <p:cNvPr id="4" name="Picture 3" descr="A spider web with text&#10;&#10;AI-generated content may be incorrect.">
            <a:extLst>
              <a:ext uri="{FF2B5EF4-FFF2-40B4-BE49-F238E27FC236}">
                <a16:creationId xmlns:a16="http://schemas.microsoft.com/office/drawing/2014/main" id="{0505443B-F0D1-280A-7CDC-32B72C447E81}"/>
              </a:ext>
            </a:extLst>
          </p:cNvPr>
          <p:cNvPicPr>
            <a:picLocks noChangeAspect="1"/>
          </p:cNvPicPr>
          <p:nvPr/>
        </p:nvPicPr>
        <p:blipFill>
          <a:blip r:embed="rId2"/>
          <a:stretch>
            <a:fillRect/>
          </a:stretch>
        </p:blipFill>
        <p:spPr>
          <a:xfrm>
            <a:off x="4937760" y="2141869"/>
            <a:ext cx="3320466" cy="4128305"/>
          </a:xfrm>
          <a:prstGeom prst="rect">
            <a:avLst/>
          </a:prstGeom>
          <a:ln>
            <a:solidFill>
              <a:schemeClr val="tx1"/>
            </a:solidFill>
          </a:ln>
        </p:spPr>
      </p:pic>
      <p:sp>
        <p:nvSpPr>
          <p:cNvPr id="9" name="TextBox 8">
            <a:extLst>
              <a:ext uri="{FF2B5EF4-FFF2-40B4-BE49-F238E27FC236}">
                <a16:creationId xmlns:a16="http://schemas.microsoft.com/office/drawing/2014/main" id="{4F752970-EB98-169C-37CB-463C144C5DE0}"/>
              </a:ext>
            </a:extLst>
          </p:cNvPr>
          <p:cNvSpPr txBox="1"/>
          <p:nvPr/>
        </p:nvSpPr>
        <p:spPr>
          <a:xfrm>
            <a:off x="4754880" y="1379527"/>
            <a:ext cx="38537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write a web of ideas to organize and develop their thoughts.</a:t>
            </a:r>
          </a:p>
          <a:p>
            <a:endParaRPr lang="en-US" dirty="0">
              <a:latin typeface="Calibri" panose="020F0502020204030204" pitchFamily="34" charset="0"/>
            </a:endParaRPr>
          </a:p>
          <a:p>
            <a:endParaRPr lang="en-US" dirty="0">
              <a:latin typeface="Calibri" panose="020F0502020204030204" pitchFamily="34" charset="0"/>
            </a:endParaRPr>
          </a:p>
        </p:txBody>
      </p:sp>
      <p:pic>
        <p:nvPicPr>
          <p:cNvPr id="11" name="Picture 10" descr="A cover of a book&#10;&#10;AI-generated content may be incorrect.">
            <a:extLst>
              <a:ext uri="{FF2B5EF4-FFF2-40B4-BE49-F238E27FC236}">
                <a16:creationId xmlns:a16="http://schemas.microsoft.com/office/drawing/2014/main" id="{64E33A78-FCF2-5929-8C55-BEA9AFEDF995}"/>
              </a:ext>
            </a:extLst>
          </p:cNvPr>
          <p:cNvPicPr>
            <a:picLocks noChangeAspect="1"/>
          </p:cNvPicPr>
          <p:nvPr/>
        </p:nvPicPr>
        <p:blipFill>
          <a:blip r:embed="rId3"/>
          <a:stretch>
            <a:fillRect/>
          </a:stretch>
        </p:blipFill>
        <p:spPr>
          <a:xfrm>
            <a:off x="457200" y="1463040"/>
            <a:ext cx="2745842" cy="2743200"/>
          </a:xfrm>
          <a:prstGeom prst="rect">
            <a:avLst/>
          </a:prstGeom>
          <a:ln>
            <a:solidFill>
              <a:schemeClr val="tx1"/>
            </a:solidFill>
          </a:ln>
        </p:spPr>
      </p:pic>
      <p:pic>
        <p:nvPicPr>
          <p:cNvPr id="12" name="Picture 11" descr="A screenshot of a computer&#10;&#10;AI-generated content may be incorrect.">
            <a:extLst>
              <a:ext uri="{FF2B5EF4-FFF2-40B4-BE49-F238E27FC236}">
                <a16:creationId xmlns:a16="http://schemas.microsoft.com/office/drawing/2014/main" id="{3701E95F-BD81-AA7E-DD3F-B05DB18FB315}"/>
              </a:ext>
            </a:extLst>
          </p:cNvPr>
          <p:cNvPicPr>
            <a:picLocks noChangeAspect="1"/>
          </p:cNvPicPr>
          <p:nvPr/>
        </p:nvPicPr>
        <p:blipFill>
          <a:blip r:embed="rId4"/>
          <a:stretch>
            <a:fillRect/>
          </a:stretch>
        </p:blipFill>
        <p:spPr>
          <a:xfrm>
            <a:off x="8403771" y="3429000"/>
            <a:ext cx="3461199" cy="2065161"/>
          </a:xfrm>
          <a:prstGeom prst="rect">
            <a:avLst/>
          </a:prstGeom>
          <a:ln>
            <a:solidFill>
              <a:schemeClr val="tx1"/>
            </a:solidFill>
          </a:ln>
        </p:spPr>
      </p:pic>
      <p:sp>
        <p:nvSpPr>
          <p:cNvPr id="13" name="TextBox 12">
            <a:extLst>
              <a:ext uri="{FF2B5EF4-FFF2-40B4-BE49-F238E27FC236}">
                <a16:creationId xmlns:a16="http://schemas.microsoft.com/office/drawing/2014/main" id="{A7CE5258-070C-96F4-6A4F-7AB3EC4E6653}"/>
              </a:ext>
            </a:extLst>
          </p:cNvPr>
          <p:cNvSpPr txBox="1"/>
          <p:nvPr/>
        </p:nvSpPr>
        <p:spPr>
          <a:xfrm>
            <a:off x="8503920" y="2170856"/>
            <a:ext cx="29650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write answers to prompts that help them brainstorm solutions as they build.</a:t>
            </a:r>
          </a:p>
        </p:txBody>
      </p:sp>
      <p:sp>
        <p:nvSpPr>
          <p:cNvPr id="14" name="TextBox 13">
            <a:extLst>
              <a:ext uri="{FF2B5EF4-FFF2-40B4-BE49-F238E27FC236}">
                <a16:creationId xmlns:a16="http://schemas.microsoft.com/office/drawing/2014/main" id="{57C8C1DA-6F96-9248-3D15-8161D5D6E6A2}"/>
              </a:ext>
            </a:extLst>
          </p:cNvPr>
          <p:cNvSpPr txBox="1"/>
          <p:nvPr/>
        </p:nvSpPr>
        <p:spPr>
          <a:xfrm>
            <a:off x="457200" y="4297680"/>
            <a:ext cx="417434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Inspired by live crickets, </a:t>
            </a:r>
            <a:r>
              <a:rPr lang="en-US" dirty="0" err="1">
                <a:latin typeface="Calibri" panose="020F0502020204030204" pitchFamily="34" charset="0"/>
                <a:ea typeface="+mn-lt"/>
                <a:cs typeface="Calibri" panose="020F0502020204030204" pitchFamily="34" charset="0"/>
              </a:rPr>
              <a:t>SolarBot</a:t>
            </a:r>
            <a:r>
              <a:rPr lang="en-US" dirty="0">
                <a:latin typeface="Calibri" panose="020F0502020204030204" pitchFamily="34" charset="0"/>
                <a:ea typeface="+mn-lt"/>
                <a:cs typeface="Calibri" panose="020F0502020204030204" pitchFamily="34" charset="0"/>
              </a:rPr>
              <a:t>™ blends the life of insects with robots and the power of solar energy. Children build and adopt their very own solar-powered cricket. They experience a cricket’s point of view as they design habitats, cricket-inspired inventions, and protective gear to outsmart predators</a:t>
            </a:r>
            <a:endParaRPr lang="en-US" dirty="0">
              <a:latin typeface="Calibri" panose="020F0502020204030204" pitchFamily="34" charset="0"/>
            </a:endParaRPr>
          </a:p>
        </p:txBody>
      </p:sp>
    </p:spTree>
    <p:extLst>
      <p:ext uri="{BB962C8B-B14F-4D97-AF65-F5344CB8AC3E}">
        <p14:creationId xmlns:p14="http://schemas.microsoft.com/office/powerpoint/2010/main" val="2035373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87A1-55B8-645E-01CA-B7F5B50522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CB69C6-79E7-B554-FC96-472056ECAD8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Writing</a:t>
            </a:r>
          </a:p>
        </p:txBody>
      </p:sp>
      <p:sp>
        <p:nvSpPr>
          <p:cNvPr id="9" name="TextBox 8">
            <a:extLst>
              <a:ext uri="{FF2B5EF4-FFF2-40B4-BE49-F238E27FC236}">
                <a16:creationId xmlns:a16="http://schemas.microsoft.com/office/drawing/2014/main" id="{7B939CD0-B733-E079-13E4-9FE2851D953B}"/>
              </a:ext>
            </a:extLst>
          </p:cNvPr>
          <p:cNvSpPr txBox="1"/>
          <p:nvPr/>
        </p:nvSpPr>
        <p:spPr>
          <a:xfrm>
            <a:off x="4754880" y="1463040"/>
            <a:ext cx="62148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write a sequence of instructions for making the ultimate nacho bar, then trade their instructions with other groups to test if they are clear.</a:t>
            </a:r>
          </a:p>
          <a:p>
            <a:endParaRPr lang="en-US" dirty="0">
              <a:latin typeface="Calibri" panose="020F0502020204030204" pitchFamily="34" charset="0"/>
            </a:endParaRPr>
          </a:p>
          <a:p>
            <a:endParaRPr lang="en-US" dirty="0">
              <a:latin typeface="Calibri" panose="020F0502020204030204" pitchFamily="34" charset="0"/>
            </a:endParaRPr>
          </a:p>
        </p:txBody>
      </p:sp>
      <p:sp>
        <p:nvSpPr>
          <p:cNvPr id="14" name="TextBox 13">
            <a:extLst>
              <a:ext uri="{FF2B5EF4-FFF2-40B4-BE49-F238E27FC236}">
                <a16:creationId xmlns:a16="http://schemas.microsoft.com/office/drawing/2014/main" id="{A75D530C-A34B-7498-1BF9-B9583A40F316}"/>
              </a:ext>
            </a:extLst>
          </p:cNvPr>
          <p:cNvSpPr txBox="1"/>
          <p:nvPr/>
        </p:nvSpPr>
        <p:spPr>
          <a:xfrm>
            <a:off x="457200" y="4389120"/>
            <a:ext cx="383259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Champions™, children discover the unseen champions of the sports world and explore how innovators have changed the way people experience sports! </a:t>
            </a:r>
            <a:endParaRPr lang="en-US" dirty="0">
              <a:latin typeface="Calibri" panose="020F0502020204030204" pitchFamily="34" charset="0"/>
            </a:endParaRPr>
          </a:p>
        </p:txBody>
      </p:sp>
      <p:pic>
        <p:nvPicPr>
          <p:cNvPr id="2" name="Picture 1" descr="A white background with black text&#10;&#10;AI-generated content may be incorrect.">
            <a:extLst>
              <a:ext uri="{FF2B5EF4-FFF2-40B4-BE49-F238E27FC236}">
                <a16:creationId xmlns:a16="http://schemas.microsoft.com/office/drawing/2014/main" id="{81CEAD23-E445-3BD7-81A2-8EF0F2CE1934}"/>
              </a:ext>
            </a:extLst>
          </p:cNvPr>
          <p:cNvPicPr>
            <a:picLocks noChangeAspect="1"/>
          </p:cNvPicPr>
          <p:nvPr/>
        </p:nvPicPr>
        <p:blipFill>
          <a:blip r:embed="rId2"/>
          <a:stretch>
            <a:fillRect/>
          </a:stretch>
        </p:blipFill>
        <p:spPr>
          <a:xfrm>
            <a:off x="5029200" y="2832100"/>
            <a:ext cx="6615430" cy="1314305"/>
          </a:xfrm>
          <a:prstGeom prst="rect">
            <a:avLst/>
          </a:prstGeom>
          <a:ln>
            <a:solidFill>
              <a:schemeClr val="tx1"/>
            </a:solidFill>
          </a:ln>
        </p:spPr>
      </p:pic>
      <p:pic>
        <p:nvPicPr>
          <p:cNvPr id="5" name="Picture 4" descr="A white text with black text&#10;&#10;AI-generated content may be incorrect.">
            <a:extLst>
              <a:ext uri="{FF2B5EF4-FFF2-40B4-BE49-F238E27FC236}">
                <a16:creationId xmlns:a16="http://schemas.microsoft.com/office/drawing/2014/main" id="{8AF16F86-D600-93C1-1AFC-AF23E9CDD67C}"/>
              </a:ext>
            </a:extLst>
          </p:cNvPr>
          <p:cNvPicPr>
            <a:picLocks noChangeAspect="1"/>
          </p:cNvPicPr>
          <p:nvPr/>
        </p:nvPicPr>
        <p:blipFill>
          <a:blip r:embed="rId3"/>
          <a:stretch>
            <a:fillRect/>
          </a:stretch>
        </p:blipFill>
        <p:spPr>
          <a:xfrm>
            <a:off x="5029200" y="4220528"/>
            <a:ext cx="6615430" cy="1279422"/>
          </a:xfrm>
          <a:prstGeom prst="rect">
            <a:avLst/>
          </a:prstGeom>
          <a:ln>
            <a:solidFill>
              <a:schemeClr val="tx1"/>
            </a:solidFill>
          </a:ln>
        </p:spPr>
      </p:pic>
      <p:sp>
        <p:nvSpPr>
          <p:cNvPr id="7" name="TextBox 8">
            <a:extLst>
              <a:ext uri="{FF2B5EF4-FFF2-40B4-BE49-F238E27FC236}">
                <a16:creationId xmlns:a16="http://schemas.microsoft.com/office/drawing/2014/main" id="{C7B970BA-DE5C-DB92-4784-8029426E03CC}"/>
              </a:ext>
            </a:extLst>
          </p:cNvPr>
          <p:cNvSpPr txBox="1"/>
          <p:nvPr/>
        </p:nvSpPr>
        <p:spPr>
          <a:xfrm>
            <a:off x="4754880" y="2421890"/>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Excerpts from curriculum: </a:t>
            </a:r>
          </a:p>
        </p:txBody>
      </p:sp>
      <p:pic>
        <p:nvPicPr>
          <p:cNvPr id="8" name="Picture 7" descr="A blue and orange cover with white text&#10;&#10;AI-generated content may be incorrect.">
            <a:extLst>
              <a:ext uri="{FF2B5EF4-FFF2-40B4-BE49-F238E27FC236}">
                <a16:creationId xmlns:a16="http://schemas.microsoft.com/office/drawing/2014/main" id="{88F7A833-65EC-047E-5056-9724522B9BDF}"/>
              </a:ext>
            </a:extLst>
          </p:cNvPr>
          <p:cNvPicPr>
            <a:picLocks/>
          </p:cNvPicPr>
          <p:nvPr/>
        </p:nvPicPr>
        <p:blipFill>
          <a:blip r:embed="rId4"/>
          <a:stretch>
            <a:fillRect/>
          </a:stretch>
        </p:blipFill>
        <p:spPr>
          <a:xfrm>
            <a:off x="457200" y="1463040"/>
            <a:ext cx="2743200" cy="2743200"/>
          </a:xfrm>
          <a:prstGeom prst="rect">
            <a:avLst/>
          </a:prstGeom>
          <a:ln>
            <a:solidFill>
              <a:schemeClr val="tx1"/>
            </a:solidFill>
          </a:ln>
        </p:spPr>
      </p:pic>
    </p:spTree>
    <p:extLst>
      <p:ext uri="{BB962C8B-B14F-4D97-AF65-F5344CB8AC3E}">
        <p14:creationId xmlns:p14="http://schemas.microsoft.com/office/powerpoint/2010/main" val="779546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183865-D248-A99B-8575-600E860347F5}"/>
              </a:ext>
            </a:extLst>
          </p:cNvPr>
          <p:cNvSpPr txBox="1"/>
          <p:nvPr/>
        </p:nvSpPr>
        <p:spPr>
          <a:xfrm>
            <a:off x="272142" y="182515"/>
            <a:ext cx="11537940" cy="769441"/>
          </a:xfrm>
          <a:prstGeom prst="rect">
            <a:avLst/>
          </a:prstGeom>
          <a:noFill/>
        </p:spPr>
        <p:txBody>
          <a:bodyPr wrap="square" lIns="91440" tIns="45720" rIns="91440" bIns="45720" rtlCol="0" anchor="t">
            <a:spAutoFit/>
          </a:bodyPr>
          <a:lstStyle/>
          <a:p>
            <a:r>
              <a:rPr lang="en-US" sz="4400" dirty="0">
                <a:solidFill>
                  <a:schemeClr val="bg1"/>
                </a:solidFill>
                <a:latin typeface="Calibri" panose="020F0502020204030204" pitchFamily="34" charset="0"/>
              </a:rPr>
              <a:t>Writing</a:t>
            </a:r>
            <a:endParaRPr lang="en-US" dirty="0">
              <a:latin typeface="Calibri" panose="020F0502020204030204" pitchFamily="34" charset="0"/>
            </a:endParaRPr>
          </a:p>
        </p:txBody>
      </p:sp>
      <p:pic>
        <p:nvPicPr>
          <p:cNvPr id="2" name="Content Placeholder 3">
            <a:extLst>
              <a:ext uri="{FF2B5EF4-FFF2-40B4-BE49-F238E27FC236}">
                <a16:creationId xmlns:a16="http://schemas.microsoft.com/office/drawing/2014/main" id="{FBF8D466-50D4-CE80-7119-F14838507593}"/>
              </a:ext>
            </a:extLst>
          </p:cNvPr>
          <p:cNvPicPr>
            <a:picLocks noChangeAspect="1"/>
          </p:cNvPicPr>
          <p:nvPr/>
        </p:nvPicPr>
        <p:blipFill rotWithShape="1">
          <a:blip r:embed="rId2"/>
          <a:srcRect l="80" t="1556" r="4507" b="17115"/>
          <a:stretch>
            <a:fillRect/>
          </a:stretch>
        </p:blipFill>
        <p:spPr>
          <a:xfrm>
            <a:off x="5029200" y="2193216"/>
            <a:ext cx="6780399" cy="3344727"/>
          </a:xfrm>
          <a:prstGeom prst="rect">
            <a:avLst/>
          </a:prstGeom>
          <a:ln>
            <a:solidFill>
              <a:schemeClr val="tx1"/>
            </a:solidFill>
          </a:ln>
        </p:spPr>
      </p:pic>
      <p:pic>
        <p:nvPicPr>
          <p:cNvPr id="3" name="Picture 2" descr="A cover of a music album&#10;&#10;AI-generated content may be incorrect.">
            <a:extLst>
              <a:ext uri="{FF2B5EF4-FFF2-40B4-BE49-F238E27FC236}">
                <a16:creationId xmlns:a16="http://schemas.microsoft.com/office/drawing/2014/main" id="{FAD6000E-985C-6922-E4F1-90D0948A0FB5}"/>
              </a:ext>
            </a:extLst>
          </p:cNvPr>
          <p:cNvPicPr>
            <a:picLocks/>
          </p:cNvPicPr>
          <p:nvPr/>
        </p:nvPicPr>
        <p:blipFill>
          <a:blip r:embed="rId3"/>
          <a:stretch>
            <a:fillRect/>
          </a:stretch>
        </p:blipFill>
        <p:spPr>
          <a:xfrm>
            <a:off x="548640" y="1463040"/>
            <a:ext cx="2743200" cy="2743200"/>
          </a:xfrm>
          <a:prstGeom prst="rect">
            <a:avLst/>
          </a:prstGeom>
          <a:ln>
            <a:solidFill>
              <a:schemeClr val="tx1"/>
            </a:solidFill>
          </a:ln>
        </p:spPr>
      </p:pic>
      <p:sp>
        <p:nvSpPr>
          <p:cNvPr id="5" name="TextBox 4">
            <a:extLst>
              <a:ext uri="{FF2B5EF4-FFF2-40B4-BE49-F238E27FC236}">
                <a16:creationId xmlns:a16="http://schemas.microsoft.com/office/drawing/2014/main" id="{7D2D57EB-1D70-C4B7-1771-E95947859EF5}"/>
              </a:ext>
            </a:extLst>
          </p:cNvPr>
          <p:cNvSpPr txBox="1"/>
          <p:nvPr/>
        </p:nvSpPr>
        <p:spPr>
          <a:xfrm>
            <a:off x="457200" y="4389120"/>
            <a:ext cx="39515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Open Mic™, participants get ready to voice their ideas as they look inside a wireless microphone to discover the parts and pieces that will inspire their invention pitch!</a:t>
            </a:r>
            <a:endParaRPr lang="en-US" dirty="0">
              <a:latin typeface="Calibri" panose="020F0502020204030204" pitchFamily="34" charset="0"/>
            </a:endParaRPr>
          </a:p>
        </p:txBody>
      </p:sp>
      <p:sp>
        <p:nvSpPr>
          <p:cNvPr id="6" name="TextBox 5">
            <a:extLst>
              <a:ext uri="{FF2B5EF4-FFF2-40B4-BE49-F238E27FC236}">
                <a16:creationId xmlns:a16="http://schemas.microsoft.com/office/drawing/2014/main" id="{659CCABE-AF07-58CC-F777-025208052A6F}"/>
              </a:ext>
            </a:extLst>
          </p:cNvPr>
          <p:cNvSpPr txBox="1"/>
          <p:nvPr/>
        </p:nvSpPr>
        <p:spPr>
          <a:xfrm>
            <a:off x="4754880" y="1463040"/>
            <a:ext cx="53189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engage in written brainstorming activities to organize their ideas and plan their inventions. </a:t>
            </a:r>
          </a:p>
        </p:txBody>
      </p:sp>
    </p:spTree>
    <p:extLst>
      <p:ext uri="{BB962C8B-B14F-4D97-AF65-F5344CB8AC3E}">
        <p14:creationId xmlns:p14="http://schemas.microsoft.com/office/powerpoint/2010/main" val="98615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35F3-B7D0-CCFA-5AA9-03FA8177BE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9A4E48-6B29-D915-ACAA-4354111281EB}"/>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Speaking and Listening</a:t>
            </a:r>
          </a:p>
        </p:txBody>
      </p:sp>
    </p:spTree>
    <p:extLst>
      <p:ext uri="{BB962C8B-B14F-4D97-AF65-F5344CB8AC3E}">
        <p14:creationId xmlns:p14="http://schemas.microsoft.com/office/powerpoint/2010/main" val="3437505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82AF0-3A0A-CE56-5E36-102404C68F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C5556A-2669-EF0C-E515-331FA9DA627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Speaking and Listening</a:t>
            </a:r>
          </a:p>
        </p:txBody>
      </p:sp>
      <p:sp>
        <p:nvSpPr>
          <p:cNvPr id="4" name="TextBox 3">
            <a:extLst>
              <a:ext uri="{FF2B5EF4-FFF2-40B4-BE49-F238E27FC236}">
                <a16:creationId xmlns:a16="http://schemas.microsoft.com/office/drawing/2014/main" id="{86CF543F-DE1F-CCB2-D3C5-7854C1EE9567}"/>
              </a:ext>
            </a:extLst>
          </p:cNvPr>
          <p:cNvSpPr txBox="1"/>
          <p:nvPr/>
        </p:nvSpPr>
        <p:spPr>
          <a:xfrm>
            <a:off x="4754880" y="1463040"/>
            <a:ext cx="31763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listen to the riddles as they are read aloud and then search in the corresponding images to solve them.</a:t>
            </a:r>
          </a:p>
        </p:txBody>
      </p:sp>
      <p:pic>
        <p:nvPicPr>
          <p:cNvPr id="5" name="Picture 4" descr="A cover of a book&#10;&#10;AI-generated content may be incorrect.">
            <a:extLst>
              <a:ext uri="{FF2B5EF4-FFF2-40B4-BE49-F238E27FC236}">
                <a16:creationId xmlns:a16="http://schemas.microsoft.com/office/drawing/2014/main" id="{8E154C42-FA26-494D-89DD-3E6C8491D1CA}"/>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7" name="TextBox 6">
            <a:extLst>
              <a:ext uri="{FF2B5EF4-FFF2-40B4-BE49-F238E27FC236}">
                <a16:creationId xmlns:a16="http://schemas.microsoft.com/office/drawing/2014/main" id="{224833E6-DB25-040B-02C2-C4651B427490}"/>
              </a:ext>
            </a:extLst>
          </p:cNvPr>
          <p:cNvSpPr txBox="1"/>
          <p:nvPr/>
        </p:nvSpPr>
        <p:spPr>
          <a:xfrm>
            <a:off x="457200" y="4315422"/>
            <a:ext cx="402790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NIHF’s The Attic™, children solve riddles to find inventions that have shaped and changed the way people create. From xanthan gum, a key ingredient used in watercolor paint, </a:t>
            </a:r>
            <a:br>
              <a:rPr lang="en-US" dirty="0">
                <a:latin typeface="Calibri" panose="020F0502020204030204" pitchFamily="34" charset="0"/>
              </a:rPr>
            </a:br>
            <a:r>
              <a:rPr lang="en-US" dirty="0">
                <a:latin typeface="Calibri" panose="020F0502020204030204" pitchFamily="34" charset="0"/>
              </a:rPr>
              <a:t>to a sewing machine, participants never know what they will find in The Attic. </a:t>
            </a:r>
          </a:p>
          <a:p>
            <a:pPr algn="ctr"/>
            <a:endParaRPr lang="en-US" dirty="0">
              <a:latin typeface="Calibri" panose="020F0502020204030204" pitchFamily="34" charset="0"/>
            </a:endParaRPr>
          </a:p>
        </p:txBody>
      </p:sp>
      <p:pic>
        <p:nvPicPr>
          <p:cNvPr id="8" name="Picture 7" descr="A screenshot of a game&#10;&#10;AI-generated content may be incorrect.">
            <a:extLst>
              <a:ext uri="{FF2B5EF4-FFF2-40B4-BE49-F238E27FC236}">
                <a16:creationId xmlns:a16="http://schemas.microsoft.com/office/drawing/2014/main" id="{0C9F96F3-66E8-5E87-4795-540802A8B7ED}"/>
              </a:ext>
            </a:extLst>
          </p:cNvPr>
          <p:cNvPicPr>
            <a:picLocks noChangeAspect="1"/>
          </p:cNvPicPr>
          <p:nvPr/>
        </p:nvPicPr>
        <p:blipFill>
          <a:blip r:embed="rId3"/>
          <a:stretch>
            <a:fillRect/>
          </a:stretch>
        </p:blipFill>
        <p:spPr>
          <a:xfrm>
            <a:off x="8202864" y="1376670"/>
            <a:ext cx="2798663" cy="2743200"/>
          </a:xfrm>
          <a:prstGeom prst="rect">
            <a:avLst/>
          </a:prstGeom>
          <a:ln>
            <a:solidFill>
              <a:schemeClr val="tx1"/>
            </a:solidFill>
          </a:ln>
        </p:spPr>
      </p:pic>
      <p:pic>
        <p:nvPicPr>
          <p:cNvPr id="9" name="Picture 8">
            <a:extLst>
              <a:ext uri="{FF2B5EF4-FFF2-40B4-BE49-F238E27FC236}">
                <a16:creationId xmlns:a16="http://schemas.microsoft.com/office/drawing/2014/main" id="{5F9BA695-0213-0100-C506-5898650129E5}"/>
              </a:ext>
            </a:extLst>
          </p:cNvPr>
          <p:cNvPicPr>
            <a:picLocks noChangeAspect="1"/>
          </p:cNvPicPr>
          <p:nvPr/>
        </p:nvPicPr>
        <p:blipFill>
          <a:blip r:embed="rId4"/>
          <a:stretch>
            <a:fillRect/>
          </a:stretch>
        </p:blipFill>
        <p:spPr>
          <a:xfrm>
            <a:off x="5029200" y="4315422"/>
            <a:ext cx="6079623" cy="1315240"/>
          </a:xfrm>
          <a:prstGeom prst="rect">
            <a:avLst/>
          </a:prstGeom>
          <a:ln>
            <a:solidFill>
              <a:schemeClr val="tx1"/>
            </a:solidFill>
          </a:ln>
        </p:spPr>
      </p:pic>
      <p:sp>
        <p:nvSpPr>
          <p:cNvPr id="11" name="TextBox 8">
            <a:extLst>
              <a:ext uri="{FF2B5EF4-FFF2-40B4-BE49-F238E27FC236}">
                <a16:creationId xmlns:a16="http://schemas.microsoft.com/office/drawing/2014/main" id="{B1383826-CC62-4CEF-F621-3C52AA79607A}"/>
              </a:ext>
            </a:extLst>
          </p:cNvPr>
          <p:cNvSpPr txBox="1"/>
          <p:nvPr/>
        </p:nvSpPr>
        <p:spPr>
          <a:xfrm>
            <a:off x="4754880" y="3946090"/>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326744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D29B9-924C-21B4-0BF6-AA509A5E88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C1D582-7037-5B7C-8AE0-642C2731798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Speaking and Listening</a:t>
            </a:r>
          </a:p>
        </p:txBody>
      </p:sp>
      <p:pic>
        <p:nvPicPr>
          <p:cNvPr id="2" name="Picture 1" descr="A cover of a video game&#10;&#10;AI-generated content may be incorrect.">
            <a:extLst>
              <a:ext uri="{FF2B5EF4-FFF2-40B4-BE49-F238E27FC236}">
                <a16:creationId xmlns:a16="http://schemas.microsoft.com/office/drawing/2014/main" id="{F0FDFF9B-DDFF-6BD8-7027-1403101C1315}"/>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F10B1478-9B45-0BE2-30A8-52380CBEADE4}"/>
              </a:ext>
            </a:extLst>
          </p:cNvPr>
          <p:cNvPicPr>
            <a:picLocks noChangeAspect="1"/>
          </p:cNvPicPr>
          <p:nvPr/>
        </p:nvPicPr>
        <p:blipFill>
          <a:blip r:embed="rId3"/>
          <a:srcRect l="8055" t="5927" r="10968" b="15046"/>
          <a:stretch>
            <a:fillRect/>
          </a:stretch>
        </p:blipFill>
        <p:spPr>
          <a:xfrm>
            <a:off x="5029200" y="2217845"/>
            <a:ext cx="3310338" cy="1817385"/>
          </a:xfrm>
          <a:prstGeom prst="rect">
            <a:avLst/>
          </a:prstGeom>
          <a:ln>
            <a:solidFill>
              <a:schemeClr val="tx1"/>
            </a:solidFill>
          </a:ln>
        </p:spPr>
      </p:pic>
      <p:pic>
        <p:nvPicPr>
          <p:cNvPr id="7" name="Picture 6" descr="A white text on a blue background&#10;&#10;AI-generated content may be incorrect.">
            <a:extLst>
              <a:ext uri="{FF2B5EF4-FFF2-40B4-BE49-F238E27FC236}">
                <a16:creationId xmlns:a16="http://schemas.microsoft.com/office/drawing/2014/main" id="{BA1FD981-D1EA-7EA2-3086-EF04839B9FA0}"/>
              </a:ext>
            </a:extLst>
          </p:cNvPr>
          <p:cNvPicPr>
            <a:picLocks noChangeAspect="1"/>
          </p:cNvPicPr>
          <p:nvPr/>
        </p:nvPicPr>
        <p:blipFill>
          <a:blip r:embed="rId4"/>
          <a:stretch>
            <a:fillRect/>
          </a:stretch>
        </p:blipFill>
        <p:spPr>
          <a:xfrm>
            <a:off x="5029200" y="4134814"/>
            <a:ext cx="3294565" cy="1836614"/>
          </a:xfrm>
          <a:prstGeom prst="rect">
            <a:avLst/>
          </a:prstGeom>
          <a:ln>
            <a:solidFill>
              <a:schemeClr val="tx1"/>
            </a:solidFill>
          </a:ln>
        </p:spPr>
      </p:pic>
      <p:pic>
        <p:nvPicPr>
          <p:cNvPr id="8" name="Picture 7" descr="A white text on a blue background&#10;&#10;AI-generated content may be incorrect.">
            <a:extLst>
              <a:ext uri="{FF2B5EF4-FFF2-40B4-BE49-F238E27FC236}">
                <a16:creationId xmlns:a16="http://schemas.microsoft.com/office/drawing/2014/main" id="{707B098D-7D28-3AC4-10BA-0305C689648B}"/>
              </a:ext>
            </a:extLst>
          </p:cNvPr>
          <p:cNvPicPr>
            <a:picLocks noChangeAspect="1"/>
          </p:cNvPicPr>
          <p:nvPr/>
        </p:nvPicPr>
        <p:blipFill>
          <a:blip r:embed="rId5"/>
          <a:stretch>
            <a:fillRect/>
          </a:stretch>
        </p:blipFill>
        <p:spPr>
          <a:xfrm>
            <a:off x="8412480" y="3013754"/>
            <a:ext cx="3284626" cy="1852452"/>
          </a:xfrm>
          <a:prstGeom prst="rect">
            <a:avLst/>
          </a:prstGeom>
          <a:ln>
            <a:solidFill>
              <a:schemeClr val="tx1"/>
            </a:solidFill>
          </a:ln>
        </p:spPr>
      </p:pic>
      <p:sp>
        <p:nvSpPr>
          <p:cNvPr id="9" name="TextBox 8">
            <a:extLst>
              <a:ext uri="{FF2B5EF4-FFF2-40B4-BE49-F238E27FC236}">
                <a16:creationId xmlns:a16="http://schemas.microsoft.com/office/drawing/2014/main" id="{35BF2D0B-1AC2-8C91-CC09-2607CE13C671}"/>
              </a:ext>
            </a:extLst>
          </p:cNvPr>
          <p:cNvSpPr txBox="1"/>
          <p:nvPr/>
        </p:nvSpPr>
        <p:spPr>
          <a:xfrm>
            <a:off x="457200" y="4356572"/>
            <a:ext cx="361615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Children are contestants on Prototyping Studio™—a game show hosted by </a:t>
            </a:r>
            <a:r>
              <a:rPr lang="en-US" dirty="0" err="1">
                <a:latin typeface="Calibri" panose="020F0502020204030204" pitchFamily="34" charset="0"/>
              </a:rPr>
              <a:t>NIHFty</a:t>
            </a:r>
            <a:r>
              <a:rPr lang="en-US" dirty="0">
                <a:latin typeface="Calibri" panose="020F0502020204030204" pitchFamily="34" charset="0"/>
              </a:rPr>
              <a:t> Bot™, where they embark on an invention journey to uncover the ultimate place to invent. </a:t>
            </a:r>
          </a:p>
          <a:p>
            <a:pPr algn="ct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4C5BF0B5-F5AD-2495-3689-50B181552200}"/>
              </a:ext>
            </a:extLst>
          </p:cNvPr>
          <p:cNvSpPr txBox="1"/>
          <p:nvPr/>
        </p:nvSpPr>
        <p:spPr>
          <a:xfrm>
            <a:off x="4754880" y="1459230"/>
            <a:ext cx="4717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take turns asking and answering questions about their prototypes.</a:t>
            </a:r>
          </a:p>
        </p:txBody>
      </p:sp>
    </p:spTree>
    <p:extLst>
      <p:ext uri="{BB962C8B-B14F-4D97-AF65-F5344CB8AC3E}">
        <p14:creationId xmlns:p14="http://schemas.microsoft.com/office/powerpoint/2010/main" val="280152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8941-B7AE-424C-793D-A3F205A566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AE2231-C4A3-048A-E978-EBAFBB9BBFB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ELA in STEM</a:t>
            </a:r>
          </a:p>
        </p:txBody>
      </p:sp>
      <p:sp>
        <p:nvSpPr>
          <p:cNvPr id="5" name="TextBox 4">
            <a:extLst>
              <a:ext uri="{FF2B5EF4-FFF2-40B4-BE49-F238E27FC236}">
                <a16:creationId xmlns:a16="http://schemas.microsoft.com/office/drawing/2014/main" id="{04696959-ECBC-00D5-6219-9AD6FC9904B5}"/>
              </a:ext>
            </a:extLst>
          </p:cNvPr>
          <p:cNvSpPr txBox="1"/>
          <p:nvPr/>
        </p:nvSpPr>
        <p:spPr>
          <a:xfrm>
            <a:off x="457200" y="1463040"/>
            <a:ext cx="928903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B2B2B"/>
                </a:solidFill>
                <a:highlight>
                  <a:srgbClr val="FFFFFF"/>
                </a:highlight>
                <a:latin typeface="Calibri" panose="020F0502020204030204" pitchFamily="34" charset="0"/>
                <a:ea typeface="Calibri"/>
                <a:cs typeface="Calibri"/>
              </a:rPr>
              <a:t>STEM experiences support English Language Arts by:</a:t>
            </a:r>
            <a:endParaRPr lang="en-US" sz="1200" dirty="0">
              <a:solidFill>
                <a:srgbClr val="2B2B2B"/>
              </a:solidFill>
              <a:highlight>
                <a:srgbClr val="FFFFFF"/>
              </a:highlight>
              <a:latin typeface="Calibri"/>
              <a:ea typeface="Calibri"/>
              <a:cs typeface="Calibri"/>
            </a:endParaRPr>
          </a:p>
          <a:p>
            <a:endParaRPr lang="en-US" dirty="0">
              <a:solidFill>
                <a:srgbClr val="2B2B2B"/>
              </a:solidFill>
              <a:highlight>
                <a:srgbClr val="FFFFFF"/>
              </a:highlight>
              <a:latin typeface="Calibri" panose="020F0502020204030204" pitchFamily="34" charset="0"/>
              <a:ea typeface="Calibri"/>
              <a:cs typeface="Calibri"/>
            </a:endParaRP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Promoting active listening </a:t>
            </a:r>
            <a:endParaRPr lang="en-US" sz="1200" dirty="0">
              <a:solidFill>
                <a:srgbClr val="2B2B2B"/>
              </a:solidFill>
              <a:highlight>
                <a:srgbClr val="FFFFFF"/>
              </a:highlight>
              <a:latin typeface="Calibri"/>
              <a:ea typeface="Calibri"/>
              <a:cs typeface="Calibri"/>
            </a:endParaRP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Exposing learners to various texts and literacy types</a:t>
            </a:r>
            <a:endParaRPr lang="en-US" sz="1200" dirty="0">
              <a:solidFill>
                <a:srgbClr val="2B2B2B"/>
              </a:solidFill>
              <a:highlight>
                <a:srgbClr val="FFFFFF"/>
              </a:highlight>
              <a:latin typeface="Calibri"/>
              <a:ea typeface="Calibri"/>
              <a:cs typeface="Calibri"/>
            </a:endParaRP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Providing meaningful experiences and background knowledge for reading comprehension</a:t>
            </a: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Teaching background knowledge and vocabulary</a:t>
            </a: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Exploring how words and phrases come together to create meaning</a:t>
            </a:r>
          </a:p>
          <a:p>
            <a:pPr marL="285750" indent="-285750">
              <a:buFont typeface="Wingdings"/>
              <a:buChar char="ü"/>
            </a:pPr>
            <a:r>
              <a:rPr lang="en-US" dirty="0">
                <a:solidFill>
                  <a:srgbClr val="2B2B2B"/>
                </a:solidFill>
                <a:highlight>
                  <a:srgbClr val="FFFFFF"/>
                </a:highlight>
                <a:latin typeface="Calibri" panose="020F0502020204030204" pitchFamily="34" charset="0"/>
                <a:ea typeface="Calibri"/>
                <a:cs typeface="Calibri"/>
              </a:rPr>
              <a:t>Using inferences to draw conclusions</a:t>
            </a:r>
          </a:p>
          <a:p>
            <a:endParaRPr lang="en-US" dirty="0">
              <a:solidFill>
                <a:srgbClr val="2B2B2B"/>
              </a:solidFill>
              <a:highlight>
                <a:srgbClr val="FFFFFF"/>
              </a:highlight>
              <a:latin typeface="Calibri" panose="020F0502020204030204" pitchFamily="34" charset="0"/>
              <a:ea typeface="Calibri"/>
              <a:cs typeface="Calibri"/>
            </a:endParaRPr>
          </a:p>
          <a:p>
            <a:r>
              <a:rPr lang="en-US" dirty="0">
                <a:solidFill>
                  <a:srgbClr val="2B2B2B"/>
                </a:solidFill>
                <a:highlight>
                  <a:srgbClr val="FFFFFF"/>
                </a:highlight>
                <a:latin typeface="Calibri" panose="020F0502020204030204" pitchFamily="34" charset="0"/>
                <a:ea typeface="Calibri"/>
                <a:cs typeface="Calibri"/>
              </a:rPr>
              <a:t>STEM adds excitement to literacy, allowing young readers to engage with content in a whole new way!</a:t>
            </a:r>
            <a:endParaRPr lang="en-US" sz="1200" dirty="0">
              <a:solidFill>
                <a:srgbClr val="2B2B2B"/>
              </a:solidFill>
              <a:highlight>
                <a:srgbClr val="FFFFFF"/>
              </a:highlight>
              <a:latin typeface="Calibri"/>
              <a:ea typeface="Calibri"/>
              <a:cs typeface="Calibri"/>
            </a:endParaRPr>
          </a:p>
          <a:p>
            <a:endParaRPr lang="en-US" dirty="0">
              <a:solidFill>
                <a:srgbClr val="000000"/>
              </a:solidFill>
              <a:latin typeface="Calibri" panose="020F0502020204030204" pitchFamily="34" charset="0"/>
              <a:ea typeface="Calibri"/>
              <a:cs typeface="Calibri"/>
            </a:endParaRPr>
          </a:p>
        </p:txBody>
      </p:sp>
    </p:spTree>
    <p:extLst>
      <p:ext uri="{BB962C8B-B14F-4D97-AF65-F5344CB8AC3E}">
        <p14:creationId xmlns:p14="http://schemas.microsoft.com/office/powerpoint/2010/main" val="174156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35C5A-E693-E53A-1C08-AAA4B802B2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DD1E79-C7A0-E259-4999-8116EA1DB37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Speaking and Listening</a:t>
            </a:r>
          </a:p>
        </p:txBody>
      </p:sp>
      <p:pic>
        <p:nvPicPr>
          <p:cNvPr id="2" name="Picture 1" descr="A cover of a book&#10;&#10;AI-generated content may be incorrect.">
            <a:extLst>
              <a:ext uri="{FF2B5EF4-FFF2-40B4-BE49-F238E27FC236}">
                <a16:creationId xmlns:a16="http://schemas.microsoft.com/office/drawing/2014/main" id="{BAEC434E-34B7-7E2C-CB2D-2D8396848811}"/>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7" name="TextBox 6">
            <a:extLst>
              <a:ext uri="{FF2B5EF4-FFF2-40B4-BE49-F238E27FC236}">
                <a16:creationId xmlns:a16="http://schemas.microsoft.com/office/drawing/2014/main" id="{883B6ED9-0D7E-86B2-B26A-152C97FF1E51}"/>
              </a:ext>
            </a:extLst>
          </p:cNvPr>
          <p:cNvSpPr txBox="1"/>
          <p:nvPr/>
        </p:nvSpPr>
        <p:spPr>
          <a:xfrm>
            <a:off x="457201" y="4297680"/>
            <a:ext cx="40322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Robotic Aquatics™, children explore aquatic innovations. They create a home for their fluorescent jellyfish and bring a splash of color to their aquatic animal’s habitat. </a:t>
            </a:r>
          </a:p>
          <a:p>
            <a:pPr algn="ctr"/>
            <a:endParaRPr lang="en-US" dirty="0">
              <a:latin typeface="Calibri" panose="020F0502020204030204" pitchFamily="34" charset="0"/>
            </a:endParaRPr>
          </a:p>
        </p:txBody>
      </p:sp>
      <p:grpSp>
        <p:nvGrpSpPr>
          <p:cNvPr id="5" name="Group 4">
            <a:extLst>
              <a:ext uri="{FF2B5EF4-FFF2-40B4-BE49-F238E27FC236}">
                <a16:creationId xmlns:a16="http://schemas.microsoft.com/office/drawing/2014/main" id="{2FBF7D09-0AD5-B57D-4054-155B0F1EEC1F}"/>
              </a:ext>
            </a:extLst>
          </p:cNvPr>
          <p:cNvGrpSpPr/>
          <p:nvPr/>
        </p:nvGrpSpPr>
        <p:grpSpPr>
          <a:xfrm>
            <a:off x="4754880" y="1463040"/>
            <a:ext cx="7111868" cy="3849842"/>
            <a:chOff x="5029200" y="1463040"/>
            <a:chExt cx="7111868" cy="3849842"/>
          </a:xfrm>
        </p:grpSpPr>
        <p:pic>
          <p:nvPicPr>
            <p:cNvPr id="4" name="Picture 3" descr="A white text on a white background&#10;&#10;AI-generated content may be incorrect.">
              <a:extLst>
                <a:ext uri="{FF2B5EF4-FFF2-40B4-BE49-F238E27FC236}">
                  <a16:creationId xmlns:a16="http://schemas.microsoft.com/office/drawing/2014/main" id="{DEAA0931-1999-7D73-4082-4C07F5C94857}"/>
                </a:ext>
              </a:extLst>
            </p:cNvPr>
            <p:cNvPicPr>
              <a:picLocks noChangeAspect="1"/>
            </p:cNvPicPr>
            <p:nvPr/>
          </p:nvPicPr>
          <p:blipFill>
            <a:blip r:embed="rId3"/>
            <a:srcRect t="48576" r="94"/>
            <a:stretch>
              <a:fillRect/>
            </a:stretch>
          </p:blipFill>
          <p:spPr>
            <a:xfrm>
              <a:off x="5303520" y="3330382"/>
              <a:ext cx="6837548" cy="1982500"/>
            </a:xfrm>
            <a:prstGeom prst="rect">
              <a:avLst/>
            </a:prstGeom>
            <a:ln>
              <a:solidFill>
                <a:schemeClr val="tx1"/>
              </a:solidFill>
            </a:ln>
          </p:spPr>
        </p:pic>
        <p:sp>
          <p:nvSpPr>
            <p:cNvPr id="6" name="TextBox 8">
              <a:extLst>
                <a:ext uri="{FF2B5EF4-FFF2-40B4-BE49-F238E27FC236}">
                  <a16:creationId xmlns:a16="http://schemas.microsoft.com/office/drawing/2014/main" id="{6F5F240B-6E1E-A718-FE1A-B5C6972D46FE}"/>
                </a:ext>
              </a:extLst>
            </p:cNvPr>
            <p:cNvSpPr txBox="1"/>
            <p:nvPr/>
          </p:nvSpPr>
          <p:spPr>
            <a:xfrm>
              <a:off x="5029200" y="2961050"/>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pic>
          <p:nvPicPr>
            <p:cNvPr id="8" name="Picture 7">
              <a:extLst>
                <a:ext uri="{FF2B5EF4-FFF2-40B4-BE49-F238E27FC236}">
                  <a16:creationId xmlns:a16="http://schemas.microsoft.com/office/drawing/2014/main" id="{10CB3773-DC57-FA5C-9DF6-5BA019E624DE}"/>
                </a:ext>
              </a:extLst>
            </p:cNvPr>
            <p:cNvPicPr>
              <a:picLocks noChangeAspect="1"/>
            </p:cNvPicPr>
            <p:nvPr/>
          </p:nvPicPr>
          <p:blipFill>
            <a:blip r:embed="rId4"/>
            <a:stretch>
              <a:fillRect/>
            </a:stretch>
          </p:blipFill>
          <p:spPr>
            <a:xfrm rot="420000">
              <a:off x="9238897" y="1535950"/>
              <a:ext cx="1092401" cy="1991454"/>
            </a:xfrm>
            <a:prstGeom prst="rect">
              <a:avLst/>
            </a:prstGeom>
            <a:ln>
              <a:solidFill>
                <a:schemeClr val="tx1"/>
              </a:solidFill>
            </a:ln>
          </p:spPr>
        </p:pic>
        <p:sp>
          <p:nvSpPr>
            <p:cNvPr id="9" name="TextBox 8">
              <a:extLst>
                <a:ext uri="{FF2B5EF4-FFF2-40B4-BE49-F238E27FC236}">
                  <a16:creationId xmlns:a16="http://schemas.microsoft.com/office/drawing/2014/main" id="{C8B3248C-45F7-075F-90E8-15CF564AFDA9}"/>
                </a:ext>
              </a:extLst>
            </p:cNvPr>
            <p:cNvSpPr txBox="1"/>
            <p:nvPr/>
          </p:nvSpPr>
          <p:spPr>
            <a:xfrm>
              <a:off x="5029200" y="1463040"/>
              <a:ext cx="42730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take turns telling a fictional story about their jellyfish, and draw a picture based on the story they heard </a:t>
              </a:r>
              <a:br>
                <a:rPr lang="en-US" dirty="0">
                  <a:latin typeface="Calibri" panose="020F0502020204030204" pitchFamily="34" charset="0"/>
                </a:rPr>
              </a:br>
              <a:r>
                <a:rPr lang="en-US" dirty="0">
                  <a:latin typeface="Calibri" panose="020F0502020204030204" pitchFamily="34" charset="0"/>
                </a:rPr>
                <a:t>from their partner.</a:t>
              </a:r>
            </a:p>
          </p:txBody>
        </p:sp>
      </p:grpSp>
    </p:spTree>
    <p:extLst>
      <p:ext uri="{BB962C8B-B14F-4D97-AF65-F5344CB8AC3E}">
        <p14:creationId xmlns:p14="http://schemas.microsoft.com/office/powerpoint/2010/main" val="358566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1BA03-8098-CF63-205F-D5F12A4C93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45A4D0-4FEA-AE24-10A8-77B2B3F79DD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Speaking and Listening</a:t>
            </a:r>
          </a:p>
        </p:txBody>
      </p:sp>
      <p:pic>
        <p:nvPicPr>
          <p:cNvPr id="8" name="Picture 7">
            <a:extLst>
              <a:ext uri="{FF2B5EF4-FFF2-40B4-BE49-F238E27FC236}">
                <a16:creationId xmlns:a16="http://schemas.microsoft.com/office/drawing/2014/main" id="{3F74035C-46D5-75DB-575F-1C121B30876E}"/>
              </a:ext>
            </a:extLst>
          </p:cNvPr>
          <p:cNvPicPr>
            <a:picLocks noChangeAspect="1"/>
          </p:cNvPicPr>
          <p:nvPr/>
        </p:nvPicPr>
        <p:blipFill>
          <a:blip r:embed="rId2"/>
          <a:stretch>
            <a:fillRect/>
          </a:stretch>
        </p:blipFill>
        <p:spPr>
          <a:xfrm>
            <a:off x="457200" y="1463040"/>
            <a:ext cx="2743200" cy="2739562"/>
          </a:xfrm>
          <a:prstGeom prst="rect">
            <a:avLst/>
          </a:prstGeom>
          <a:ln>
            <a:solidFill>
              <a:schemeClr val="tx1"/>
            </a:solidFill>
          </a:ln>
        </p:spPr>
      </p:pic>
      <p:sp>
        <p:nvSpPr>
          <p:cNvPr id="11" name="TextBox 10">
            <a:extLst>
              <a:ext uri="{FF2B5EF4-FFF2-40B4-BE49-F238E27FC236}">
                <a16:creationId xmlns:a16="http://schemas.microsoft.com/office/drawing/2014/main" id="{A4555602-2881-276F-49ED-1C050C712B39}"/>
              </a:ext>
            </a:extLst>
          </p:cNvPr>
          <p:cNvSpPr txBox="1"/>
          <p:nvPr/>
        </p:nvSpPr>
        <p:spPr>
          <a:xfrm>
            <a:off x="457200" y="4264291"/>
            <a:ext cx="31883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Ooze and Aahs™, children explore ooey gooey chemistry concepts as they investigate some of nature’s tiniest organisms in the Backyard Laboratory!</a:t>
            </a:r>
          </a:p>
          <a:p>
            <a:pPr algn="ctr"/>
            <a:endParaRPr lang="en-US" dirty="0">
              <a:latin typeface="Calibri" panose="020F0502020204030204" pitchFamily="34" charset="0"/>
            </a:endParaRPr>
          </a:p>
        </p:txBody>
      </p:sp>
      <p:grpSp>
        <p:nvGrpSpPr>
          <p:cNvPr id="2" name="Group 1">
            <a:extLst>
              <a:ext uri="{FF2B5EF4-FFF2-40B4-BE49-F238E27FC236}">
                <a16:creationId xmlns:a16="http://schemas.microsoft.com/office/drawing/2014/main" id="{587EB4F1-9D37-E225-A132-770358E4469E}"/>
              </a:ext>
            </a:extLst>
          </p:cNvPr>
          <p:cNvGrpSpPr/>
          <p:nvPr/>
        </p:nvGrpSpPr>
        <p:grpSpPr>
          <a:xfrm>
            <a:off x="4754880" y="1452617"/>
            <a:ext cx="6776316" cy="5088746"/>
            <a:chOff x="5029200" y="1452617"/>
            <a:chExt cx="6776316" cy="5088746"/>
          </a:xfrm>
        </p:grpSpPr>
        <p:pic>
          <p:nvPicPr>
            <p:cNvPr id="9" name="Picture 8" descr="A text on a screen&#10;&#10;AI-generated content may be incorrect.">
              <a:extLst>
                <a:ext uri="{FF2B5EF4-FFF2-40B4-BE49-F238E27FC236}">
                  <a16:creationId xmlns:a16="http://schemas.microsoft.com/office/drawing/2014/main" id="{9043F332-076F-0A89-562E-B16D948CAE17}"/>
                </a:ext>
              </a:extLst>
            </p:cNvPr>
            <p:cNvPicPr>
              <a:picLocks noChangeAspect="1"/>
            </p:cNvPicPr>
            <p:nvPr/>
          </p:nvPicPr>
          <p:blipFill>
            <a:blip r:embed="rId3"/>
            <a:stretch>
              <a:fillRect/>
            </a:stretch>
          </p:blipFill>
          <p:spPr>
            <a:xfrm>
              <a:off x="5303520" y="2432585"/>
              <a:ext cx="3325668" cy="1669954"/>
            </a:xfrm>
            <a:prstGeom prst="rect">
              <a:avLst/>
            </a:prstGeom>
            <a:ln>
              <a:solidFill>
                <a:schemeClr val="tx1"/>
              </a:solidFill>
            </a:ln>
          </p:spPr>
        </p:pic>
        <p:pic>
          <p:nvPicPr>
            <p:cNvPr id="10" name="Picture 9">
              <a:extLst>
                <a:ext uri="{FF2B5EF4-FFF2-40B4-BE49-F238E27FC236}">
                  <a16:creationId xmlns:a16="http://schemas.microsoft.com/office/drawing/2014/main" id="{361377E9-ABD0-3AA0-D7EF-B3DF6472EDFC}"/>
                </a:ext>
              </a:extLst>
            </p:cNvPr>
            <p:cNvPicPr>
              <a:picLocks noChangeAspect="1"/>
            </p:cNvPicPr>
            <p:nvPr/>
          </p:nvPicPr>
          <p:blipFill>
            <a:blip r:embed="rId4"/>
            <a:stretch>
              <a:fillRect/>
            </a:stretch>
          </p:blipFill>
          <p:spPr>
            <a:xfrm>
              <a:off x="5303520" y="4269402"/>
              <a:ext cx="3030769" cy="2271961"/>
            </a:xfrm>
            <a:prstGeom prst="rect">
              <a:avLst/>
            </a:prstGeom>
            <a:ln>
              <a:solidFill>
                <a:schemeClr val="tx1"/>
              </a:solidFill>
            </a:ln>
          </p:spPr>
        </p:pic>
        <p:sp>
          <p:nvSpPr>
            <p:cNvPr id="12" name="TextBox 11">
              <a:extLst>
                <a:ext uri="{FF2B5EF4-FFF2-40B4-BE49-F238E27FC236}">
                  <a16:creationId xmlns:a16="http://schemas.microsoft.com/office/drawing/2014/main" id="{E23BD149-221B-D723-6268-A7C900B7B411}"/>
                </a:ext>
              </a:extLst>
            </p:cNvPr>
            <p:cNvSpPr txBox="1"/>
            <p:nvPr/>
          </p:nvSpPr>
          <p:spPr>
            <a:xfrm>
              <a:off x="5029200" y="1452617"/>
              <a:ext cx="44667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listen to multi-step instructions on how to play a Ladybug and Aphid game.</a:t>
              </a:r>
            </a:p>
          </p:txBody>
        </p:sp>
        <p:sp>
          <p:nvSpPr>
            <p:cNvPr id="14" name="TextBox 8">
              <a:extLst>
                <a:ext uri="{FF2B5EF4-FFF2-40B4-BE49-F238E27FC236}">
                  <a16:creationId xmlns:a16="http://schemas.microsoft.com/office/drawing/2014/main" id="{E71D5B52-00FC-B568-9922-066211D73F82}"/>
                </a:ext>
              </a:extLst>
            </p:cNvPr>
            <p:cNvSpPr txBox="1"/>
            <p:nvPr/>
          </p:nvSpPr>
          <p:spPr>
            <a:xfrm>
              <a:off x="5029200" y="2063253"/>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Excerpts from curriculum: </a:t>
              </a:r>
            </a:p>
          </p:txBody>
        </p:sp>
        <p:pic>
          <p:nvPicPr>
            <p:cNvPr id="15" name="Picture 14">
              <a:extLst>
                <a:ext uri="{FF2B5EF4-FFF2-40B4-BE49-F238E27FC236}">
                  <a16:creationId xmlns:a16="http://schemas.microsoft.com/office/drawing/2014/main" id="{8F6A8757-FDB4-04A0-BB5F-0D543CA474CF}"/>
                </a:ext>
              </a:extLst>
            </p:cNvPr>
            <p:cNvPicPr>
              <a:picLocks noChangeAspect="1"/>
            </p:cNvPicPr>
            <p:nvPr/>
          </p:nvPicPr>
          <p:blipFill>
            <a:blip r:embed="rId5"/>
            <a:stretch>
              <a:fillRect/>
            </a:stretch>
          </p:blipFill>
          <p:spPr>
            <a:xfrm>
              <a:off x="8479848" y="3205534"/>
              <a:ext cx="3325668" cy="2349735"/>
            </a:xfrm>
            <a:prstGeom prst="rect">
              <a:avLst/>
            </a:prstGeom>
          </p:spPr>
        </p:pic>
      </p:grpSp>
    </p:spTree>
    <p:extLst>
      <p:ext uri="{BB962C8B-B14F-4D97-AF65-F5344CB8AC3E}">
        <p14:creationId xmlns:p14="http://schemas.microsoft.com/office/powerpoint/2010/main" val="187786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20298-A4AC-3E54-6B5A-D5FA43B275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46C90D-CC2F-2D4E-7D6E-B1B4C6C5F73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Speaking and Listening</a:t>
            </a:r>
          </a:p>
        </p:txBody>
      </p:sp>
      <p:pic>
        <p:nvPicPr>
          <p:cNvPr id="4" name="Picture 3" descr="A cover of a microphone&#10;&#10;AI-generated content may be incorrect.">
            <a:extLst>
              <a:ext uri="{FF2B5EF4-FFF2-40B4-BE49-F238E27FC236}">
                <a16:creationId xmlns:a16="http://schemas.microsoft.com/office/drawing/2014/main" id="{0D9AD20A-8372-0842-FD24-1AFB62B5A58F}"/>
              </a:ext>
            </a:extLst>
          </p:cNvPr>
          <p:cNvPicPr>
            <a:picLocks/>
          </p:cNvPicPr>
          <p:nvPr/>
        </p:nvPicPr>
        <p:blipFill>
          <a:blip r:embed="rId2"/>
          <a:stretch>
            <a:fillRect/>
          </a:stretch>
        </p:blipFill>
        <p:spPr>
          <a:xfrm>
            <a:off x="457200" y="1463040"/>
            <a:ext cx="2743200" cy="2724912"/>
          </a:xfrm>
          <a:prstGeom prst="rect">
            <a:avLst/>
          </a:prstGeom>
          <a:ln>
            <a:solidFill>
              <a:schemeClr val="tx1"/>
            </a:solidFill>
          </a:ln>
        </p:spPr>
      </p:pic>
      <p:sp>
        <p:nvSpPr>
          <p:cNvPr id="5" name="TextBox 4">
            <a:extLst>
              <a:ext uri="{FF2B5EF4-FFF2-40B4-BE49-F238E27FC236}">
                <a16:creationId xmlns:a16="http://schemas.microsoft.com/office/drawing/2014/main" id="{36501E94-AC5D-0472-0268-34CC4696EE08}"/>
              </a:ext>
            </a:extLst>
          </p:cNvPr>
          <p:cNvSpPr txBox="1"/>
          <p:nvPr/>
        </p:nvSpPr>
        <p:spPr>
          <a:xfrm>
            <a:off x="457200" y="4258383"/>
            <a:ext cx="3287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Open Mic™, participants get ready to voice their ideas as they look inside a wireless microphone to discover the parts and pieces that will inspire their invention pitch!</a:t>
            </a:r>
            <a:endParaRPr lang="en-US" dirty="0">
              <a:latin typeface="Calibri" panose="020F0502020204030204" pitchFamily="34" charset="0"/>
            </a:endParaRPr>
          </a:p>
        </p:txBody>
      </p:sp>
      <p:grpSp>
        <p:nvGrpSpPr>
          <p:cNvPr id="2" name="Group 1">
            <a:extLst>
              <a:ext uri="{FF2B5EF4-FFF2-40B4-BE49-F238E27FC236}">
                <a16:creationId xmlns:a16="http://schemas.microsoft.com/office/drawing/2014/main" id="{6CB1DE38-74DD-469B-BBC0-9FDC77BDCBA3}"/>
              </a:ext>
            </a:extLst>
          </p:cNvPr>
          <p:cNvGrpSpPr/>
          <p:nvPr/>
        </p:nvGrpSpPr>
        <p:grpSpPr>
          <a:xfrm>
            <a:off x="4754880" y="1463040"/>
            <a:ext cx="5975302" cy="4976097"/>
            <a:chOff x="5029200" y="1463040"/>
            <a:chExt cx="5975302" cy="4976097"/>
          </a:xfrm>
        </p:grpSpPr>
        <p:sp>
          <p:nvSpPr>
            <p:cNvPr id="7" name="TextBox 6">
              <a:extLst>
                <a:ext uri="{FF2B5EF4-FFF2-40B4-BE49-F238E27FC236}">
                  <a16:creationId xmlns:a16="http://schemas.microsoft.com/office/drawing/2014/main" id="{34C9F2EA-18DF-91E2-97B9-2DE35486DAD1}"/>
                </a:ext>
              </a:extLst>
            </p:cNvPr>
            <p:cNvSpPr txBox="1"/>
            <p:nvPr/>
          </p:nvSpPr>
          <p:spPr>
            <a:xfrm>
              <a:off x="5029200" y="1463040"/>
              <a:ext cx="47307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use their microphone to deliver a 30-second pitch of their invention to the class.</a:t>
              </a:r>
            </a:p>
          </p:txBody>
        </p:sp>
        <p:pic>
          <p:nvPicPr>
            <p:cNvPr id="6" name="Picture 5" descr="A wall with many different types of neon signs&#10;&#10;AI-generated content may be incorrect.">
              <a:extLst>
                <a:ext uri="{FF2B5EF4-FFF2-40B4-BE49-F238E27FC236}">
                  <a16:creationId xmlns:a16="http://schemas.microsoft.com/office/drawing/2014/main" id="{9DDE6EBA-1E29-FB34-8750-D4F1E4832E4B}"/>
                </a:ext>
              </a:extLst>
            </p:cNvPr>
            <p:cNvPicPr>
              <a:picLocks noChangeAspect="1"/>
            </p:cNvPicPr>
            <p:nvPr/>
          </p:nvPicPr>
          <p:blipFill>
            <a:blip r:embed="rId3"/>
            <a:stretch>
              <a:fillRect/>
            </a:stretch>
          </p:blipFill>
          <p:spPr>
            <a:xfrm>
              <a:off x="5303520" y="2109371"/>
              <a:ext cx="4251160" cy="2770095"/>
            </a:xfrm>
            <a:prstGeom prst="rect">
              <a:avLst/>
            </a:prstGeom>
            <a:ln>
              <a:solidFill>
                <a:schemeClr val="tx1"/>
              </a:solidFill>
            </a:ln>
          </p:spPr>
        </p:pic>
        <p:pic>
          <p:nvPicPr>
            <p:cNvPr id="8" name="Picture 7">
              <a:extLst>
                <a:ext uri="{FF2B5EF4-FFF2-40B4-BE49-F238E27FC236}">
                  <a16:creationId xmlns:a16="http://schemas.microsoft.com/office/drawing/2014/main" id="{E8341013-6ADE-0213-856E-5BEB0140A48D}"/>
                </a:ext>
              </a:extLst>
            </p:cNvPr>
            <p:cNvPicPr>
              <a:picLocks noChangeAspect="1"/>
            </p:cNvPicPr>
            <p:nvPr/>
          </p:nvPicPr>
          <p:blipFill>
            <a:blip r:embed="rId4"/>
            <a:stretch>
              <a:fillRect/>
            </a:stretch>
          </p:blipFill>
          <p:spPr>
            <a:xfrm>
              <a:off x="7829598" y="4748630"/>
              <a:ext cx="3174904" cy="1690507"/>
            </a:xfrm>
            <a:prstGeom prst="rect">
              <a:avLst/>
            </a:prstGeom>
            <a:ln>
              <a:solidFill>
                <a:schemeClr val="tx1"/>
              </a:solidFill>
            </a:ln>
          </p:spPr>
        </p:pic>
      </p:grpSp>
    </p:spTree>
    <p:extLst>
      <p:ext uri="{BB962C8B-B14F-4D97-AF65-F5344CB8AC3E}">
        <p14:creationId xmlns:p14="http://schemas.microsoft.com/office/powerpoint/2010/main" val="2678289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2963A-4C12-695B-97F2-593D5A7459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4E6DFD-A000-8D18-9E5C-04999160918A}"/>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Language</a:t>
            </a:r>
          </a:p>
        </p:txBody>
      </p:sp>
    </p:spTree>
    <p:extLst>
      <p:ext uri="{BB962C8B-B14F-4D97-AF65-F5344CB8AC3E}">
        <p14:creationId xmlns:p14="http://schemas.microsoft.com/office/powerpoint/2010/main" val="56343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5AF13-911E-9896-FACF-051E88BC95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3F9451-20AD-14F7-4245-28980BA9CA0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Language</a:t>
            </a:r>
          </a:p>
        </p:txBody>
      </p:sp>
      <p:pic>
        <p:nvPicPr>
          <p:cNvPr id="4" name="Picture 3" descr="A box with a sticker on it&#10;&#10;AI-generated content may be incorrect.">
            <a:extLst>
              <a:ext uri="{FF2B5EF4-FFF2-40B4-BE49-F238E27FC236}">
                <a16:creationId xmlns:a16="http://schemas.microsoft.com/office/drawing/2014/main" id="{4C24C85B-8529-2DDD-0927-E7269C83F540}"/>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9" name="TextBox 1">
            <a:extLst>
              <a:ext uri="{FF2B5EF4-FFF2-40B4-BE49-F238E27FC236}">
                <a16:creationId xmlns:a16="http://schemas.microsoft.com/office/drawing/2014/main" id="{68A15762-3D9A-AAB9-D4C8-57C71AB1C167}"/>
              </a:ext>
            </a:extLst>
          </p:cNvPr>
          <p:cNvSpPr txBox="1"/>
          <p:nvPr/>
        </p:nvSpPr>
        <p:spPr>
          <a:xfrm>
            <a:off x="457200" y="4280675"/>
            <a:ext cx="3751484"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In Stuck!™, children get down to business and design an exclusive new product to showcase at the Designs and Inventions by Youth (DIY) Expo.</a:t>
            </a:r>
          </a:p>
          <a:p>
            <a:pPr algn="ctr"/>
            <a:endParaRPr lang="en-US" dirty="0">
              <a:latin typeface="Calibri" panose="020F0502020204030204" pitchFamily="34" charset="0"/>
            </a:endParaRPr>
          </a:p>
        </p:txBody>
      </p:sp>
      <p:grpSp>
        <p:nvGrpSpPr>
          <p:cNvPr id="5" name="Group 4">
            <a:extLst>
              <a:ext uri="{FF2B5EF4-FFF2-40B4-BE49-F238E27FC236}">
                <a16:creationId xmlns:a16="http://schemas.microsoft.com/office/drawing/2014/main" id="{3941C4F3-DB9B-86AC-7846-A8C2AAAF7834}"/>
              </a:ext>
            </a:extLst>
          </p:cNvPr>
          <p:cNvGrpSpPr/>
          <p:nvPr/>
        </p:nvGrpSpPr>
        <p:grpSpPr>
          <a:xfrm>
            <a:off x="4754880" y="1345522"/>
            <a:ext cx="4356100" cy="5294197"/>
            <a:chOff x="5029200" y="1345522"/>
            <a:chExt cx="4356100" cy="5294197"/>
          </a:xfrm>
        </p:grpSpPr>
        <p:pic>
          <p:nvPicPr>
            <p:cNvPr id="2" name="Picture 1" descr="A screenshot of a chat&#10;&#10;AI-generated content may be incorrect.">
              <a:extLst>
                <a:ext uri="{FF2B5EF4-FFF2-40B4-BE49-F238E27FC236}">
                  <a16:creationId xmlns:a16="http://schemas.microsoft.com/office/drawing/2014/main" id="{BEA64C8D-61B4-CC32-C7E9-9DAD18ED1F4E}"/>
                </a:ext>
              </a:extLst>
            </p:cNvPr>
            <p:cNvPicPr>
              <a:picLocks noChangeAspect="1"/>
            </p:cNvPicPr>
            <p:nvPr/>
          </p:nvPicPr>
          <p:blipFill>
            <a:blip r:embed="rId3"/>
            <a:stretch>
              <a:fillRect/>
            </a:stretch>
          </p:blipFill>
          <p:spPr>
            <a:xfrm>
              <a:off x="5303520" y="2514425"/>
              <a:ext cx="2894940" cy="4125294"/>
            </a:xfrm>
            <a:prstGeom prst="rect">
              <a:avLst/>
            </a:prstGeom>
            <a:ln>
              <a:solidFill>
                <a:schemeClr val="tx1"/>
              </a:solidFill>
            </a:ln>
            <a:effectLst/>
          </p:spPr>
        </p:pic>
        <p:sp>
          <p:nvSpPr>
            <p:cNvPr id="10" name="TextBox 9">
              <a:extLst>
                <a:ext uri="{FF2B5EF4-FFF2-40B4-BE49-F238E27FC236}">
                  <a16:creationId xmlns:a16="http://schemas.microsoft.com/office/drawing/2014/main" id="{D12DDD08-C29F-A63A-B4AD-2BD89F39688E}"/>
                </a:ext>
              </a:extLst>
            </p:cNvPr>
            <p:cNvSpPr txBox="1"/>
            <p:nvPr/>
          </p:nvSpPr>
          <p:spPr>
            <a:xfrm>
              <a:off x="5029200" y="1345522"/>
              <a:ext cx="4356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brainstorm and use adjectives to name their DIY Expo product. </a:t>
              </a:r>
            </a:p>
          </p:txBody>
        </p:sp>
        <p:sp>
          <p:nvSpPr>
            <p:cNvPr id="6" name="TextBox 8">
              <a:extLst>
                <a:ext uri="{FF2B5EF4-FFF2-40B4-BE49-F238E27FC236}">
                  <a16:creationId xmlns:a16="http://schemas.microsoft.com/office/drawing/2014/main" id="{CE16ACC0-BB3A-5032-094F-EB662577F6F1}"/>
                </a:ext>
              </a:extLst>
            </p:cNvPr>
            <p:cNvSpPr txBox="1"/>
            <p:nvPr/>
          </p:nvSpPr>
          <p:spPr>
            <a:xfrm>
              <a:off x="5029200" y="2079778"/>
              <a:ext cx="3512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grpSp>
    </p:spTree>
    <p:extLst>
      <p:ext uri="{BB962C8B-B14F-4D97-AF65-F5344CB8AC3E}">
        <p14:creationId xmlns:p14="http://schemas.microsoft.com/office/powerpoint/2010/main" val="3973823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583A-E478-0EDA-B97F-8C3683A630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0AC2AB-EEFE-CDBB-F1C8-7DA39ECD409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Language</a:t>
            </a:r>
          </a:p>
        </p:txBody>
      </p:sp>
      <p:pic>
        <p:nvPicPr>
          <p:cNvPr id="5" name="Picture 4" descr="A logo of a surf board&#10;&#10;AI-generated content may be incorrect.">
            <a:extLst>
              <a:ext uri="{FF2B5EF4-FFF2-40B4-BE49-F238E27FC236}">
                <a16:creationId xmlns:a16="http://schemas.microsoft.com/office/drawing/2014/main" id="{E56BC1F7-FD6F-5165-CA2B-AA317530C12D}"/>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8" name="TextBox 7">
            <a:extLst>
              <a:ext uri="{FF2B5EF4-FFF2-40B4-BE49-F238E27FC236}">
                <a16:creationId xmlns:a16="http://schemas.microsoft.com/office/drawing/2014/main" id="{777027EE-F16D-13D7-CD8E-E5888F2AEB1C}"/>
              </a:ext>
            </a:extLst>
          </p:cNvPr>
          <p:cNvSpPr txBox="1"/>
          <p:nvPr/>
        </p:nvSpPr>
        <p:spPr>
          <a:xfrm>
            <a:off x="457200" y="4289437"/>
            <a:ext cx="387684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In Make Waves™, children catch their first big break as they ride the waves of invention and entrepreneurship!</a:t>
            </a:r>
          </a:p>
          <a:p>
            <a:pPr algn="ctr"/>
            <a:endParaRPr lang="en-US" dirty="0">
              <a:latin typeface="Calibri" panose="020F0502020204030204" pitchFamily="34" charset="0"/>
            </a:endParaRPr>
          </a:p>
        </p:txBody>
      </p:sp>
      <p:grpSp>
        <p:nvGrpSpPr>
          <p:cNvPr id="2" name="Group 1">
            <a:extLst>
              <a:ext uri="{FF2B5EF4-FFF2-40B4-BE49-F238E27FC236}">
                <a16:creationId xmlns:a16="http://schemas.microsoft.com/office/drawing/2014/main" id="{63C8E24B-188A-0A02-AE10-E02B49277E07}"/>
              </a:ext>
            </a:extLst>
          </p:cNvPr>
          <p:cNvGrpSpPr/>
          <p:nvPr/>
        </p:nvGrpSpPr>
        <p:grpSpPr>
          <a:xfrm>
            <a:off x="4754880" y="1463040"/>
            <a:ext cx="6041878" cy="3931920"/>
            <a:chOff x="5029200" y="1463040"/>
            <a:chExt cx="6041878" cy="3931920"/>
          </a:xfrm>
        </p:grpSpPr>
        <p:pic>
          <p:nvPicPr>
            <p:cNvPr id="6" name="Picture 5" descr="A screenshot of a computer&#10;&#10;AI-generated content may be incorrect.">
              <a:extLst>
                <a:ext uri="{FF2B5EF4-FFF2-40B4-BE49-F238E27FC236}">
                  <a16:creationId xmlns:a16="http://schemas.microsoft.com/office/drawing/2014/main" id="{088490A6-4BA3-9D68-FBFC-C3D2F1F6A0F9}"/>
                </a:ext>
              </a:extLst>
            </p:cNvPr>
            <p:cNvPicPr>
              <a:picLocks noChangeAspect="1"/>
            </p:cNvPicPr>
            <p:nvPr/>
          </p:nvPicPr>
          <p:blipFill>
            <a:blip r:embed="rId3"/>
            <a:srcRect t="60" r="38479"/>
            <a:stretch>
              <a:fillRect/>
            </a:stretch>
          </p:blipFill>
          <p:spPr>
            <a:xfrm>
              <a:off x="5303520" y="2526947"/>
              <a:ext cx="5767558" cy="2868013"/>
            </a:xfrm>
            <a:prstGeom prst="rect">
              <a:avLst/>
            </a:prstGeom>
            <a:ln>
              <a:solidFill>
                <a:schemeClr val="tx1"/>
              </a:solidFill>
            </a:ln>
          </p:spPr>
        </p:pic>
        <p:sp>
          <p:nvSpPr>
            <p:cNvPr id="9" name="TextBox 8">
              <a:extLst>
                <a:ext uri="{FF2B5EF4-FFF2-40B4-BE49-F238E27FC236}">
                  <a16:creationId xmlns:a16="http://schemas.microsoft.com/office/drawing/2014/main" id="{2B236906-EC7D-05F6-E712-F7EE28E5318E}"/>
                </a:ext>
              </a:extLst>
            </p:cNvPr>
            <p:cNvSpPr txBox="1"/>
            <p:nvPr/>
          </p:nvSpPr>
          <p:spPr>
            <a:xfrm>
              <a:off x="5029200" y="1463040"/>
              <a:ext cx="34307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brainstorm adjectives and use them to play a game. </a:t>
              </a:r>
            </a:p>
          </p:txBody>
        </p:sp>
        <p:sp>
          <p:nvSpPr>
            <p:cNvPr id="4" name="TextBox 8">
              <a:extLst>
                <a:ext uri="{FF2B5EF4-FFF2-40B4-BE49-F238E27FC236}">
                  <a16:creationId xmlns:a16="http://schemas.microsoft.com/office/drawing/2014/main" id="{488B2AE8-7AE6-7E24-FA41-3E2A29F41579}"/>
                </a:ext>
              </a:extLst>
            </p:cNvPr>
            <p:cNvSpPr txBox="1"/>
            <p:nvPr/>
          </p:nvSpPr>
          <p:spPr>
            <a:xfrm>
              <a:off x="5029200" y="2157615"/>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grpSp>
    </p:spTree>
    <p:extLst>
      <p:ext uri="{BB962C8B-B14F-4D97-AF65-F5344CB8AC3E}">
        <p14:creationId xmlns:p14="http://schemas.microsoft.com/office/powerpoint/2010/main" val="112201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D8B2-9BF6-FB18-3008-67B3FB5A23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1236D7-3F99-AF73-F3F0-2FF52E74EE5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Language</a:t>
            </a:r>
          </a:p>
        </p:txBody>
      </p:sp>
      <p:pic>
        <p:nvPicPr>
          <p:cNvPr id="6" name="Picture 5">
            <a:extLst>
              <a:ext uri="{FF2B5EF4-FFF2-40B4-BE49-F238E27FC236}">
                <a16:creationId xmlns:a16="http://schemas.microsoft.com/office/drawing/2014/main" id="{CAD479EF-5616-F4DA-FD84-9CC68275C383}"/>
              </a:ext>
            </a:extLst>
          </p:cNvPr>
          <p:cNvPicPr>
            <a:picLocks noChangeAspect="1"/>
          </p:cNvPicPr>
          <p:nvPr/>
        </p:nvPicPr>
        <p:blipFill>
          <a:blip r:embed="rId2"/>
          <a:stretch>
            <a:fillRect/>
          </a:stretch>
        </p:blipFill>
        <p:spPr>
          <a:xfrm>
            <a:off x="7267906" y="1966780"/>
            <a:ext cx="3414162" cy="3486893"/>
          </a:xfrm>
          <a:prstGeom prst="rect">
            <a:avLst/>
          </a:prstGeom>
          <a:ln>
            <a:solidFill>
              <a:schemeClr val="tx1"/>
            </a:solidFill>
          </a:ln>
        </p:spPr>
      </p:pic>
      <p:pic>
        <p:nvPicPr>
          <p:cNvPr id="7" name="Picture 6" descr="A cover of a book&#10;&#10;AI-generated content may be incorrect.">
            <a:extLst>
              <a:ext uri="{FF2B5EF4-FFF2-40B4-BE49-F238E27FC236}">
                <a16:creationId xmlns:a16="http://schemas.microsoft.com/office/drawing/2014/main" id="{0BA098E3-CDA7-1194-BC6D-F436C3428B16}"/>
              </a:ext>
            </a:extLst>
          </p:cNvPr>
          <p:cNvPicPr>
            <a:picLocks/>
          </p:cNvPicPr>
          <p:nvPr/>
        </p:nvPicPr>
        <p:blipFill>
          <a:blip r:embed="rId3"/>
          <a:stretch>
            <a:fillRect/>
          </a:stretch>
        </p:blipFill>
        <p:spPr>
          <a:xfrm>
            <a:off x="457200" y="1463040"/>
            <a:ext cx="2743200" cy="2743200"/>
          </a:xfrm>
          <a:prstGeom prst="rect">
            <a:avLst/>
          </a:prstGeom>
          <a:ln>
            <a:solidFill>
              <a:schemeClr val="tx1"/>
            </a:solidFill>
          </a:ln>
        </p:spPr>
      </p:pic>
      <p:sp>
        <p:nvSpPr>
          <p:cNvPr id="10" name="TextBox 9">
            <a:extLst>
              <a:ext uri="{FF2B5EF4-FFF2-40B4-BE49-F238E27FC236}">
                <a16:creationId xmlns:a16="http://schemas.microsoft.com/office/drawing/2014/main" id="{6F50089C-9DDD-834A-9972-A0A48B8D4F22}"/>
              </a:ext>
            </a:extLst>
          </p:cNvPr>
          <p:cNvSpPr txBox="1"/>
          <p:nvPr/>
        </p:nvSpPr>
        <p:spPr>
          <a:xfrm>
            <a:off x="2187620" y="4691229"/>
            <a:ext cx="2625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alibri" panose="020F0502020204030204" pitchFamily="34" charset="0"/>
            </a:endParaRPr>
          </a:p>
        </p:txBody>
      </p:sp>
      <p:sp>
        <p:nvSpPr>
          <p:cNvPr id="11" name="TextBox 10">
            <a:extLst>
              <a:ext uri="{FF2B5EF4-FFF2-40B4-BE49-F238E27FC236}">
                <a16:creationId xmlns:a16="http://schemas.microsoft.com/office/drawing/2014/main" id="{409EB29F-AC80-571C-7E3B-E4592015A8B2}"/>
              </a:ext>
            </a:extLst>
          </p:cNvPr>
          <p:cNvSpPr txBox="1"/>
          <p:nvPr/>
        </p:nvSpPr>
        <p:spPr>
          <a:xfrm>
            <a:off x="344983" y="4379297"/>
            <a:ext cx="39857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The Stick To It™ module is a whale of a good time! Participants get to the heart of what it means to be an inventor: thinking through challenges, overcoming failure, testing and retesting, and reinspiring themselves.</a:t>
            </a:r>
            <a:endParaRPr lang="en-US" dirty="0">
              <a:latin typeface="Calibri" panose="020F0502020204030204" pitchFamily="34" charset="0"/>
            </a:endParaRPr>
          </a:p>
        </p:txBody>
      </p:sp>
      <p:sp>
        <p:nvSpPr>
          <p:cNvPr id="13" name="TextBox 12">
            <a:extLst>
              <a:ext uri="{FF2B5EF4-FFF2-40B4-BE49-F238E27FC236}">
                <a16:creationId xmlns:a16="http://schemas.microsoft.com/office/drawing/2014/main" id="{913881C2-1166-A5F4-2154-15998D98FA74}"/>
              </a:ext>
            </a:extLst>
          </p:cNvPr>
          <p:cNvSpPr txBox="1"/>
          <p:nvPr/>
        </p:nvSpPr>
        <p:spPr>
          <a:xfrm>
            <a:off x="4754880" y="1463040"/>
            <a:ext cx="60365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recognize, explain,</a:t>
            </a:r>
            <a:r>
              <a:rPr lang="en-US" dirty="0">
                <a:latin typeface="Calibri" panose="020F0502020204030204" pitchFamily="34" charset="0"/>
                <a:cs typeface="Segoe UI"/>
              </a:rPr>
              <a:t> and brainstorm idioms. </a:t>
            </a:r>
            <a:endParaRPr lang="en-US" sz="1100" dirty="0">
              <a:latin typeface="Segoe UI"/>
              <a:cs typeface="Segoe UI"/>
            </a:endParaRPr>
          </a:p>
          <a:p>
            <a:endParaRPr lang="en-US" dirty="0">
              <a:latin typeface="Calibri" panose="020F0502020204030204" pitchFamily="34" charset="0"/>
            </a:endParaRPr>
          </a:p>
        </p:txBody>
      </p:sp>
      <p:pic>
        <p:nvPicPr>
          <p:cNvPr id="14" name="Picture 13" descr="A blue and white text on a red background&#10;&#10;AI-generated content may be incorrect.">
            <a:extLst>
              <a:ext uri="{FF2B5EF4-FFF2-40B4-BE49-F238E27FC236}">
                <a16:creationId xmlns:a16="http://schemas.microsoft.com/office/drawing/2014/main" id="{A32BEF9C-CB68-EEAC-B7EC-3DCFD2FDBA7D}"/>
              </a:ext>
            </a:extLst>
          </p:cNvPr>
          <p:cNvPicPr>
            <a:picLocks noChangeAspect="1"/>
          </p:cNvPicPr>
          <p:nvPr/>
        </p:nvPicPr>
        <p:blipFill>
          <a:blip r:embed="rId4"/>
          <a:stretch>
            <a:fillRect/>
          </a:stretch>
        </p:blipFill>
        <p:spPr>
          <a:xfrm>
            <a:off x="4754880" y="1966780"/>
            <a:ext cx="2403615" cy="2806814"/>
          </a:xfrm>
          <a:prstGeom prst="rect">
            <a:avLst/>
          </a:prstGeom>
          <a:ln>
            <a:solidFill>
              <a:schemeClr val="tx1"/>
            </a:solidFill>
          </a:ln>
        </p:spPr>
      </p:pic>
    </p:spTree>
    <p:extLst>
      <p:ext uri="{BB962C8B-B14F-4D97-AF65-F5344CB8AC3E}">
        <p14:creationId xmlns:p14="http://schemas.microsoft.com/office/powerpoint/2010/main" val="329299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B90D86-841C-19FB-9C62-219E8B964CA5}"/>
              </a:ext>
            </a:extLst>
          </p:cNvPr>
          <p:cNvSpPr txBox="1"/>
          <p:nvPr/>
        </p:nvSpPr>
        <p:spPr>
          <a:xfrm>
            <a:off x="272142" y="182515"/>
            <a:ext cx="11537940" cy="769441"/>
          </a:xfrm>
          <a:prstGeom prst="rect">
            <a:avLst/>
          </a:prstGeom>
          <a:noFill/>
        </p:spPr>
        <p:txBody>
          <a:bodyPr wrap="square" lIns="91440" tIns="45720" rIns="91440" bIns="45720" rtlCol="0" anchor="t">
            <a:spAutoFit/>
          </a:bodyPr>
          <a:lstStyle/>
          <a:p>
            <a:r>
              <a:rPr lang="en-US" sz="4400" dirty="0">
                <a:solidFill>
                  <a:schemeClr val="bg1"/>
                </a:solidFill>
                <a:latin typeface="Calibri" panose="020F0502020204030204" pitchFamily="34" charset="0"/>
              </a:rPr>
              <a:t>Language</a:t>
            </a:r>
            <a:endParaRPr lang="en-US" dirty="0">
              <a:latin typeface="Calibri" panose="020F0502020204030204" pitchFamily="34" charset="0"/>
            </a:endParaRPr>
          </a:p>
        </p:txBody>
      </p:sp>
      <p:sp>
        <p:nvSpPr>
          <p:cNvPr id="7" name="TextBox 6">
            <a:extLst>
              <a:ext uri="{FF2B5EF4-FFF2-40B4-BE49-F238E27FC236}">
                <a16:creationId xmlns:a16="http://schemas.microsoft.com/office/drawing/2014/main" id="{1D238738-0F01-D1C1-8557-F9AEA98DE92F}"/>
              </a:ext>
            </a:extLst>
          </p:cNvPr>
          <p:cNvSpPr txBox="1"/>
          <p:nvPr/>
        </p:nvSpPr>
        <p:spPr>
          <a:xfrm>
            <a:off x="365760" y="4314670"/>
            <a:ext cx="4318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Design Thinking Project™, participants discover the power of the Camp Invention Design Thinking Process™, identify, explore, sketch, prototype, protect, and pitch, as they invent the Next Big Thing!</a:t>
            </a:r>
            <a:endParaRPr lang="en-US" dirty="0">
              <a:latin typeface="Calibri" panose="020F0502020204030204" pitchFamily="34" charset="0"/>
            </a:endParaRPr>
          </a:p>
        </p:txBody>
      </p:sp>
      <p:sp>
        <p:nvSpPr>
          <p:cNvPr id="9" name="TextBox 8">
            <a:extLst>
              <a:ext uri="{FF2B5EF4-FFF2-40B4-BE49-F238E27FC236}">
                <a16:creationId xmlns:a16="http://schemas.microsoft.com/office/drawing/2014/main" id="{3CF88454-AB18-4C3F-F3D2-782F9034D628}"/>
              </a:ext>
            </a:extLst>
          </p:cNvPr>
          <p:cNvSpPr txBox="1"/>
          <p:nvPr/>
        </p:nvSpPr>
        <p:spPr>
          <a:xfrm>
            <a:off x="4754880" y="1401536"/>
            <a:ext cx="64035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determine</a:t>
            </a:r>
            <a:r>
              <a:rPr lang="en-US" dirty="0">
                <a:latin typeface="Calibri" panose="020F0502020204030204" pitchFamily="34" charset="0"/>
                <a:cs typeface="Segoe UI"/>
              </a:rPr>
              <a:t> the meaning of words used in patent creation and then choose words to represent their prototype.</a:t>
            </a:r>
            <a:endParaRPr lang="en-US" dirty="0">
              <a:latin typeface="Segoe UI"/>
              <a:cs typeface="Segoe UI"/>
            </a:endParaRPr>
          </a:p>
        </p:txBody>
      </p:sp>
      <p:pic>
        <p:nvPicPr>
          <p:cNvPr id="3" name="Picture 2" descr="A colorful hexagons with white text&#10;&#10;AI-generated content may be incorrect.">
            <a:extLst>
              <a:ext uri="{FF2B5EF4-FFF2-40B4-BE49-F238E27FC236}">
                <a16:creationId xmlns:a16="http://schemas.microsoft.com/office/drawing/2014/main" id="{D845E99F-0E84-3806-5D59-BC585BEBF7D0}"/>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10" name="Picture 9" descr="A close-up of a paper&#10;&#10;AI-generated content may be incorrect.">
            <a:extLst>
              <a:ext uri="{FF2B5EF4-FFF2-40B4-BE49-F238E27FC236}">
                <a16:creationId xmlns:a16="http://schemas.microsoft.com/office/drawing/2014/main" id="{FC11D0A0-C7C1-606D-399B-2A4FB5F280F9}"/>
              </a:ext>
            </a:extLst>
          </p:cNvPr>
          <p:cNvPicPr>
            <a:picLocks noChangeAspect="1"/>
          </p:cNvPicPr>
          <p:nvPr/>
        </p:nvPicPr>
        <p:blipFill>
          <a:blip r:embed="rId3"/>
          <a:stretch>
            <a:fillRect/>
          </a:stretch>
        </p:blipFill>
        <p:spPr>
          <a:xfrm>
            <a:off x="5029200" y="2167056"/>
            <a:ext cx="5562600" cy="3586918"/>
          </a:xfrm>
          <a:prstGeom prst="rect">
            <a:avLst/>
          </a:prstGeom>
          <a:ln>
            <a:solidFill>
              <a:schemeClr val="tx1"/>
            </a:solidFill>
          </a:ln>
          <a:effectLst/>
        </p:spPr>
      </p:pic>
    </p:spTree>
    <p:extLst>
      <p:ext uri="{BB962C8B-B14F-4D97-AF65-F5344CB8AC3E}">
        <p14:creationId xmlns:p14="http://schemas.microsoft.com/office/powerpoint/2010/main" val="343545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245D-CA4C-B1A5-EA78-68F128FA8A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5C4DA8-9F80-395C-F557-D115ADC41010}"/>
              </a:ext>
            </a:extLst>
          </p:cNvPr>
          <p:cNvSpPr txBox="1"/>
          <p:nvPr/>
        </p:nvSpPr>
        <p:spPr>
          <a:xfrm>
            <a:off x="4754880" y="1463040"/>
            <a:ext cx="57892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Participants ask suspects who, what, where, when, why, and how questions to collect evidence and draw conclusions.</a:t>
            </a:r>
          </a:p>
          <a:p>
            <a:endParaRPr lang="en-US" dirty="0">
              <a:latin typeface="Calibri" panose="020F0502020204030204" pitchFamily="34" charset="0"/>
            </a:endParaRPr>
          </a:p>
        </p:txBody>
      </p:sp>
      <p:pic>
        <p:nvPicPr>
          <p:cNvPr id="6" name="Picture 5" descr="A cover of a game&#10;&#10;AI-generated content may be incorrect.">
            <a:extLst>
              <a:ext uri="{FF2B5EF4-FFF2-40B4-BE49-F238E27FC236}">
                <a16:creationId xmlns:a16="http://schemas.microsoft.com/office/drawing/2014/main" id="{73311335-46B3-5FB9-CB60-34295AAF242F}"/>
              </a:ext>
            </a:extLst>
          </p:cNvPr>
          <p:cNvPicPr>
            <a:picLocks/>
          </p:cNvPicPr>
          <p:nvPr/>
        </p:nvPicPr>
        <p:blipFill>
          <a:blip r:embed="rId2"/>
          <a:stretch>
            <a:fillRect/>
          </a:stretch>
        </p:blipFill>
        <p:spPr>
          <a:xfrm>
            <a:off x="457200" y="1463040"/>
            <a:ext cx="2743200" cy="2743200"/>
          </a:xfrm>
          <a:prstGeom prst="rect">
            <a:avLst/>
          </a:prstGeom>
        </p:spPr>
      </p:pic>
      <p:pic>
        <p:nvPicPr>
          <p:cNvPr id="7" name="Picture 6" descr="A screenshot of a video game&#10;&#10;AI-generated content may be incorrect.">
            <a:extLst>
              <a:ext uri="{FF2B5EF4-FFF2-40B4-BE49-F238E27FC236}">
                <a16:creationId xmlns:a16="http://schemas.microsoft.com/office/drawing/2014/main" id="{82EA1E12-D1AE-82E4-ADDA-A2F5560C9011}"/>
              </a:ext>
            </a:extLst>
          </p:cNvPr>
          <p:cNvPicPr>
            <a:picLocks noChangeAspect="1"/>
          </p:cNvPicPr>
          <p:nvPr/>
        </p:nvPicPr>
        <p:blipFill>
          <a:blip r:embed="rId3"/>
          <a:stretch>
            <a:fillRect/>
          </a:stretch>
        </p:blipFill>
        <p:spPr>
          <a:xfrm>
            <a:off x="5212080" y="2194560"/>
            <a:ext cx="3800104" cy="3729718"/>
          </a:xfrm>
          <a:prstGeom prst="rect">
            <a:avLst/>
          </a:prstGeom>
        </p:spPr>
      </p:pic>
      <p:sp>
        <p:nvSpPr>
          <p:cNvPr id="9" name="TextBox 8">
            <a:extLst>
              <a:ext uri="{FF2B5EF4-FFF2-40B4-BE49-F238E27FC236}">
                <a16:creationId xmlns:a16="http://schemas.microsoft.com/office/drawing/2014/main" id="{35100300-A5CF-B72C-C606-074267151C50}"/>
              </a:ext>
            </a:extLst>
          </p:cNvPr>
          <p:cNvSpPr txBox="1"/>
          <p:nvPr/>
        </p:nvSpPr>
        <p:spPr>
          <a:xfrm>
            <a:off x="272142" y="182515"/>
            <a:ext cx="11537940" cy="769441"/>
          </a:xfrm>
          <a:prstGeom prst="rect">
            <a:avLst/>
          </a:prstGeom>
          <a:noFill/>
        </p:spPr>
        <p:txBody>
          <a:bodyPr wrap="square" lIns="91440" tIns="45720" rIns="91440" bIns="45720" rtlCol="0" anchor="t">
            <a:spAutoFit/>
          </a:bodyPr>
          <a:lstStyle/>
          <a:p>
            <a:r>
              <a:rPr lang="en-US" sz="4400" dirty="0">
                <a:solidFill>
                  <a:schemeClr val="bg1"/>
                </a:solidFill>
                <a:latin typeface="Calibri" panose="020F0502020204030204" pitchFamily="34" charset="0"/>
              </a:rPr>
              <a:t>Language</a:t>
            </a:r>
          </a:p>
        </p:txBody>
      </p:sp>
      <p:sp>
        <p:nvSpPr>
          <p:cNvPr id="10" name="TextBox 9">
            <a:extLst>
              <a:ext uri="{FF2B5EF4-FFF2-40B4-BE49-F238E27FC236}">
                <a16:creationId xmlns:a16="http://schemas.microsoft.com/office/drawing/2014/main" id="{7B487BF6-9343-F6D4-985D-C1F188E0F3E2}"/>
              </a:ext>
            </a:extLst>
          </p:cNvPr>
          <p:cNvSpPr txBox="1"/>
          <p:nvPr/>
        </p:nvSpPr>
        <p:spPr>
          <a:xfrm>
            <a:off x="457201" y="4246754"/>
            <a:ext cx="44786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Fur-</a:t>
            </a:r>
            <a:r>
              <a:rPr lang="en-US" dirty="0" err="1">
                <a:latin typeface="Calibri" panose="020F0502020204030204" pitchFamily="34" charset="0"/>
                <a:ea typeface="+mn-lt"/>
                <a:cs typeface="Calibri" panose="020F0502020204030204" pitchFamily="34" charset="0"/>
              </a:rPr>
              <a:t>ensics</a:t>
            </a:r>
            <a:r>
              <a:rPr lang="en-US" dirty="0">
                <a:latin typeface="Calibri" panose="020F0502020204030204" pitchFamily="34" charset="0"/>
                <a:ea typeface="+mn-lt"/>
                <a:cs typeface="Calibri" panose="020F0502020204030204" pitchFamily="34" charset="0"/>
              </a:rPr>
              <a:t>™, children arrive at the Camp Invention </a:t>
            </a:r>
            <a:r>
              <a:rPr lang="en-US" dirty="0" err="1">
                <a:latin typeface="Calibri" panose="020F0502020204030204" pitchFamily="34" charset="0"/>
                <a:ea typeface="+mn-lt"/>
                <a:cs typeface="Calibri" panose="020F0502020204030204" pitchFamily="34" charset="0"/>
              </a:rPr>
              <a:t>Biopark</a:t>
            </a:r>
            <a:r>
              <a:rPr lang="en-US" dirty="0">
                <a:latin typeface="Calibri" panose="020F0502020204030204" pitchFamily="34" charset="0"/>
                <a:ea typeface="+mn-lt"/>
                <a:cs typeface="Calibri" panose="020F0502020204030204" pitchFamily="34" charset="0"/>
              </a:rPr>
              <a:t>, where they are recruited to sharpen their detective skills. They investigate a series of mischievous crimes committed by one of the animal residents! With the help of Captain E. Bara, children explore the “who” and “how” behind the animal antics within the park.</a:t>
            </a:r>
            <a:endParaRPr lang="en-US" dirty="0">
              <a:latin typeface="Calibri" panose="020F0502020204030204" pitchFamily="34" charset="0"/>
            </a:endParaRPr>
          </a:p>
        </p:txBody>
      </p:sp>
    </p:spTree>
    <p:extLst>
      <p:ext uri="{BB962C8B-B14F-4D97-AF65-F5344CB8AC3E}">
        <p14:creationId xmlns:p14="http://schemas.microsoft.com/office/powerpoint/2010/main" val="1091497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ller coaster with instructions&#10;&#10;AI-generated content may be incorrect.">
            <a:extLst>
              <a:ext uri="{FF2B5EF4-FFF2-40B4-BE49-F238E27FC236}">
                <a16:creationId xmlns:a16="http://schemas.microsoft.com/office/drawing/2014/main" id="{BBA909D6-FA83-E2AF-C023-724EDA0D3540}"/>
              </a:ext>
            </a:extLst>
          </p:cNvPr>
          <p:cNvPicPr>
            <a:picLocks noChangeAspect="1"/>
          </p:cNvPicPr>
          <p:nvPr/>
        </p:nvPicPr>
        <p:blipFill>
          <a:blip r:embed="rId2"/>
          <a:stretch>
            <a:fillRect/>
          </a:stretch>
        </p:blipFill>
        <p:spPr>
          <a:xfrm>
            <a:off x="5029200" y="2222656"/>
            <a:ext cx="3850980" cy="3774100"/>
          </a:xfrm>
          <a:prstGeom prst="rect">
            <a:avLst/>
          </a:prstGeom>
          <a:ln>
            <a:solidFill>
              <a:schemeClr val="tx1"/>
            </a:solidFill>
          </a:ln>
        </p:spPr>
      </p:pic>
      <p:pic>
        <p:nvPicPr>
          <p:cNvPr id="6" name="Picture 5" descr="A cover of a roller coaster&#10;&#10;AI-generated content may be incorrect.">
            <a:extLst>
              <a:ext uri="{FF2B5EF4-FFF2-40B4-BE49-F238E27FC236}">
                <a16:creationId xmlns:a16="http://schemas.microsoft.com/office/drawing/2014/main" id="{A0F938E1-A1D5-252D-D2C0-F6BCCB4E3FFE}"/>
              </a:ext>
            </a:extLst>
          </p:cNvPr>
          <p:cNvPicPr>
            <a:picLocks/>
          </p:cNvPicPr>
          <p:nvPr/>
        </p:nvPicPr>
        <p:blipFill>
          <a:blip r:embed="rId3"/>
          <a:stretch>
            <a:fillRect/>
          </a:stretch>
        </p:blipFill>
        <p:spPr>
          <a:xfrm>
            <a:off x="457200" y="1463040"/>
            <a:ext cx="2743200" cy="2742363"/>
          </a:xfrm>
          <a:prstGeom prst="rect">
            <a:avLst/>
          </a:prstGeom>
          <a:ln>
            <a:solidFill>
              <a:schemeClr val="tx1"/>
            </a:solidFill>
          </a:ln>
        </p:spPr>
      </p:pic>
      <p:sp>
        <p:nvSpPr>
          <p:cNvPr id="7" name="TextBox 6">
            <a:extLst>
              <a:ext uri="{FF2B5EF4-FFF2-40B4-BE49-F238E27FC236}">
                <a16:creationId xmlns:a16="http://schemas.microsoft.com/office/drawing/2014/main" id="{7938C0CF-A8B2-64B7-CA34-E89B7D4E8B69}"/>
              </a:ext>
            </a:extLst>
          </p:cNvPr>
          <p:cNvSpPr txBox="1"/>
          <p:nvPr/>
        </p:nvSpPr>
        <p:spPr>
          <a:xfrm>
            <a:off x="457200" y="4292072"/>
            <a:ext cx="378460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panose="020F0502020204030204" pitchFamily="34" charset="0"/>
                <a:ea typeface="+mn-lt"/>
                <a:cs typeface="Calibri" panose="020F0502020204030204" pitchFamily="34" charset="0"/>
              </a:rPr>
              <a:t>Children fasten their seat belts and design an epic roller coaster during their Plot Coasters</a:t>
            </a:r>
            <a:r>
              <a:rPr lang="en-US" dirty="0">
                <a:latin typeface="Calibri" panose="020F0502020204030204" pitchFamily="34" charset="0"/>
                <a:ea typeface="+mn-lt"/>
                <a:cs typeface="Calibri" panose="020F0502020204030204" pitchFamily="34" charset="0"/>
              </a:rPr>
              <a:t>™</a:t>
            </a:r>
            <a:r>
              <a:rPr lang="en-US" sz="1600" dirty="0">
                <a:latin typeface="Calibri" panose="020F0502020204030204" pitchFamily="34" charset="0"/>
                <a:ea typeface="+mn-lt"/>
                <a:cs typeface="Calibri" panose="020F0502020204030204" pitchFamily="34" charset="0"/>
              </a:rPr>
              <a:t> adventure! They work as design interns for the world’s newest amusement park—Imagination Point! Their challenge is to build an exciting roller coaster that will attract visitors and to write a best-selling story that can be sold in the gift shop.</a:t>
            </a:r>
            <a:endParaRPr lang="en-US" sz="1600" dirty="0">
              <a:latin typeface="Calibri" panose="020F0502020204030204" pitchFamily="34" charset="0"/>
            </a:endParaRPr>
          </a:p>
        </p:txBody>
      </p:sp>
      <p:sp>
        <p:nvSpPr>
          <p:cNvPr id="8" name="TextBox 7">
            <a:extLst>
              <a:ext uri="{FF2B5EF4-FFF2-40B4-BE49-F238E27FC236}">
                <a16:creationId xmlns:a16="http://schemas.microsoft.com/office/drawing/2014/main" id="{479D2661-1B22-9D13-FF64-FA3105D2829A}"/>
              </a:ext>
            </a:extLst>
          </p:cNvPr>
          <p:cNvSpPr txBox="1"/>
          <p:nvPr/>
        </p:nvSpPr>
        <p:spPr>
          <a:xfrm>
            <a:off x="4754880" y="1459230"/>
            <a:ext cx="44732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use correct punctuation to end sentences in their roller coaster stories.</a:t>
            </a:r>
          </a:p>
        </p:txBody>
      </p:sp>
      <p:sp>
        <p:nvSpPr>
          <p:cNvPr id="12" name="TextBox 11">
            <a:extLst>
              <a:ext uri="{FF2B5EF4-FFF2-40B4-BE49-F238E27FC236}">
                <a16:creationId xmlns:a16="http://schemas.microsoft.com/office/drawing/2014/main" id="{9169CB26-FCC3-0D57-3385-8B4972871EC2}"/>
              </a:ext>
            </a:extLst>
          </p:cNvPr>
          <p:cNvSpPr txBox="1"/>
          <p:nvPr/>
        </p:nvSpPr>
        <p:spPr>
          <a:xfrm>
            <a:off x="272142" y="182515"/>
            <a:ext cx="11537940" cy="769441"/>
          </a:xfrm>
          <a:prstGeom prst="rect">
            <a:avLst/>
          </a:prstGeom>
          <a:noFill/>
        </p:spPr>
        <p:txBody>
          <a:bodyPr wrap="square" lIns="91440" tIns="45720" rIns="91440" bIns="45720" rtlCol="0" anchor="t">
            <a:spAutoFit/>
          </a:bodyPr>
          <a:lstStyle/>
          <a:p>
            <a:r>
              <a:rPr lang="en-US" sz="4400" dirty="0">
                <a:solidFill>
                  <a:schemeClr val="bg1"/>
                </a:solidFill>
                <a:latin typeface="Calibri" panose="020F0502020204030204" pitchFamily="34" charset="0"/>
              </a:rPr>
              <a:t>Language</a:t>
            </a:r>
            <a:endParaRPr lang="en-US" dirty="0">
              <a:latin typeface="Calibri" panose="020F0502020204030204" pitchFamily="34" charset="0"/>
            </a:endParaRPr>
          </a:p>
        </p:txBody>
      </p:sp>
    </p:spTree>
    <p:extLst>
      <p:ext uri="{BB962C8B-B14F-4D97-AF65-F5344CB8AC3E}">
        <p14:creationId xmlns:p14="http://schemas.microsoft.com/office/powerpoint/2010/main" val="24196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A8A7-F81B-BE1B-FDC5-6E50642C76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4C55F7-9F77-534C-A8D7-22156E7C494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How NIHF Incorporates ELA</a:t>
            </a:r>
          </a:p>
        </p:txBody>
      </p:sp>
      <p:sp>
        <p:nvSpPr>
          <p:cNvPr id="5" name="TextBox 4">
            <a:extLst>
              <a:ext uri="{FF2B5EF4-FFF2-40B4-BE49-F238E27FC236}">
                <a16:creationId xmlns:a16="http://schemas.microsoft.com/office/drawing/2014/main" id="{2D068988-BE95-7F2C-FD36-DA4340795055}"/>
              </a:ext>
            </a:extLst>
          </p:cNvPr>
          <p:cNvSpPr txBox="1"/>
          <p:nvPr/>
        </p:nvSpPr>
        <p:spPr>
          <a:xfrm>
            <a:off x="457200" y="1463040"/>
            <a:ext cx="883316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The National Inventors Hall of Fame (NIHF) Education Programs use multimodal learning to incorporate key English language arts concepts, such as: </a:t>
            </a:r>
          </a:p>
          <a:p>
            <a:endParaRPr lang="en-US" dirty="0">
              <a:latin typeface="Calibri" panose="020F0502020204030204" pitchFamily="34" charset="0"/>
            </a:endParaRPr>
          </a:p>
          <a:p>
            <a:pPr marL="285750" indent="-285750">
              <a:buFont typeface="Wingdings"/>
              <a:buChar char="ü"/>
            </a:pPr>
            <a:r>
              <a:rPr lang="en-US" dirty="0">
                <a:latin typeface="Calibri" panose="020F0502020204030204" pitchFamily="34" charset="0"/>
              </a:rPr>
              <a:t>Reading informational text</a:t>
            </a:r>
          </a:p>
          <a:p>
            <a:pPr marL="285750" indent="-285750">
              <a:buFont typeface="Wingdings"/>
              <a:buChar char="ü"/>
            </a:pPr>
            <a:r>
              <a:rPr lang="en-US" dirty="0">
                <a:latin typeface="Calibri" panose="020F0502020204030204" pitchFamily="34" charset="0"/>
              </a:rPr>
              <a:t>Following written instructions</a:t>
            </a:r>
          </a:p>
          <a:p>
            <a:pPr marL="285750" indent="-285750">
              <a:buFont typeface="Wingdings"/>
              <a:buChar char="ü"/>
            </a:pPr>
            <a:r>
              <a:rPr lang="en-US" dirty="0">
                <a:latin typeface="Calibri" panose="020F0502020204030204" pitchFamily="34" charset="0"/>
              </a:rPr>
              <a:t>Sharing and responding to ideas</a:t>
            </a:r>
          </a:p>
          <a:p>
            <a:pPr marL="285750" indent="-285750">
              <a:buFont typeface="Wingdings"/>
              <a:buChar char="ü"/>
            </a:pPr>
            <a:r>
              <a:rPr lang="en-US" dirty="0">
                <a:latin typeface="Calibri" panose="020F0502020204030204" pitchFamily="34" charset="0"/>
              </a:rPr>
              <a:t>Constructing written stories, instructions, and ideas</a:t>
            </a:r>
          </a:p>
          <a:p>
            <a:pPr marL="285750" indent="-285750">
              <a:buFont typeface="Wingdings"/>
              <a:buChar char="ü"/>
            </a:pPr>
            <a:r>
              <a:rPr lang="en-US" dirty="0">
                <a:latin typeface="Calibri" panose="020F0502020204030204" pitchFamily="34" charset="0"/>
              </a:rPr>
              <a:t>Using and applying new academic vocabulary</a:t>
            </a:r>
          </a:p>
          <a:p>
            <a:endParaRPr lang="en-US" dirty="0">
              <a:latin typeface="Calibri" panose="020F0502020204030204" pitchFamily="34" charset="0"/>
            </a:endParaRPr>
          </a:p>
          <a:p>
            <a:r>
              <a:rPr lang="en-US" dirty="0">
                <a:latin typeface="Calibri" panose="020F0502020204030204" pitchFamily="34" charset="0"/>
              </a:rPr>
              <a:t>Throughout NIHF programs, participants are exposed to the I Can Invent®  Mindset, which showcases key skills needed in ELA, such as persistence and confidence. </a:t>
            </a:r>
            <a:r>
              <a:rPr lang="en-US" dirty="0">
                <a:solidFill>
                  <a:srgbClr val="000000"/>
                </a:solidFill>
                <a:latin typeface="Calibri" panose="020F0502020204030204" pitchFamily="34" charset="0"/>
                <a:cs typeface="Segoe UI"/>
              </a:rPr>
              <a:t>According to research completed by https://</a:t>
            </a:r>
            <a:r>
              <a:rPr lang="en-US" dirty="0" err="1">
                <a:solidFill>
                  <a:srgbClr val="000000"/>
                </a:solidFill>
                <a:latin typeface="Calibri" panose="020F0502020204030204" pitchFamily="34" charset="0"/>
                <a:cs typeface="Segoe UI"/>
              </a:rPr>
              <a:t>seisummit.org</a:t>
            </a:r>
            <a:r>
              <a:rPr lang="en-US" dirty="0">
                <a:solidFill>
                  <a:srgbClr val="000000"/>
                </a:solidFill>
                <a:latin typeface="Calibri" panose="020F0502020204030204" pitchFamily="34" charset="0"/>
                <a:cs typeface="Segoe UI"/>
              </a:rPr>
              <a:t>/, </a:t>
            </a:r>
            <a:r>
              <a:rPr lang="en-US" dirty="0">
                <a:solidFill>
                  <a:srgbClr val="333333"/>
                </a:solidFill>
                <a:highlight>
                  <a:srgbClr val="FFFFFF"/>
                </a:highlight>
                <a:latin typeface="Calibri" panose="020F0502020204030204" pitchFamily="34" charset="0"/>
                <a:cs typeface="Segoe UI"/>
              </a:rPr>
              <a:t>Camp Invention can impact reading test scores.</a:t>
            </a:r>
            <a:r>
              <a:rPr lang="en-US" baseline="30000" dirty="0">
                <a:solidFill>
                  <a:srgbClr val="333333"/>
                </a:solidFill>
                <a:highlight>
                  <a:srgbClr val="FFFFFF"/>
                </a:highlight>
                <a:latin typeface="Calibri" panose="020F0502020204030204" pitchFamily="34" charset="0"/>
                <a:cs typeface="Segoe UI"/>
              </a:rPr>
              <a:t>1</a:t>
            </a:r>
          </a:p>
        </p:txBody>
      </p:sp>
    </p:spTree>
    <p:extLst>
      <p:ext uri="{BB962C8B-B14F-4D97-AF65-F5344CB8AC3E}">
        <p14:creationId xmlns:p14="http://schemas.microsoft.com/office/powerpoint/2010/main" val="2970416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9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A24E-4EA5-628A-AB5A-3EA56BED64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B49CF9-1B99-A070-205E-DF078921111B}"/>
              </a:ext>
            </a:extLst>
          </p:cNvPr>
          <p:cNvSpPr txBox="1"/>
          <p:nvPr/>
        </p:nvSpPr>
        <p:spPr>
          <a:xfrm>
            <a:off x="3048000" y="2643928"/>
            <a:ext cx="6096000" cy="1015663"/>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alibri"/>
                <a:ea typeface="Calibri"/>
                <a:cs typeface="Calibri"/>
              </a:rPr>
              <a:t>Reading</a:t>
            </a:r>
          </a:p>
        </p:txBody>
      </p:sp>
    </p:spTree>
    <p:extLst>
      <p:ext uri="{BB962C8B-B14F-4D97-AF65-F5344CB8AC3E}">
        <p14:creationId xmlns:p14="http://schemas.microsoft.com/office/powerpoint/2010/main" val="111365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0BC4-15CA-C51A-BAA9-91FEE67ACF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6454C2-3841-E383-62EE-723CEF7146B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Reading</a:t>
            </a:r>
          </a:p>
        </p:txBody>
      </p:sp>
      <p:sp>
        <p:nvSpPr>
          <p:cNvPr id="5" name="TextBox 4">
            <a:extLst>
              <a:ext uri="{FF2B5EF4-FFF2-40B4-BE49-F238E27FC236}">
                <a16:creationId xmlns:a16="http://schemas.microsoft.com/office/drawing/2014/main" id="{8E174AB1-56E6-676F-DE1B-2D8D411A25D7}"/>
              </a:ext>
            </a:extLst>
          </p:cNvPr>
          <p:cNvSpPr txBox="1"/>
          <p:nvPr/>
        </p:nvSpPr>
        <p:spPr>
          <a:xfrm>
            <a:off x="457200" y="1463040"/>
            <a:ext cx="418827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rPr>
              <a:t>Each Inventor Log contains an Innovator's promise and a Glossary. </a:t>
            </a:r>
          </a:p>
          <a:p>
            <a:pPr marL="342900" indent="-342900">
              <a:buFont typeface="Arial"/>
              <a:buChar char="•"/>
            </a:pPr>
            <a:r>
              <a:rPr lang="en-US" sz="2000" dirty="0">
                <a:latin typeface="Calibri" panose="020F0502020204030204" pitchFamily="34" charset="0"/>
              </a:rPr>
              <a:t>Participants read and sign the Innovator's Promise prior to the start of the program.</a:t>
            </a:r>
          </a:p>
          <a:p>
            <a:pPr marL="342900" indent="-342900">
              <a:buFont typeface="Arial"/>
              <a:buChar char="•"/>
            </a:pPr>
            <a:r>
              <a:rPr lang="en-US" sz="2000" dirty="0">
                <a:latin typeface="Calibri" panose="020F0502020204030204" pitchFamily="34" charset="0"/>
              </a:rPr>
              <a:t>Participants can reference the Glossary for invention-inspired vocabulary. </a:t>
            </a:r>
          </a:p>
          <a:p>
            <a:pPr marL="342900" indent="-342900">
              <a:buFont typeface="Arial"/>
              <a:buChar char="•"/>
            </a:pPr>
            <a:endParaRPr lang="en-US" sz="2000" dirty="0">
              <a:latin typeface="Calibri" panose="020F0502020204030204" pitchFamily="34" charset="0"/>
            </a:endParaRPr>
          </a:p>
          <a:p>
            <a:pPr marL="285750" indent="-285750">
              <a:buFont typeface="Arial"/>
              <a:buChar char="•"/>
            </a:pPr>
            <a:endParaRPr lang="en-US" dirty="0">
              <a:latin typeface="Calibri" panose="020F0502020204030204" pitchFamily="34" charset="0"/>
            </a:endParaRPr>
          </a:p>
        </p:txBody>
      </p:sp>
      <p:pic>
        <p:nvPicPr>
          <p:cNvPr id="7" name="Picture 6" descr="A close up of a chart&#10;&#10;AI-generated content may be incorrect.">
            <a:extLst>
              <a:ext uri="{FF2B5EF4-FFF2-40B4-BE49-F238E27FC236}">
                <a16:creationId xmlns:a16="http://schemas.microsoft.com/office/drawing/2014/main" id="{AA6F57A0-E0F3-2C26-6399-5F9DA27E51EF}"/>
              </a:ext>
            </a:extLst>
          </p:cNvPr>
          <p:cNvPicPr>
            <a:picLocks noChangeAspect="1"/>
          </p:cNvPicPr>
          <p:nvPr/>
        </p:nvPicPr>
        <p:blipFill>
          <a:blip r:embed="rId2"/>
          <a:stretch>
            <a:fillRect/>
          </a:stretch>
        </p:blipFill>
        <p:spPr>
          <a:xfrm>
            <a:off x="7862657" y="1442292"/>
            <a:ext cx="3895245" cy="3973415"/>
          </a:xfrm>
          <a:prstGeom prst="rect">
            <a:avLst/>
          </a:prstGeom>
          <a:ln>
            <a:solidFill>
              <a:schemeClr val="tx1"/>
            </a:solidFill>
          </a:ln>
          <a:effectLst/>
        </p:spPr>
      </p:pic>
      <p:pic>
        <p:nvPicPr>
          <p:cNvPr id="6" name="Picture 5" descr="A poster of a robot&#10;&#10;AI-generated content may be incorrect.">
            <a:extLst>
              <a:ext uri="{FF2B5EF4-FFF2-40B4-BE49-F238E27FC236}">
                <a16:creationId xmlns:a16="http://schemas.microsoft.com/office/drawing/2014/main" id="{484BFEE3-474C-22E5-CCB4-7C1C38C92188}"/>
              </a:ext>
            </a:extLst>
          </p:cNvPr>
          <p:cNvPicPr>
            <a:picLocks noChangeAspect="1"/>
          </p:cNvPicPr>
          <p:nvPr/>
        </p:nvPicPr>
        <p:blipFill>
          <a:blip r:embed="rId3"/>
          <a:srcRect t="1309" r="219"/>
          <a:stretch>
            <a:fillRect/>
          </a:stretch>
        </p:blipFill>
        <p:spPr>
          <a:xfrm>
            <a:off x="4645473" y="2222221"/>
            <a:ext cx="3038121" cy="4017445"/>
          </a:xfrm>
          <a:prstGeom prst="rect">
            <a:avLst/>
          </a:prstGeom>
          <a:ln>
            <a:solidFill>
              <a:schemeClr val="tx1"/>
            </a:solidFill>
          </a:ln>
          <a:effectLst/>
        </p:spPr>
      </p:pic>
    </p:spTree>
    <p:extLst>
      <p:ext uri="{BB962C8B-B14F-4D97-AF65-F5344CB8AC3E}">
        <p14:creationId xmlns:p14="http://schemas.microsoft.com/office/powerpoint/2010/main" val="213894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EC4D-D11B-2AE7-4D8C-1B80FD132E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D87581-A874-0C41-4161-8361704F345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Reading</a:t>
            </a:r>
          </a:p>
        </p:txBody>
      </p:sp>
      <p:sp>
        <p:nvSpPr>
          <p:cNvPr id="5" name="TextBox 4">
            <a:extLst>
              <a:ext uri="{FF2B5EF4-FFF2-40B4-BE49-F238E27FC236}">
                <a16:creationId xmlns:a16="http://schemas.microsoft.com/office/drawing/2014/main" id="{C3775AAC-384F-788A-E0F6-C9883BE3C2DD}"/>
              </a:ext>
            </a:extLst>
          </p:cNvPr>
          <p:cNvSpPr txBox="1"/>
          <p:nvPr/>
        </p:nvSpPr>
        <p:spPr>
          <a:xfrm>
            <a:off x="327030" y="1237730"/>
            <a:ext cx="674952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rPr>
              <a:t>Other opportunities for reading in the Inventor Log include:</a:t>
            </a:r>
          </a:p>
          <a:p>
            <a:pPr marL="285750" indent="-285750">
              <a:buFont typeface="Arial"/>
              <a:buChar char="•"/>
            </a:pPr>
            <a:r>
              <a:rPr lang="en-US" sz="2000" dirty="0">
                <a:latin typeface="Calibri" panose="020F0502020204030204" pitchFamily="34" charset="0"/>
              </a:rPr>
              <a:t>Step-by-step instructions to assemble items</a:t>
            </a:r>
          </a:p>
          <a:p>
            <a:pPr marL="285750" indent="-285750">
              <a:buFont typeface="Arial"/>
              <a:buChar char="•"/>
            </a:pPr>
            <a:r>
              <a:rPr lang="en-US" sz="2000" dirty="0">
                <a:latin typeface="Calibri" panose="020F0502020204030204" pitchFamily="34" charset="0"/>
              </a:rPr>
              <a:t>STEM facts</a:t>
            </a:r>
          </a:p>
          <a:p>
            <a:endParaRPr lang="en-US" sz="2000" dirty="0">
              <a:latin typeface="Calibri" panose="020F0502020204030204" pitchFamily="34" charset="0"/>
            </a:endParaRPr>
          </a:p>
          <a:p>
            <a:pPr marL="285750" indent="-285750">
              <a:buFont typeface="Arial"/>
              <a:buChar char="•"/>
            </a:pPr>
            <a:endParaRPr lang="en-US" dirty="0">
              <a:latin typeface="Calibri" panose="020F0502020204030204" pitchFamily="34" charset="0"/>
            </a:endParaRPr>
          </a:p>
        </p:txBody>
      </p:sp>
      <p:pic>
        <p:nvPicPr>
          <p:cNvPr id="2" name="Picture 1" descr="A diagram of a board&#10;&#10;AI-generated content may be incorrect.">
            <a:extLst>
              <a:ext uri="{FF2B5EF4-FFF2-40B4-BE49-F238E27FC236}">
                <a16:creationId xmlns:a16="http://schemas.microsoft.com/office/drawing/2014/main" id="{423BB0CC-7638-C5DF-AEE4-31EF4DDA591C}"/>
              </a:ext>
            </a:extLst>
          </p:cNvPr>
          <p:cNvPicPr>
            <a:picLocks noChangeAspect="1"/>
          </p:cNvPicPr>
          <p:nvPr/>
        </p:nvPicPr>
        <p:blipFill>
          <a:blip r:embed="rId2"/>
          <a:stretch>
            <a:fillRect/>
          </a:stretch>
        </p:blipFill>
        <p:spPr>
          <a:xfrm>
            <a:off x="615781" y="2438585"/>
            <a:ext cx="4874930" cy="3181685"/>
          </a:xfrm>
          <a:prstGeom prst="rect">
            <a:avLst/>
          </a:prstGeom>
          <a:ln>
            <a:solidFill>
              <a:schemeClr val="tx1"/>
            </a:solidFill>
          </a:ln>
          <a:effectLst/>
        </p:spPr>
      </p:pic>
      <p:pic>
        <p:nvPicPr>
          <p:cNvPr id="4" name="Picture 3" descr="A screenshot of a game&#10;&#10;AI-generated content may be incorrect.">
            <a:extLst>
              <a:ext uri="{FF2B5EF4-FFF2-40B4-BE49-F238E27FC236}">
                <a16:creationId xmlns:a16="http://schemas.microsoft.com/office/drawing/2014/main" id="{A8EE4900-40F3-99E5-5A5E-AF4DCB5D6368}"/>
              </a:ext>
            </a:extLst>
          </p:cNvPr>
          <p:cNvPicPr>
            <a:picLocks noChangeAspect="1"/>
          </p:cNvPicPr>
          <p:nvPr/>
        </p:nvPicPr>
        <p:blipFill>
          <a:blip r:embed="rId3"/>
          <a:srcRect l="37855" t="21890" r="-158" b="157"/>
          <a:stretch>
            <a:fillRect/>
          </a:stretch>
        </p:blipFill>
        <p:spPr>
          <a:xfrm>
            <a:off x="8428666" y="1504989"/>
            <a:ext cx="3080516" cy="3848021"/>
          </a:xfrm>
          <a:prstGeom prst="rect">
            <a:avLst/>
          </a:prstGeom>
          <a:ln>
            <a:solidFill>
              <a:schemeClr val="tx1"/>
            </a:solidFill>
          </a:ln>
          <a:effectLst/>
        </p:spPr>
      </p:pic>
      <p:pic>
        <p:nvPicPr>
          <p:cNvPr id="9" name="Picture 8" descr="A penguin with text and words&#10;&#10;AI-generated content may be incorrect.">
            <a:extLst>
              <a:ext uri="{FF2B5EF4-FFF2-40B4-BE49-F238E27FC236}">
                <a16:creationId xmlns:a16="http://schemas.microsoft.com/office/drawing/2014/main" id="{ED9EA34A-F36D-A19A-AEC5-2D6955D2AED4}"/>
              </a:ext>
            </a:extLst>
          </p:cNvPr>
          <p:cNvPicPr>
            <a:picLocks noChangeAspect="1"/>
          </p:cNvPicPr>
          <p:nvPr/>
        </p:nvPicPr>
        <p:blipFill>
          <a:blip r:embed="rId4"/>
          <a:stretch>
            <a:fillRect/>
          </a:stretch>
        </p:blipFill>
        <p:spPr>
          <a:xfrm>
            <a:off x="5667705" y="3131851"/>
            <a:ext cx="2583966" cy="2921000"/>
          </a:xfrm>
          <a:prstGeom prst="rect">
            <a:avLst/>
          </a:prstGeom>
          <a:ln>
            <a:solidFill>
              <a:schemeClr val="tx1"/>
            </a:solidFill>
          </a:ln>
          <a:effectLst/>
        </p:spPr>
      </p:pic>
    </p:spTree>
    <p:extLst>
      <p:ext uri="{BB962C8B-B14F-4D97-AF65-F5344CB8AC3E}">
        <p14:creationId xmlns:p14="http://schemas.microsoft.com/office/powerpoint/2010/main" val="326209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C67AB-7B3F-2418-607C-0A93E22569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855E79-C035-097D-7839-807904E1CFE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Reading</a:t>
            </a:r>
          </a:p>
        </p:txBody>
      </p:sp>
      <p:sp>
        <p:nvSpPr>
          <p:cNvPr id="5" name="TextBox 4">
            <a:extLst>
              <a:ext uri="{FF2B5EF4-FFF2-40B4-BE49-F238E27FC236}">
                <a16:creationId xmlns:a16="http://schemas.microsoft.com/office/drawing/2014/main" id="{3A81AE8F-E792-F7D8-E0FC-90C6423672E6}"/>
              </a:ext>
            </a:extLst>
          </p:cNvPr>
          <p:cNvSpPr txBox="1"/>
          <p:nvPr/>
        </p:nvSpPr>
        <p:spPr>
          <a:xfrm>
            <a:off x="328230" y="1237730"/>
            <a:ext cx="6371853" cy="1934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panose="020F0502020204030204" pitchFamily="34" charset="0"/>
              </a:rPr>
              <a:t>The Inventor Log also includes reading passages on the National Inventors Hall of Fame Inductees.</a:t>
            </a:r>
          </a:p>
          <a:p>
            <a:endParaRPr lang="en-US" sz="20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a:p>
            <a:pPr marL="285750" indent="-285750">
              <a:buFont typeface="Arial"/>
              <a:buChar char="•"/>
            </a:pPr>
            <a:endParaRPr lang="en-US" dirty="0">
              <a:latin typeface="Calibri" panose="020F0502020204030204" pitchFamily="34" charset="0"/>
            </a:endParaRPr>
          </a:p>
        </p:txBody>
      </p:sp>
      <p:pic>
        <p:nvPicPr>
          <p:cNvPr id="6" name="Picture 5" descr="A person with a gold coin&#10;&#10;AI-generated content may be incorrect.">
            <a:extLst>
              <a:ext uri="{FF2B5EF4-FFF2-40B4-BE49-F238E27FC236}">
                <a16:creationId xmlns:a16="http://schemas.microsoft.com/office/drawing/2014/main" id="{A2A8F61E-3B04-D847-73E2-8F5CB6ED3F80}"/>
              </a:ext>
            </a:extLst>
          </p:cNvPr>
          <p:cNvPicPr>
            <a:picLocks noChangeAspect="1"/>
          </p:cNvPicPr>
          <p:nvPr/>
        </p:nvPicPr>
        <p:blipFill>
          <a:blip r:embed="rId2"/>
          <a:srcRect l="-453" t="2961" r="853" b="483"/>
          <a:stretch>
            <a:fillRect/>
          </a:stretch>
        </p:blipFill>
        <p:spPr>
          <a:xfrm>
            <a:off x="721510" y="3942536"/>
            <a:ext cx="6371853" cy="1782650"/>
          </a:xfrm>
          <a:prstGeom prst="rect">
            <a:avLst/>
          </a:prstGeom>
          <a:ln>
            <a:solidFill>
              <a:schemeClr val="tx1"/>
            </a:solidFill>
          </a:ln>
          <a:effectLst/>
        </p:spPr>
      </p:pic>
      <p:pic>
        <p:nvPicPr>
          <p:cNvPr id="7" name="Picture 6" descr="A sign on the grass&#10;&#10;AI-generated content may be incorrect.">
            <a:extLst>
              <a:ext uri="{FF2B5EF4-FFF2-40B4-BE49-F238E27FC236}">
                <a16:creationId xmlns:a16="http://schemas.microsoft.com/office/drawing/2014/main" id="{D8CE5C84-DA7A-939B-F9ED-9A9E31A60C32}"/>
              </a:ext>
            </a:extLst>
          </p:cNvPr>
          <p:cNvPicPr>
            <a:picLocks noChangeAspect="1"/>
          </p:cNvPicPr>
          <p:nvPr/>
        </p:nvPicPr>
        <p:blipFill>
          <a:blip r:embed="rId3"/>
          <a:stretch>
            <a:fillRect/>
          </a:stretch>
        </p:blipFill>
        <p:spPr>
          <a:xfrm>
            <a:off x="5982974" y="2136719"/>
            <a:ext cx="4782884" cy="1621667"/>
          </a:xfrm>
          <a:prstGeom prst="rect">
            <a:avLst/>
          </a:prstGeom>
          <a:ln>
            <a:solidFill>
              <a:schemeClr val="tx1"/>
            </a:solidFill>
          </a:ln>
          <a:effectLst/>
        </p:spPr>
      </p:pic>
      <p:pic>
        <p:nvPicPr>
          <p:cNvPr id="8" name="Picture 7" descr="A person smiling at the camera&#10;&#10;AI-generated content may be incorrect.">
            <a:extLst>
              <a:ext uri="{FF2B5EF4-FFF2-40B4-BE49-F238E27FC236}">
                <a16:creationId xmlns:a16="http://schemas.microsoft.com/office/drawing/2014/main" id="{6ED5EA3A-5459-73B8-C4AB-9AF250B6837B}"/>
              </a:ext>
            </a:extLst>
          </p:cNvPr>
          <p:cNvPicPr>
            <a:picLocks noChangeAspect="1"/>
          </p:cNvPicPr>
          <p:nvPr/>
        </p:nvPicPr>
        <p:blipFill>
          <a:blip r:embed="rId4"/>
          <a:stretch>
            <a:fillRect/>
          </a:stretch>
        </p:blipFill>
        <p:spPr>
          <a:xfrm>
            <a:off x="7323856" y="3942536"/>
            <a:ext cx="3602948" cy="1843940"/>
          </a:xfrm>
          <a:prstGeom prst="rect">
            <a:avLst/>
          </a:prstGeom>
          <a:ln>
            <a:solidFill>
              <a:schemeClr val="tx1"/>
            </a:solidFill>
          </a:ln>
          <a:effectLst/>
        </p:spPr>
      </p:pic>
      <p:pic>
        <p:nvPicPr>
          <p:cNvPr id="11" name="Picture 10">
            <a:extLst>
              <a:ext uri="{FF2B5EF4-FFF2-40B4-BE49-F238E27FC236}">
                <a16:creationId xmlns:a16="http://schemas.microsoft.com/office/drawing/2014/main" id="{49BB8A78-69A1-439D-8497-4A8FA00A62D4}"/>
              </a:ext>
            </a:extLst>
          </p:cNvPr>
          <p:cNvPicPr>
            <a:picLocks noChangeAspect="1"/>
          </p:cNvPicPr>
          <p:nvPr/>
        </p:nvPicPr>
        <p:blipFill>
          <a:blip r:embed="rId5"/>
          <a:stretch>
            <a:fillRect/>
          </a:stretch>
        </p:blipFill>
        <p:spPr>
          <a:xfrm>
            <a:off x="721510" y="2152472"/>
            <a:ext cx="5016246" cy="1605914"/>
          </a:xfrm>
          <a:prstGeom prst="rect">
            <a:avLst/>
          </a:prstGeom>
          <a:ln>
            <a:solidFill>
              <a:schemeClr val="tx1"/>
            </a:solidFill>
          </a:ln>
          <a:effectLst/>
        </p:spPr>
      </p:pic>
      <p:pic>
        <p:nvPicPr>
          <p:cNvPr id="12" name="Picture 11" descr="A cartoon of a person holding a jar&#10;&#10;AI-generated content may be incorrect.">
            <a:extLst>
              <a:ext uri="{FF2B5EF4-FFF2-40B4-BE49-F238E27FC236}">
                <a16:creationId xmlns:a16="http://schemas.microsoft.com/office/drawing/2014/main" id="{2CAC2C1A-45B5-E5EE-B6D9-39FB72416465}"/>
              </a:ext>
            </a:extLst>
          </p:cNvPr>
          <p:cNvPicPr>
            <a:picLocks noChangeAspect="1"/>
          </p:cNvPicPr>
          <p:nvPr/>
        </p:nvPicPr>
        <p:blipFill>
          <a:blip r:embed="rId6"/>
          <a:stretch>
            <a:fillRect/>
          </a:stretch>
        </p:blipFill>
        <p:spPr>
          <a:xfrm>
            <a:off x="9719717" y="1325701"/>
            <a:ext cx="1376949" cy="1900323"/>
          </a:xfrm>
          <a:prstGeom prst="rect">
            <a:avLst/>
          </a:prstGeom>
        </p:spPr>
      </p:pic>
      <p:pic>
        <p:nvPicPr>
          <p:cNvPr id="13" name="Picture 12" descr="A cartoon of a person in a green and yellow garment&#10;&#10;AI-generated content may be incorrect.">
            <a:extLst>
              <a:ext uri="{FF2B5EF4-FFF2-40B4-BE49-F238E27FC236}">
                <a16:creationId xmlns:a16="http://schemas.microsoft.com/office/drawing/2014/main" id="{64F2E477-04F2-F443-4ACA-6F681AAA943F}"/>
              </a:ext>
            </a:extLst>
          </p:cNvPr>
          <p:cNvPicPr>
            <a:picLocks noChangeAspect="1"/>
          </p:cNvPicPr>
          <p:nvPr/>
        </p:nvPicPr>
        <p:blipFill>
          <a:blip r:embed="rId7"/>
          <a:stretch>
            <a:fillRect/>
          </a:stretch>
        </p:blipFill>
        <p:spPr>
          <a:xfrm>
            <a:off x="721510" y="5046070"/>
            <a:ext cx="909555" cy="1358233"/>
          </a:xfrm>
          <a:prstGeom prst="rect">
            <a:avLst/>
          </a:prstGeom>
        </p:spPr>
      </p:pic>
    </p:spTree>
    <p:extLst>
      <p:ext uri="{BB962C8B-B14F-4D97-AF65-F5344CB8AC3E}">
        <p14:creationId xmlns:p14="http://schemas.microsoft.com/office/powerpoint/2010/main" val="2592174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BC80-E933-9E4F-11F9-22CB183625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289270-7EEB-4880-F04B-6966D9B1984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Reading</a:t>
            </a:r>
          </a:p>
        </p:txBody>
      </p:sp>
      <p:sp>
        <p:nvSpPr>
          <p:cNvPr id="4" name="TextBox 3">
            <a:extLst>
              <a:ext uri="{FF2B5EF4-FFF2-40B4-BE49-F238E27FC236}">
                <a16:creationId xmlns:a16="http://schemas.microsoft.com/office/drawing/2014/main" id="{7E371390-477D-F86D-4E13-253FE25AB34F}"/>
              </a:ext>
            </a:extLst>
          </p:cNvPr>
          <p:cNvSpPr txBox="1"/>
          <p:nvPr/>
        </p:nvSpPr>
        <p:spPr>
          <a:xfrm>
            <a:off x="4754880" y="1427871"/>
            <a:ext cx="5715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read a story about a flimsy pair of flip flops in their Inventor Log and discuss how to improve the design.</a:t>
            </a:r>
          </a:p>
          <a:p>
            <a:endParaRPr lang="en-US" dirty="0">
              <a:latin typeface="Calibri" panose="020F0502020204030204" pitchFamily="34" charset="0"/>
            </a:endParaRPr>
          </a:p>
        </p:txBody>
      </p:sp>
      <p:pic>
        <p:nvPicPr>
          <p:cNvPr id="2" name="Picture 1" descr="A screen shot of a computer screen&#10;&#10;AI-generated content may be incorrect.">
            <a:extLst>
              <a:ext uri="{FF2B5EF4-FFF2-40B4-BE49-F238E27FC236}">
                <a16:creationId xmlns:a16="http://schemas.microsoft.com/office/drawing/2014/main" id="{20006820-9E67-601E-F2FE-743A82594C9D}"/>
              </a:ext>
            </a:extLst>
          </p:cNvPr>
          <p:cNvPicPr>
            <a:picLocks noChangeAspect="1"/>
          </p:cNvPicPr>
          <p:nvPr/>
        </p:nvPicPr>
        <p:blipFill>
          <a:blip r:embed="rId2"/>
          <a:stretch>
            <a:fillRect/>
          </a:stretch>
        </p:blipFill>
        <p:spPr>
          <a:xfrm>
            <a:off x="457200" y="1463040"/>
            <a:ext cx="2744249" cy="2743200"/>
          </a:xfrm>
          <a:prstGeom prst="rect">
            <a:avLst/>
          </a:prstGeom>
          <a:ln>
            <a:solidFill>
              <a:schemeClr val="tx1"/>
            </a:solidFill>
          </a:ln>
        </p:spPr>
      </p:pic>
      <p:pic>
        <p:nvPicPr>
          <p:cNvPr id="6" name="Picture 5" descr="A screenshot of a book&#10;&#10;AI-generated content may be incorrect.">
            <a:extLst>
              <a:ext uri="{FF2B5EF4-FFF2-40B4-BE49-F238E27FC236}">
                <a16:creationId xmlns:a16="http://schemas.microsoft.com/office/drawing/2014/main" id="{D0D1E1CA-D62E-D546-CE7C-EB94475317F4}"/>
              </a:ext>
            </a:extLst>
          </p:cNvPr>
          <p:cNvPicPr>
            <a:picLocks noChangeAspect="1"/>
          </p:cNvPicPr>
          <p:nvPr/>
        </p:nvPicPr>
        <p:blipFill>
          <a:blip r:embed="rId3"/>
          <a:stretch>
            <a:fillRect/>
          </a:stretch>
        </p:blipFill>
        <p:spPr>
          <a:xfrm>
            <a:off x="5030470" y="2499360"/>
            <a:ext cx="5620667" cy="3149784"/>
          </a:xfrm>
          <a:prstGeom prst="rect">
            <a:avLst/>
          </a:prstGeom>
          <a:ln>
            <a:solidFill>
              <a:schemeClr val="tx1"/>
            </a:solidFill>
          </a:ln>
        </p:spPr>
      </p:pic>
      <p:sp>
        <p:nvSpPr>
          <p:cNvPr id="8" name="TextBox 8">
            <a:extLst>
              <a:ext uri="{FF2B5EF4-FFF2-40B4-BE49-F238E27FC236}">
                <a16:creationId xmlns:a16="http://schemas.microsoft.com/office/drawing/2014/main" id="{0A32A4E7-80B4-54F1-7882-6A4FA0C71D24}"/>
              </a:ext>
            </a:extLst>
          </p:cNvPr>
          <p:cNvSpPr txBox="1"/>
          <p:nvPr/>
        </p:nvSpPr>
        <p:spPr>
          <a:xfrm>
            <a:off x="4754880" y="2128218"/>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sp>
        <p:nvSpPr>
          <p:cNvPr id="9" name="TextBox 8">
            <a:extLst>
              <a:ext uri="{FF2B5EF4-FFF2-40B4-BE49-F238E27FC236}">
                <a16:creationId xmlns:a16="http://schemas.microsoft.com/office/drawing/2014/main" id="{32B4CA2D-EF27-C515-8444-6392087A94E7}"/>
              </a:ext>
            </a:extLst>
          </p:cNvPr>
          <p:cNvSpPr txBox="1"/>
          <p:nvPr/>
        </p:nvSpPr>
        <p:spPr>
          <a:xfrm>
            <a:off x="327030" y="4318785"/>
            <a:ext cx="39044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Wear It Out™, Innovators combine creative ideas and maker materials to invent clothing and accessories that are both fashionable and functional. </a:t>
            </a:r>
          </a:p>
        </p:txBody>
      </p:sp>
    </p:spTree>
    <p:extLst>
      <p:ext uri="{BB962C8B-B14F-4D97-AF65-F5344CB8AC3E}">
        <p14:creationId xmlns:p14="http://schemas.microsoft.com/office/powerpoint/2010/main" val="391743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7167B-A383-236A-E1F4-269A5B4436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269E5D-D452-9331-FF5F-54CC0E40B9A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Reading</a:t>
            </a:r>
          </a:p>
        </p:txBody>
      </p:sp>
      <p:sp>
        <p:nvSpPr>
          <p:cNvPr id="4" name="TextBox 3">
            <a:extLst>
              <a:ext uri="{FF2B5EF4-FFF2-40B4-BE49-F238E27FC236}">
                <a16:creationId xmlns:a16="http://schemas.microsoft.com/office/drawing/2014/main" id="{E892F911-CA21-2CC8-85A9-1FF4FF4A3601}"/>
              </a:ext>
            </a:extLst>
          </p:cNvPr>
          <p:cNvSpPr txBox="1"/>
          <p:nvPr/>
        </p:nvSpPr>
        <p:spPr>
          <a:xfrm>
            <a:off x="457200" y="4375070"/>
            <a:ext cx="376989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3… 2… 1... Get ready to discover, deconstruct, and design on the set of Gadget Garage™, where participants work in crews to solve viewer challenges through innovation!</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pic>
        <p:nvPicPr>
          <p:cNvPr id="5" name="Picture 4" descr="A cover of a book&#10;&#10;AI-generated content may be incorrect.">
            <a:extLst>
              <a:ext uri="{FF2B5EF4-FFF2-40B4-BE49-F238E27FC236}">
                <a16:creationId xmlns:a16="http://schemas.microsoft.com/office/drawing/2014/main" id="{C3836B7D-A5E1-6310-7687-BDE5EF155DD1}"/>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6" name="Picture 5" descr="A white background with black text&#10;&#10;AI-generated content may be incorrect.">
            <a:extLst>
              <a:ext uri="{FF2B5EF4-FFF2-40B4-BE49-F238E27FC236}">
                <a16:creationId xmlns:a16="http://schemas.microsoft.com/office/drawing/2014/main" id="{01A90008-6EC1-5562-F318-15E203B4E25E}"/>
              </a:ext>
            </a:extLst>
          </p:cNvPr>
          <p:cNvPicPr>
            <a:picLocks noChangeAspect="1"/>
          </p:cNvPicPr>
          <p:nvPr/>
        </p:nvPicPr>
        <p:blipFill>
          <a:blip r:embed="rId3"/>
          <a:stretch>
            <a:fillRect/>
          </a:stretch>
        </p:blipFill>
        <p:spPr>
          <a:xfrm>
            <a:off x="5029200" y="2461674"/>
            <a:ext cx="6108897" cy="1665580"/>
          </a:xfrm>
          <a:prstGeom prst="rect">
            <a:avLst/>
          </a:prstGeom>
          <a:ln>
            <a:solidFill>
              <a:schemeClr val="tx1"/>
            </a:solidFill>
          </a:ln>
        </p:spPr>
      </p:pic>
      <p:pic>
        <p:nvPicPr>
          <p:cNvPr id="7" name="Picture 6" descr="A yellow sign with black text&#10;&#10;AI-generated content may be incorrect.">
            <a:extLst>
              <a:ext uri="{FF2B5EF4-FFF2-40B4-BE49-F238E27FC236}">
                <a16:creationId xmlns:a16="http://schemas.microsoft.com/office/drawing/2014/main" id="{2C2272F8-AE8F-515B-89BA-52ED631666A1}"/>
              </a:ext>
            </a:extLst>
          </p:cNvPr>
          <p:cNvPicPr>
            <a:picLocks noChangeAspect="1"/>
          </p:cNvPicPr>
          <p:nvPr/>
        </p:nvPicPr>
        <p:blipFill>
          <a:blip r:embed="rId4"/>
          <a:stretch>
            <a:fillRect/>
          </a:stretch>
        </p:blipFill>
        <p:spPr>
          <a:xfrm>
            <a:off x="5029200" y="4573523"/>
            <a:ext cx="5259805" cy="2046371"/>
          </a:xfrm>
          <a:prstGeom prst="rect">
            <a:avLst/>
          </a:prstGeom>
          <a:ln>
            <a:solidFill>
              <a:schemeClr val="tx1"/>
            </a:solidFill>
          </a:ln>
        </p:spPr>
      </p:pic>
      <p:sp>
        <p:nvSpPr>
          <p:cNvPr id="9" name="TextBox 8">
            <a:extLst>
              <a:ext uri="{FF2B5EF4-FFF2-40B4-BE49-F238E27FC236}">
                <a16:creationId xmlns:a16="http://schemas.microsoft.com/office/drawing/2014/main" id="{15447AA6-4D6D-6FA5-335F-413DE9BF692F}"/>
              </a:ext>
            </a:extLst>
          </p:cNvPr>
          <p:cNvSpPr txBox="1"/>
          <p:nvPr/>
        </p:nvSpPr>
        <p:spPr>
          <a:xfrm>
            <a:off x="4754880" y="1463040"/>
            <a:ext cx="6664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each Session, participants are asked to read a script for their new episode on the Gadget Garage channel.</a:t>
            </a:r>
          </a:p>
        </p:txBody>
      </p:sp>
      <p:sp>
        <p:nvSpPr>
          <p:cNvPr id="11" name="TextBox 8">
            <a:extLst>
              <a:ext uri="{FF2B5EF4-FFF2-40B4-BE49-F238E27FC236}">
                <a16:creationId xmlns:a16="http://schemas.microsoft.com/office/drawing/2014/main" id="{C197A556-0356-5D76-5CCE-E5BEA13DC4AD}"/>
              </a:ext>
            </a:extLst>
          </p:cNvPr>
          <p:cNvSpPr txBox="1"/>
          <p:nvPr/>
        </p:nvSpPr>
        <p:spPr>
          <a:xfrm>
            <a:off x="4754880" y="2092342"/>
            <a:ext cx="37698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rPr>
              <a:t>Excerpt from curriculum: </a:t>
            </a:r>
          </a:p>
        </p:txBody>
      </p:sp>
      <p:sp>
        <p:nvSpPr>
          <p:cNvPr id="12" name="TextBox 11">
            <a:extLst>
              <a:ext uri="{FF2B5EF4-FFF2-40B4-BE49-F238E27FC236}">
                <a16:creationId xmlns:a16="http://schemas.microsoft.com/office/drawing/2014/main" id="{2EE2340E-41FF-ED6D-D38D-E9D64743A337}"/>
              </a:ext>
            </a:extLst>
          </p:cNvPr>
          <p:cNvSpPr txBox="1"/>
          <p:nvPr/>
        </p:nvSpPr>
        <p:spPr>
          <a:xfrm>
            <a:off x="4754880" y="4210522"/>
            <a:ext cx="35024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Inventor Log:</a:t>
            </a:r>
          </a:p>
        </p:txBody>
      </p:sp>
    </p:spTree>
    <p:extLst>
      <p:ext uri="{BB962C8B-B14F-4D97-AF65-F5344CB8AC3E}">
        <p14:creationId xmlns:p14="http://schemas.microsoft.com/office/powerpoint/2010/main" val="1264271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TotalTime>
  <Words>1478</Words>
  <Application>Microsoft Office PowerPoint</Application>
  <PresentationFormat>Widescreen</PresentationFormat>
  <Paragraphs>118</Paragraphs>
  <Slides>30</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Aptos Display</vt:lpstr>
      <vt:lpstr>Arial</vt:lpstr>
      <vt:lpstr>Calibri</vt:lpstr>
      <vt:lpstr>Segoe UI</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K-6 examples of NIHF Educational Programs ELA alignments</dc:title>
  <dc:creator/>
  <cp:lastModifiedBy>Sarah Boedicker</cp:lastModifiedBy>
  <cp:revision>7</cp:revision>
  <dcterms:created xsi:type="dcterms:W3CDTF">2025-11-21T18:25:25Z</dcterms:created>
  <dcterms:modified xsi:type="dcterms:W3CDTF">2026-06-19T14:08:34Z</dcterms:modified>
</cp:coreProperties>
</file>