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1816" r:id="rId2"/>
    <p:sldId id="260" r:id="rId3"/>
    <p:sldId id="261" r:id="rId4"/>
    <p:sldId id="262" r:id="rId5"/>
    <p:sldId id="263" r:id="rId6"/>
    <p:sldId id="1848" r:id="rId7"/>
    <p:sldId id="1807" r:id="rId8"/>
    <p:sldId id="1836" r:id="rId9"/>
    <p:sldId id="1838" r:id="rId10"/>
    <p:sldId id="1826" r:id="rId11"/>
    <p:sldId id="1841" r:id="rId12"/>
    <p:sldId id="1831" r:id="rId13"/>
    <p:sldId id="1827" r:id="rId14"/>
    <p:sldId id="1851" r:id="rId15"/>
    <p:sldId id="1854" r:id="rId16"/>
    <p:sldId id="1852" r:id="rId17"/>
    <p:sldId id="1864" r:id="rId18"/>
    <p:sldId id="1865" r:id="rId19"/>
    <p:sldId id="1855" r:id="rId20"/>
    <p:sldId id="1870" r:id="rId21"/>
    <p:sldId id="1871" r:id="rId22"/>
    <p:sldId id="1845" r:id="rId23"/>
    <p:sldId id="1860" r:id="rId24"/>
    <p:sldId id="1863" r:id="rId25"/>
    <p:sldId id="1858" r:id="rId26"/>
    <p:sldId id="1861" r:id="rId27"/>
    <p:sldId id="1869" r:id="rId28"/>
    <p:sldId id="1868" r:id="rId29"/>
    <p:sldId id="1830" r:id="rId30"/>
    <p:sldId id="1839" r:id="rId31"/>
    <p:sldId id="1835" r:id="rId32"/>
    <p:sldId id="1856" r:id="rId33"/>
    <p:sldId id="1829" r:id="rId34"/>
    <p:sldId id="1866" r:id="rId35"/>
    <p:sldId id="1867" r:id="rId36"/>
    <p:sldId id="1873" r:id="rId37"/>
    <p:sldId id="1874" r:id="rId38"/>
    <p:sldId id="1832" r:id="rId39"/>
    <p:sldId id="1833" r:id="rId40"/>
    <p:sldId id="1859" r:id="rId41"/>
    <p:sldId id="1853" r:id="rId42"/>
    <p:sldId id="182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5C4078-B375-FAFD-6D54-2AB5A7627361}" name="Jayme Cellitioci" initials="JC" userId="S::jcellitioci@invent.org::8c46aa1b-e9e4-4e1e-ab52-661995e4c2e9" providerId="AD"/>
  <p188:author id="{62B5AF90-817C-ADF4-7B63-FF324FC3DF0A}" name="Ken Torisky" initials="KT" userId="S::ktorisky@invent.org::9d1c9c1a-e0a4-40f2-92b1-5b77c6f577f7" providerId="AD"/>
  <p188:author id="{3E6D88DB-AA10-A863-357E-B4704FCAAA94}" name="Veronica Kormos" initials="VK" userId="S::vkormos@invent.org::4a94f58c-b40e-41d1-83ef-48032fd452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54793"/>
  </p:normalViewPr>
  <p:slideViewPr>
    <p:cSldViewPr snapToGrid="0">
      <p:cViewPr varScale="1">
        <p:scale>
          <a:sx n="43" d="100"/>
          <a:sy n="43" d="100"/>
        </p:scale>
        <p:origin x="264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Torisky" userId="9d1c9c1a-e0a4-40f2-92b1-5b77c6f577f7" providerId="ADAL" clId="{F5498D94-DE09-4A0D-A68F-1C73271C76CE}"/>
    <pc:docChg chg="modSld">
      <pc:chgData name="Ken Torisky" userId="9d1c9c1a-e0a4-40f2-92b1-5b77c6f577f7" providerId="ADAL" clId="{F5498D94-DE09-4A0D-A68F-1C73271C76CE}" dt="2026-04-01T12:44:27.634" v="17" actId="20577"/>
      <pc:docMkLst>
        <pc:docMk/>
      </pc:docMkLst>
      <pc:sldChg chg="modSp mod">
        <pc:chgData name="Ken Torisky" userId="9d1c9c1a-e0a4-40f2-92b1-5b77c6f577f7" providerId="ADAL" clId="{F5498D94-DE09-4A0D-A68F-1C73271C76CE}" dt="2026-04-01T12:11:32.565" v="0" actId="20577"/>
        <pc:sldMkLst>
          <pc:docMk/>
          <pc:sldMk cId="3416994512" sldId="1816"/>
        </pc:sldMkLst>
        <pc:spChg chg="mod">
          <ac:chgData name="Ken Torisky" userId="9d1c9c1a-e0a4-40f2-92b1-5b77c6f577f7" providerId="ADAL" clId="{F5498D94-DE09-4A0D-A68F-1C73271C76CE}" dt="2026-04-01T12:11:32.565" v="0" actId="20577"/>
          <ac:spMkLst>
            <pc:docMk/>
            <pc:sldMk cId="3416994512" sldId="1816"/>
            <ac:spMk id="6" creationId="{B9F4BEDF-F270-3CB3-52BF-A32FEABE36FF}"/>
          </ac:spMkLst>
        </pc:spChg>
      </pc:sldChg>
      <pc:sldChg chg="modSp mod">
        <pc:chgData name="Ken Torisky" userId="9d1c9c1a-e0a4-40f2-92b1-5b77c6f577f7" providerId="ADAL" clId="{F5498D94-DE09-4A0D-A68F-1C73271C76CE}" dt="2026-04-01T12:28:00.227" v="6" actId="20577"/>
        <pc:sldMkLst>
          <pc:docMk/>
          <pc:sldMk cId="1190811285" sldId="1848"/>
        </pc:sldMkLst>
        <pc:graphicFrameChg chg="modGraphic">
          <ac:chgData name="Ken Torisky" userId="9d1c9c1a-e0a4-40f2-92b1-5b77c6f577f7" providerId="ADAL" clId="{F5498D94-DE09-4A0D-A68F-1C73271C76CE}" dt="2026-04-01T12:28:00.227" v="6" actId="20577"/>
          <ac:graphicFrameMkLst>
            <pc:docMk/>
            <pc:sldMk cId="1190811285" sldId="1848"/>
            <ac:graphicFrameMk id="4" creationId="{5F3F3AA7-1915-D933-741E-8E2888299C2A}"/>
          </ac:graphicFrameMkLst>
        </pc:graphicFrameChg>
      </pc:sldChg>
      <pc:sldChg chg="modSp mod">
        <pc:chgData name="Ken Torisky" userId="9d1c9c1a-e0a4-40f2-92b1-5b77c6f577f7" providerId="ADAL" clId="{F5498D94-DE09-4A0D-A68F-1C73271C76CE}" dt="2026-04-01T12:44:27.634" v="17" actId="20577"/>
        <pc:sldMkLst>
          <pc:docMk/>
          <pc:sldMk cId="3029793543" sldId="1851"/>
        </pc:sldMkLst>
        <pc:spChg chg="mod">
          <ac:chgData name="Ken Torisky" userId="9d1c9c1a-e0a4-40f2-92b1-5b77c6f577f7" providerId="ADAL" clId="{F5498D94-DE09-4A0D-A68F-1C73271C76CE}" dt="2026-04-01T12:44:27.634" v="17" actId="20577"/>
          <ac:spMkLst>
            <pc:docMk/>
            <pc:sldMk cId="3029793543" sldId="1851"/>
            <ac:spMk id="4" creationId="{057E84A2-CB48-8921-41C0-BF7E68F89095}"/>
          </ac:spMkLst>
        </pc:spChg>
      </pc:sldChg>
      <pc:sldChg chg="modSp mod">
        <pc:chgData name="Ken Torisky" userId="9d1c9c1a-e0a4-40f2-92b1-5b77c6f577f7" providerId="ADAL" clId="{F5498D94-DE09-4A0D-A68F-1C73271C76CE}" dt="2026-04-01T12:39:54.793" v="16" actId="20577"/>
        <pc:sldMkLst>
          <pc:docMk/>
          <pc:sldMk cId="2577150871" sldId="1863"/>
        </pc:sldMkLst>
        <pc:spChg chg="mod">
          <ac:chgData name="Ken Torisky" userId="9d1c9c1a-e0a4-40f2-92b1-5b77c6f577f7" providerId="ADAL" clId="{F5498D94-DE09-4A0D-A68F-1C73271C76CE}" dt="2026-04-01T12:39:29.257" v="13" actId="20577"/>
          <ac:spMkLst>
            <pc:docMk/>
            <pc:sldMk cId="2577150871" sldId="1863"/>
            <ac:spMk id="6" creationId="{4CDC9791-1A19-74C3-B01B-3960E4C9B793}"/>
          </ac:spMkLst>
        </pc:spChg>
        <pc:spChg chg="mod">
          <ac:chgData name="Ken Torisky" userId="9d1c9c1a-e0a4-40f2-92b1-5b77c6f577f7" providerId="ADAL" clId="{F5498D94-DE09-4A0D-A68F-1C73271C76CE}" dt="2026-04-01T12:39:54.793" v="16" actId="20577"/>
          <ac:spMkLst>
            <pc:docMk/>
            <pc:sldMk cId="2577150871" sldId="1863"/>
            <ac:spMk id="9" creationId="{DF43B773-277D-3570-C6DC-6E6EB6229888}"/>
          </ac:spMkLst>
        </pc:spChg>
      </pc:sldChg>
      <pc:sldChg chg="modSp mod">
        <pc:chgData name="Ken Torisky" userId="9d1c9c1a-e0a4-40f2-92b1-5b77c6f577f7" providerId="ADAL" clId="{F5498D94-DE09-4A0D-A68F-1C73271C76CE}" dt="2026-04-01T12:37:23.390" v="11" actId="20577"/>
        <pc:sldMkLst>
          <pc:docMk/>
          <pc:sldMk cId="1500133803" sldId="1864"/>
        </pc:sldMkLst>
        <pc:spChg chg="mod">
          <ac:chgData name="Ken Torisky" userId="9d1c9c1a-e0a4-40f2-92b1-5b77c6f577f7" providerId="ADAL" clId="{F5498D94-DE09-4A0D-A68F-1C73271C76CE}" dt="2026-04-01T12:37:23.390" v="11" actId="20577"/>
          <ac:spMkLst>
            <pc:docMk/>
            <pc:sldMk cId="1500133803" sldId="1864"/>
            <ac:spMk id="4" creationId="{3843770B-15AD-7341-8724-3DC4FF41E4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EA802-4A34-4E02-A4FE-4B1AC52C8A46}" type="datetimeFigureOut">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38963-B8EA-4C03-8329-3B742A1BC673}" type="slidenum">
              <a:t>‹#›</a:t>
            </a:fld>
            <a:endParaRPr lang="en-US"/>
          </a:p>
        </p:txBody>
      </p:sp>
    </p:spTree>
    <p:extLst>
      <p:ext uri="{BB962C8B-B14F-4D97-AF65-F5344CB8AC3E}">
        <p14:creationId xmlns:p14="http://schemas.microsoft.com/office/powerpoint/2010/main" val="34627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2A6F-BFF5-90B7-76B7-0ABD05341E5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D6EDF02F-9A48-2C68-0C69-22BAC4DACF5E}"/>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4174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6170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27ED8-9717-5E2F-842A-715B8BFCC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8474D-819E-01C5-E7CA-8E86F5CBF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060C0-A6EC-2F60-C2B3-558B6AF904C1}"/>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5DA2B2D2-95DD-7836-32B7-9B35414E0C4A}"/>
              </a:ext>
            </a:extLst>
          </p:cNvPr>
          <p:cNvSpPr>
            <a:spLocks noGrp="1"/>
          </p:cNvSpPr>
          <p:nvPr>
            <p:ph type="sldNum" sz="quarter" idx="5"/>
          </p:nvPr>
        </p:nvSpPr>
        <p:spPr/>
        <p:txBody>
          <a:bodyPr/>
          <a:lstStyle/>
          <a:p>
            <a:fld id="{4B138963-B8EA-4C03-8329-3B742A1BC673}" type="slidenum">
              <a:rPr lang="en-US"/>
              <a:t>20</a:t>
            </a:fld>
            <a:endParaRPr lang="en-US"/>
          </a:p>
        </p:txBody>
      </p:sp>
    </p:spTree>
    <p:extLst>
      <p:ext uri="{BB962C8B-B14F-4D97-AF65-F5344CB8AC3E}">
        <p14:creationId xmlns:p14="http://schemas.microsoft.com/office/powerpoint/2010/main" val="295747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FEC0-83A2-E77E-EC7D-3DA61FD1E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544C0-8DB1-220E-B000-51DA0AF74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36312-B95F-9A8A-CB25-23DB759826C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6CA580F-7B82-25FA-2134-11AFBAF3B823}"/>
              </a:ext>
            </a:extLst>
          </p:cNvPr>
          <p:cNvSpPr>
            <a:spLocks noGrp="1"/>
          </p:cNvSpPr>
          <p:nvPr>
            <p:ph type="sldNum" sz="quarter" idx="5"/>
          </p:nvPr>
        </p:nvSpPr>
        <p:spPr/>
        <p:txBody>
          <a:bodyPr/>
          <a:lstStyle/>
          <a:p>
            <a:fld id="{4B138963-B8EA-4C03-8329-3B742A1BC673}" type="slidenum">
              <a:rPr lang="en-US"/>
              <a:t>21</a:t>
            </a:fld>
            <a:endParaRPr lang="en-US"/>
          </a:p>
        </p:txBody>
      </p:sp>
    </p:spTree>
    <p:extLst>
      <p:ext uri="{BB962C8B-B14F-4D97-AF65-F5344CB8AC3E}">
        <p14:creationId xmlns:p14="http://schemas.microsoft.com/office/powerpoint/2010/main" val="96811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22</a:t>
            </a:fld>
            <a:endParaRPr lang="en-US"/>
          </a:p>
        </p:txBody>
      </p:sp>
    </p:spTree>
    <p:extLst>
      <p:ext uri="{BB962C8B-B14F-4D97-AF65-F5344CB8AC3E}">
        <p14:creationId xmlns:p14="http://schemas.microsoft.com/office/powerpoint/2010/main" val="197288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23</a:t>
            </a:fld>
            <a:endParaRPr lang="en-US"/>
          </a:p>
        </p:txBody>
      </p:sp>
    </p:spTree>
    <p:extLst>
      <p:ext uri="{BB962C8B-B14F-4D97-AF65-F5344CB8AC3E}">
        <p14:creationId xmlns:p14="http://schemas.microsoft.com/office/powerpoint/2010/main" val="279402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24</a:t>
            </a:fld>
            <a:endParaRPr lang="en-US"/>
          </a:p>
        </p:txBody>
      </p:sp>
    </p:spTree>
    <p:extLst>
      <p:ext uri="{BB962C8B-B14F-4D97-AF65-F5344CB8AC3E}">
        <p14:creationId xmlns:p14="http://schemas.microsoft.com/office/powerpoint/2010/main" val="126100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25</a:t>
            </a:fld>
            <a:endParaRPr lang="en-US"/>
          </a:p>
        </p:txBody>
      </p:sp>
    </p:spTree>
    <p:extLst>
      <p:ext uri="{BB962C8B-B14F-4D97-AF65-F5344CB8AC3E}">
        <p14:creationId xmlns:p14="http://schemas.microsoft.com/office/powerpoint/2010/main" val="218012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27</a:t>
            </a:fld>
            <a:endParaRPr lang="en-US"/>
          </a:p>
        </p:txBody>
      </p:sp>
    </p:spTree>
    <p:extLst>
      <p:ext uri="{BB962C8B-B14F-4D97-AF65-F5344CB8AC3E}">
        <p14:creationId xmlns:p14="http://schemas.microsoft.com/office/powerpoint/2010/main" val="728952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38963-B8EA-4C03-8329-3B742A1BC673}" type="slidenum">
              <a:rPr lang="en-US" smtClean="0"/>
              <a:t>28</a:t>
            </a:fld>
            <a:endParaRPr lang="en-US"/>
          </a:p>
        </p:txBody>
      </p:sp>
    </p:spTree>
    <p:extLst>
      <p:ext uri="{BB962C8B-B14F-4D97-AF65-F5344CB8AC3E}">
        <p14:creationId xmlns:p14="http://schemas.microsoft.com/office/powerpoint/2010/main" val="391783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EE8AA-E4F4-5A84-00E2-7AD8F86EF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 b="83466"/>
          <a:stretch/>
        </p:blipFill>
        <p:spPr>
          <a:xfrm>
            <a:off x="0" y="0"/>
            <a:ext cx="12192000" cy="1134473"/>
          </a:xfrm>
          <a:prstGeom prst="rect">
            <a:avLst/>
          </a:prstGeom>
        </p:spPr>
      </p:pic>
      <p:pic>
        <p:nvPicPr>
          <p:cNvPr id="5" name="Picture 4">
            <a:extLst>
              <a:ext uri="{FF2B5EF4-FFF2-40B4-BE49-F238E27FC236}">
                <a16:creationId xmlns:a16="http://schemas.microsoft.com/office/drawing/2014/main" id="{AD18B5C8-94DE-6405-6DDC-57CF66096C12}"/>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023600" y="5664199"/>
            <a:ext cx="1003300" cy="1028700"/>
          </a:xfrm>
          <a:prstGeom prst="rect">
            <a:avLst/>
          </a:prstGeom>
        </p:spPr>
      </p:pic>
    </p:spTree>
    <p:extLst>
      <p:ext uri="{BB962C8B-B14F-4D97-AF65-F5344CB8AC3E}">
        <p14:creationId xmlns:p14="http://schemas.microsoft.com/office/powerpoint/2010/main" val="1577745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94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ideo" Target="https://player.vimeo.com/video/830352423?h=5914aef3e4&amp;amp;app_id=122963" TargetMode="Externa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ideo" Target="https://player.vimeo.com/video/829413540?h=2272bcaa79&amp;amp;app_id=122963" TargetMode="Externa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mericasucceeds.org/what-we-do" TargetMode="Externa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58FC-30FB-585C-C92C-D84BBB73903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7AE5FFD-A641-9D87-AD38-EFA1EB6C09C1}"/>
              </a:ext>
            </a:extLst>
          </p:cNvPr>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a:extLst>
              <a:ext uri="{FF2B5EF4-FFF2-40B4-BE49-F238E27FC236}">
                <a16:creationId xmlns:a16="http://schemas.microsoft.com/office/drawing/2014/main" id="{778F05B8-9DAE-5ADF-1FFD-F29B5EF908AA}"/>
              </a:ext>
            </a:extLst>
          </p:cNvPr>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a:extLst>
              <a:ext uri="{FF2B5EF4-FFF2-40B4-BE49-F238E27FC236}">
                <a16:creationId xmlns:a16="http://schemas.microsoft.com/office/drawing/2014/main" id="{B1CE7CBC-684D-C740-BA9F-08F187933C4B}"/>
              </a:ext>
            </a:extLst>
          </p:cNvPr>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4DCAFE39-10FB-2598-E7FE-AC796BFB2CB7}"/>
              </a:ext>
            </a:extLst>
          </p:cNvPr>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FF2B5EF4-FFF2-40B4-BE49-F238E27FC236}">
                <a16:creationId xmlns:a16="http://schemas.microsoft.com/office/drawing/2014/main" id="{FA340048-2F34-3ECF-2060-0FD262A4F68F}"/>
              </a:ext>
            </a:extLst>
          </p:cNvPr>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a:extLst>
              <a:ext uri="{FF2B5EF4-FFF2-40B4-BE49-F238E27FC236}">
                <a16:creationId xmlns:a16="http://schemas.microsoft.com/office/drawing/2014/main" id="{6D548C78-891A-CE45-39DC-BD83B0B3CC43}"/>
              </a:ext>
            </a:extLst>
          </p:cNvPr>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a:extLst>
              <a:ext uri="{FF2B5EF4-FFF2-40B4-BE49-F238E27FC236}">
                <a16:creationId xmlns:a16="http://schemas.microsoft.com/office/drawing/2014/main" id="{47F62F02-C5D5-4731-E499-FA8D241AC805}"/>
              </a:ext>
            </a:extLst>
          </p:cNvPr>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a:extLst>
              <a:ext uri="{FF2B5EF4-FFF2-40B4-BE49-F238E27FC236}">
                <a16:creationId xmlns:a16="http://schemas.microsoft.com/office/drawing/2014/main" id="{132F99B8-30DC-F1EA-003F-90AD4B80CF14}"/>
              </a:ext>
            </a:extLst>
          </p:cNvPr>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a:extLst>
              <a:ext uri="{FF2B5EF4-FFF2-40B4-BE49-F238E27FC236}">
                <a16:creationId xmlns:a16="http://schemas.microsoft.com/office/drawing/2014/main" id="{C8A26337-A0A0-E49B-1E42-0A3A24E2A6B9}"/>
              </a:ext>
            </a:extLst>
          </p:cNvPr>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a:extLst>
              <a:ext uri="{FF2B5EF4-FFF2-40B4-BE49-F238E27FC236}">
                <a16:creationId xmlns:a16="http://schemas.microsoft.com/office/drawing/2014/main" id="{C8DBAFB4-E46F-3017-1E5C-0BDF7EA74B29}"/>
              </a:ext>
            </a:extLst>
          </p:cNvPr>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a:extLst>
              <a:ext uri="{FF2B5EF4-FFF2-40B4-BE49-F238E27FC236}">
                <a16:creationId xmlns:a16="http://schemas.microsoft.com/office/drawing/2014/main" id="{68944050-0AB3-A185-35AE-55011E8A5DF4}"/>
              </a:ext>
            </a:extLst>
          </p:cNvPr>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a:extLst>
              <a:ext uri="{FF2B5EF4-FFF2-40B4-BE49-F238E27FC236}">
                <a16:creationId xmlns:a16="http://schemas.microsoft.com/office/drawing/2014/main" id="{2CC16096-F78A-2ADA-869B-53D59A14130E}"/>
              </a:ext>
            </a:extLst>
          </p:cNvPr>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a:extLst>
              <a:ext uri="{FF2B5EF4-FFF2-40B4-BE49-F238E27FC236}">
                <a16:creationId xmlns:a16="http://schemas.microsoft.com/office/drawing/2014/main" id="{4CB885DA-F1B4-F5C7-2C83-A153FC30627A}"/>
              </a:ext>
            </a:extLst>
          </p:cNvPr>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a:extLst>
              <a:ext uri="{FF2B5EF4-FFF2-40B4-BE49-F238E27FC236}">
                <a16:creationId xmlns:a16="http://schemas.microsoft.com/office/drawing/2014/main" id="{563C4635-2363-BC66-5058-63CA2DB2D493}"/>
              </a:ext>
            </a:extLst>
          </p:cNvPr>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a:extLst>
              <a:ext uri="{FF2B5EF4-FFF2-40B4-BE49-F238E27FC236}">
                <a16:creationId xmlns:a16="http://schemas.microsoft.com/office/drawing/2014/main" id="{30763527-6658-BCE4-C02C-8CA49C1B02C5}"/>
              </a:ext>
            </a:extLst>
          </p:cNvPr>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a:extLst>
              <a:ext uri="{FF2B5EF4-FFF2-40B4-BE49-F238E27FC236}">
                <a16:creationId xmlns:a16="http://schemas.microsoft.com/office/drawing/2014/main" id="{0B913A66-F3E1-308A-CBF1-E517A28DA82E}"/>
              </a:ext>
            </a:extLst>
          </p:cNvPr>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a:extLst>
              <a:ext uri="{FF2B5EF4-FFF2-40B4-BE49-F238E27FC236}">
                <a16:creationId xmlns:a16="http://schemas.microsoft.com/office/drawing/2014/main" id="{2FA0E48B-4E3E-DF65-193D-C0C5EAD638AA}"/>
              </a:ext>
            </a:extLst>
          </p:cNvPr>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a:extLst>
              <a:ext uri="{FF2B5EF4-FFF2-40B4-BE49-F238E27FC236}">
                <a16:creationId xmlns:a16="http://schemas.microsoft.com/office/drawing/2014/main" id="{896DED53-EF06-1A44-C91D-A724DD8DF0DA}"/>
              </a:ext>
            </a:extLst>
          </p:cNvPr>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a:extLst>
              <a:ext uri="{FF2B5EF4-FFF2-40B4-BE49-F238E27FC236}">
                <a16:creationId xmlns:a16="http://schemas.microsoft.com/office/drawing/2014/main" id="{8F2493D1-A24A-E8F2-0C05-A5140BCF0FF8}"/>
              </a:ext>
            </a:extLst>
          </p:cNvPr>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a:extLst>
              <a:ext uri="{FF2B5EF4-FFF2-40B4-BE49-F238E27FC236}">
                <a16:creationId xmlns:a16="http://schemas.microsoft.com/office/drawing/2014/main" id="{B1424A20-B2E5-B072-76F2-AC75ADD81DEB}"/>
              </a:ext>
            </a:extLst>
          </p:cNvPr>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a:extLst>
              <a:ext uri="{FF2B5EF4-FFF2-40B4-BE49-F238E27FC236}">
                <a16:creationId xmlns:a16="http://schemas.microsoft.com/office/drawing/2014/main" id="{7CE6FF69-150D-510C-FC28-7A5B668D45B7}"/>
              </a:ext>
            </a:extLst>
          </p:cNvPr>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a:extLst>
              <a:ext uri="{FF2B5EF4-FFF2-40B4-BE49-F238E27FC236}">
                <a16:creationId xmlns:a16="http://schemas.microsoft.com/office/drawing/2014/main" id="{C708E728-3536-082B-EAAC-B25EC694D791}"/>
              </a:ext>
            </a:extLst>
          </p:cNvPr>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a:extLst>
              <a:ext uri="{FF2B5EF4-FFF2-40B4-BE49-F238E27FC236}">
                <a16:creationId xmlns:a16="http://schemas.microsoft.com/office/drawing/2014/main" id="{F539D586-CA99-C464-CCA9-078B6EBF0826}"/>
              </a:ext>
            </a:extLst>
          </p:cNvPr>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a:extLst>
              <a:ext uri="{FF2B5EF4-FFF2-40B4-BE49-F238E27FC236}">
                <a16:creationId xmlns:a16="http://schemas.microsoft.com/office/drawing/2014/main" id="{52F367B4-C395-1605-7286-94D63C130A39}"/>
              </a:ext>
            </a:extLst>
          </p:cNvPr>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a:extLst>
              <a:ext uri="{FF2B5EF4-FFF2-40B4-BE49-F238E27FC236}">
                <a16:creationId xmlns:a16="http://schemas.microsoft.com/office/drawing/2014/main" id="{3C0CF8DC-C112-7AA9-7B95-1AF178830053}"/>
              </a:ext>
            </a:extLst>
          </p:cNvPr>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a:extLst>
              <a:ext uri="{FF2B5EF4-FFF2-40B4-BE49-F238E27FC236}">
                <a16:creationId xmlns:a16="http://schemas.microsoft.com/office/drawing/2014/main" id="{A8DE121E-EB6A-7A17-3BE0-DC360E2887F1}"/>
              </a:ext>
            </a:extLst>
          </p:cNvPr>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a:extLst>
              <a:ext uri="{FF2B5EF4-FFF2-40B4-BE49-F238E27FC236}">
                <a16:creationId xmlns:a16="http://schemas.microsoft.com/office/drawing/2014/main" id="{FB5B1778-0CDB-06DC-4396-55B218D27094}"/>
              </a:ext>
            </a:extLst>
          </p:cNvPr>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a:extLst>
              <a:ext uri="{FF2B5EF4-FFF2-40B4-BE49-F238E27FC236}">
                <a16:creationId xmlns:a16="http://schemas.microsoft.com/office/drawing/2014/main" id="{FF4249B2-C615-E19B-DB9C-FA42B99669FF}"/>
              </a:ext>
            </a:extLst>
          </p:cNvPr>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a:extLst>
              <a:ext uri="{FF2B5EF4-FFF2-40B4-BE49-F238E27FC236}">
                <a16:creationId xmlns:a16="http://schemas.microsoft.com/office/drawing/2014/main" id="{8625E041-B54C-E40E-A8C3-EF158C9343B0}"/>
              </a:ext>
            </a:extLst>
          </p:cNvPr>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a:extLst>
              <a:ext uri="{FF2B5EF4-FFF2-40B4-BE49-F238E27FC236}">
                <a16:creationId xmlns:a16="http://schemas.microsoft.com/office/drawing/2014/main" id="{FE995D18-2772-8B86-AD47-6A32DEAD3FDA}"/>
              </a:ext>
            </a:extLst>
          </p:cNvPr>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a:extLst>
              <a:ext uri="{FF2B5EF4-FFF2-40B4-BE49-F238E27FC236}">
                <a16:creationId xmlns:a16="http://schemas.microsoft.com/office/drawing/2014/main" id="{548E7138-6377-B6D7-1098-8F5161F5D792}"/>
              </a:ext>
            </a:extLst>
          </p:cNvPr>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a:extLst>
              <a:ext uri="{FF2B5EF4-FFF2-40B4-BE49-F238E27FC236}">
                <a16:creationId xmlns:a16="http://schemas.microsoft.com/office/drawing/2014/main" id="{D02D1C3C-089E-C0D9-396C-7DDD4E8ADF5F}"/>
              </a:ext>
            </a:extLst>
          </p:cNvPr>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a:extLst>
              <a:ext uri="{FF2B5EF4-FFF2-40B4-BE49-F238E27FC236}">
                <a16:creationId xmlns:a16="http://schemas.microsoft.com/office/drawing/2014/main" id="{A7DD0A1D-C455-02A3-688D-FB7AFA8D0F15}"/>
              </a:ext>
            </a:extLst>
          </p:cNvPr>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a:extLst>
              <a:ext uri="{FF2B5EF4-FFF2-40B4-BE49-F238E27FC236}">
                <a16:creationId xmlns:a16="http://schemas.microsoft.com/office/drawing/2014/main" id="{EF1DC938-99D5-7417-C3A5-AAFBE33BE76E}"/>
              </a:ext>
            </a:extLst>
          </p:cNvPr>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a:extLst>
              <a:ext uri="{FF2B5EF4-FFF2-40B4-BE49-F238E27FC236}">
                <a16:creationId xmlns:a16="http://schemas.microsoft.com/office/drawing/2014/main" id="{C59CB2D3-4FD8-45CB-4000-A9805376F017}"/>
              </a:ext>
            </a:extLst>
          </p:cNvPr>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a:extLst>
              <a:ext uri="{FF2B5EF4-FFF2-40B4-BE49-F238E27FC236}">
                <a16:creationId xmlns:a16="http://schemas.microsoft.com/office/drawing/2014/main" id="{390315F8-0B49-054F-7930-B33C81E15C37}"/>
              </a:ext>
            </a:extLst>
          </p:cNvPr>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a:extLst>
              <a:ext uri="{FF2B5EF4-FFF2-40B4-BE49-F238E27FC236}">
                <a16:creationId xmlns:a16="http://schemas.microsoft.com/office/drawing/2014/main" id="{C858F90C-AAF2-F6DC-6286-5BAE51DFA59B}"/>
              </a:ext>
            </a:extLst>
          </p:cNvPr>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a:extLst>
              <a:ext uri="{FF2B5EF4-FFF2-40B4-BE49-F238E27FC236}">
                <a16:creationId xmlns:a16="http://schemas.microsoft.com/office/drawing/2014/main" id="{4D697104-29EA-399C-D2E5-40985E0C659D}"/>
              </a:ext>
            </a:extLst>
          </p:cNvPr>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a:extLst>
              <a:ext uri="{FF2B5EF4-FFF2-40B4-BE49-F238E27FC236}">
                <a16:creationId xmlns:a16="http://schemas.microsoft.com/office/drawing/2014/main" id="{9DBAE6CF-1516-1074-1097-51343B7199DD}"/>
              </a:ext>
            </a:extLst>
          </p:cNvPr>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a:extLst>
              <a:ext uri="{FF2B5EF4-FFF2-40B4-BE49-F238E27FC236}">
                <a16:creationId xmlns:a16="http://schemas.microsoft.com/office/drawing/2014/main" id="{87EF6395-9567-5A9F-8E37-59E00B156DC6}"/>
              </a:ext>
            </a:extLst>
          </p:cNvPr>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a:extLst>
              <a:ext uri="{FF2B5EF4-FFF2-40B4-BE49-F238E27FC236}">
                <a16:creationId xmlns:a16="http://schemas.microsoft.com/office/drawing/2014/main" id="{F702F7B1-3245-F225-854B-B82E8C4FD65C}"/>
              </a:ext>
            </a:extLst>
          </p:cNvPr>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a:extLst>
              <a:ext uri="{FF2B5EF4-FFF2-40B4-BE49-F238E27FC236}">
                <a16:creationId xmlns:a16="http://schemas.microsoft.com/office/drawing/2014/main" id="{EF7D39F3-CD87-38C9-9A04-AAF2A9E7E1BC}"/>
              </a:ext>
            </a:extLst>
          </p:cNvPr>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a:extLst>
              <a:ext uri="{FF2B5EF4-FFF2-40B4-BE49-F238E27FC236}">
                <a16:creationId xmlns:a16="http://schemas.microsoft.com/office/drawing/2014/main" id="{74FC1CC4-FB90-AA99-8F07-F2BF1ED9A928}"/>
              </a:ext>
            </a:extLst>
          </p:cNvPr>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a:extLst>
              <a:ext uri="{FF2B5EF4-FFF2-40B4-BE49-F238E27FC236}">
                <a16:creationId xmlns:a16="http://schemas.microsoft.com/office/drawing/2014/main" id="{EE283B60-F930-4F5B-91D0-0D36FCBB859A}"/>
              </a:ext>
            </a:extLst>
          </p:cNvPr>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a:extLst>
              <a:ext uri="{FF2B5EF4-FFF2-40B4-BE49-F238E27FC236}">
                <a16:creationId xmlns:a16="http://schemas.microsoft.com/office/drawing/2014/main" id="{1AF06D7C-6E4B-7ACC-C61E-55FA613A7A79}"/>
              </a:ext>
            </a:extLst>
          </p:cNvPr>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a:extLst>
              <a:ext uri="{FF2B5EF4-FFF2-40B4-BE49-F238E27FC236}">
                <a16:creationId xmlns:a16="http://schemas.microsoft.com/office/drawing/2014/main" id="{763ABDD7-5CA0-FE8E-E6CD-58018D678A7B}"/>
              </a:ext>
            </a:extLst>
          </p:cNvPr>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a:extLst>
              <a:ext uri="{FF2B5EF4-FFF2-40B4-BE49-F238E27FC236}">
                <a16:creationId xmlns:a16="http://schemas.microsoft.com/office/drawing/2014/main" id="{44974906-01F7-F5F8-8DCC-FDB990F222F1}"/>
              </a:ext>
            </a:extLst>
          </p:cNvPr>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a:extLst>
              <a:ext uri="{FF2B5EF4-FFF2-40B4-BE49-F238E27FC236}">
                <a16:creationId xmlns:a16="http://schemas.microsoft.com/office/drawing/2014/main" id="{09D5E558-65EA-0FFC-AE83-7786D1D10D0A}"/>
              </a:ext>
            </a:extLst>
          </p:cNvPr>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a:extLst>
              <a:ext uri="{FF2B5EF4-FFF2-40B4-BE49-F238E27FC236}">
                <a16:creationId xmlns:a16="http://schemas.microsoft.com/office/drawing/2014/main" id="{500328A6-35EB-54D2-B71F-16E4A5C06F98}"/>
              </a:ext>
            </a:extLst>
          </p:cNvPr>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a:extLst>
              <a:ext uri="{FF2B5EF4-FFF2-40B4-BE49-F238E27FC236}">
                <a16:creationId xmlns:a16="http://schemas.microsoft.com/office/drawing/2014/main" id="{589C179A-006D-BABA-CC49-B0E12EC32A00}"/>
              </a:ext>
            </a:extLst>
          </p:cNvPr>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a:extLst>
              <a:ext uri="{FF2B5EF4-FFF2-40B4-BE49-F238E27FC236}">
                <a16:creationId xmlns:a16="http://schemas.microsoft.com/office/drawing/2014/main" id="{0FB7B3ED-92B9-0378-AD97-7EC2B5B6308A}"/>
              </a:ext>
            </a:extLst>
          </p:cNvPr>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a:extLst>
              <a:ext uri="{FF2B5EF4-FFF2-40B4-BE49-F238E27FC236}">
                <a16:creationId xmlns:a16="http://schemas.microsoft.com/office/drawing/2014/main" id="{EF69EBF6-0EF6-A35B-4409-F9FA8ED9FBC2}"/>
              </a:ext>
            </a:extLst>
          </p:cNvPr>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a:extLst>
              <a:ext uri="{FF2B5EF4-FFF2-40B4-BE49-F238E27FC236}">
                <a16:creationId xmlns:a16="http://schemas.microsoft.com/office/drawing/2014/main" id="{4F23CA18-A9B8-9D6E-57A7-E5786407996D}"/>
              </a:ext>
            </a:extLst>
          </p:cNvPr>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a:extLst>
              <a:ext uri="{FF2B5EF4-FFF2-40B4-BE49-F238E27FC236}">
                <a16:creationId xmlns:a16="http://schemas.microsoft.com/office/drawing/2014/main" id="{B8B0C7B5-8EB8-50FA-18D2-2285D395A189}"/>
              </a:ext>
            </a:extLst>
          </p:cNvPr>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a:extLst>
              <a:ext uri="{FF2B5EF4-FFF2-40B4-BE49-F238E27FC236}">
                <a16:creationId xmlns:a16="http://schemas.microsoft.com/office/drawing/2014/main" id="{1E9CD1DD-314E-5519-AE04-00D1271AB775}"/>
              </a:ext>
            </a:extLst>
          </p:cNvPr>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a:extLst>
              <a:ext uri="{FF2B5EF4-FFF2-40B4-BE49-F238E27FC236}">
                <a16:creationId xmlns:a16="http://schemas.microsoft.com/office/drawing/2014/main" id="{0CCC12A0-B044-F66B-6676-93AD84C061BF}"/>
              </a:ext>
            </a:extLst>
          </p:cNvPr>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a:extLst>
              <a:ext uri="{FF2B5EF4-FFF2-40B4-BE49-F238E27FC236}">
                <a16:creationId xmlns:a16="http://schemas.microsoft.com/office/drawing/2014/main" id="{F4796E57-8DB6-16E5-E9F3-5E9797FEAB83}"/>
              </a:ext>
            </a:extLst>
          </p:cNvPr>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a:extLst>
              <a:ext uri="{FF2B5EF4-FFF2-40B4-BE49-F238E27FC236}">
                <a16:creationId xmlns:a16="http://schemas.microsoft.com/office/drawing/2014/main" id="{3441CC3B-AD85-BEF4-9FEC-C669F67D2A1B}"/>
              </a:ext>
            </a:extLst>
          </p:cNvPr>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a:extLst>
              <a:ext uri="{FF2B5EF4-FFF2-40B4-BE49-F238E27FC236}">
                <a16:creationId xmlns:a16="http://schemas.microsoft.com/office/drawing/2014/main" id="{571C3CCD-D1C3-6CD8-2BB7-E57BAA5BB38F}"/>
              </a:ext>
            </a:extLst>
          </p:cNvPr>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a:extLst>
              <a:ext uri="{FF2B5EF4-FFF2-40B4-BE49-F238E27FC236}">
                <a16:creationId xmlns:a16="http://schemas.microsoft.com/office/drawing/2014/main" id="{1728F49A-3D84-8DF1-27E3-810A668614E4}"/>
              </a:ext>
            </a:extLst>
          </p:cNvPr>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a:extLst>
              <a:ext uri="{FF2B5EF4-FFF2-40B4-BE49-F238E27FC236}">
                <a16:creationId xmlns:a16="http://schemas.microsoft.com/office/drawing/2014/main" id="{DFF27354-CF36-E836-F2A7-DA669CBACC47}"/>
              </a:ext>
            </a:extLst>
          </p:cNvPr>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a:extLst>
              <a:ext uri="{FF2B5EF4-FFF2-40B4-BE49-F238E27FC236}">
                <a16:creationId xmlns:a16="http://schemas.microsoft.com/office/drawing/2014/main" id="{FE041989-93BE-54E2-37A6-78105FF43A55}"/>
              </a:ext>
            </a:extLst>
          </p:cNvPr>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a:extLst>
              <a:ext uri="{FF2B5EF4-FFF2-40B4-BE49-F238E27FC236}">
                <a16:creationId xmlns:a16="http://schemas.microsoft.com/office/drawing/2014/main" id="{FBA8097D-C961-860A-A6D5-7532E950D912}"/>
              </a:ext>
            </a:extLst>
          </p:cNvPr>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a:extLst>
              <a:ext uri="{FF2B5EF4-FFF2-40B4-BE49-F238E27FC236}">
                <a16:creationId xmlns:a16="http://schemas.microsoft.com/office/drawing/2014/main" id="{0E86123E-340A-88BA-6FFE-68D7AD552995}"/>
              </a:ext>
            </a:extLst>
          </p:cNvPr>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a:extLst>
              <a:ext uri="{FF2B5EF4-FFF2-40B4-BE49-F238E27FC236}">
                <a16:creationId xmlns:a16="http://schemas.microsoft.com/office/drawing/2014/main" id="{5B64DBA8-14AE-F8A5-C5EC-0DCB896B8F6D}"/>
              </a:ext>
            </a:extLst>
          </p:cNvPr>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a:extLst>
              <a:ext uri="{FF2B5EF4-FFF2-40B4-BE49-F238E27FC236}">
                <a16:creationId xmlns:a16="http://schemas.microsoft.com/office/drawing/2014/main" id="{151E16BF-7BF1-CDC8-6D21-5F41359F249A}"/>
              </a:ext>
            </a:extLst>
          </p:cNvPr>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a:extLst>
              <a:ext uri="{FF2B5EF4-FFF2-40B4-BE49-F238E27FC236}">
                <a16:creationId xmlns:a16="http://schemas.microsoft.com/office/drawing/2014/main" id="{49A31232-D070-D4CE-88B3-2F16D731044F}"/>
              </a:ext>
            </a:extLst>
          </p:cNvPr>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a:extLst>
              <a:ext uri="{FF2B5EF4-FFF2-40B4-BE49-F238E27FC236}">
                <a16:creationId xmlns:a16="http://schemas.microsoft.com/office/drawing/2014/main" id="{76E2251F-B130-5E3F-35AD-FAD7683B1BA0}"/>
              </a:ext>
            </a:extLst>
          </p:cNvPr>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a:extLst>
              <a:ext uri="{FF2B5EF4-FFF2-40B4-BE49-F238E27FC236}">
                <a16:creationId xmlns:a16="http://schemas.microsoft.com/office/drawing/2014/main" id="{BB3823FA-7584-E0EC-D8C8-2A259D210A29}"/>
              </a:ext>
            </a:extLst>
          </p:cNvPr>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a:extLst>
              <a:ext uri="{FF2B5EF4-FFF2-40B4-BE49-F238E27FC236}">
                <a16:creationId xmlns:a16="http://schemas.microsoft.com/office/drawing/2014/main" id="{D13BD33B-6F06-216E-F313-D66147A3F379}"/>
              </a:ext>
            </a:extLst>
          </p:cNvPr>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a:extLst>
              <a:ext uri="{FF2B5EF4-FFF2-40B4-BE49-F238E27FC236}">
                <a16:creationId xmlns:a16="http://schemas.microsoft.com/office/drawing/2014/main" id="{DCEDE9B6-BD50-B3A6-DD02-83F169D4F175}"/>
              </a:ext>
            </a:extLst>
          </p:cNvPr>
          <p:cNvSpPr/>
          <p:nvPr/>
        </p:nvSpPr>
        <p:spPr>
          <a:xfrm>
            <a:off x="4597800" y="4545129"/>
            <a:ext cx="2539161" cy="1663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9F4BEDF-F270-3CB3-52BF-A32FEABE36FF}"/>
              </a:ext>
            </a:extLst>
          </p:cNvPr>
          <p:cNvSpPr txBox="1"/>
          <p:nvPr/>
        </p:nvSpPr>
        <p:spPr>
          <a:xfrm>
            <a:off x="294319" y="371692"/>
            <a:ext cx="11332396" cy="3785652"/>
          </a:xfrm>
          <a:prstGeom prst="rect">
            <a:avLst/>
          </a:prstGeom>
          <a:noFill/>
        </p:spPr>
        <p:txBody>
          <a:bodyPr wrap="square" lIns="91440" tIns="45720" rIns="91440" bIns="45720" rtlCol="0" anchor="ctr">
            <a:spAutoFit/>
          </a:bodyPr>
          <a:lstStyle/>
          <a:p>
            <a:pPr lvl="0" algn="ctr">
              <a:defRPr/>
            </a:pPr>
            <a:r>
              <a:rPr lang="en-US" sz="6000" b="1" dirty="0">
                <a:solidFill>
                  <a:prstClr val="white"/>
                </a:solidFill>
                <a:latin typeface="Calibri"/>
              </a:rPr>
              <a:t>National Inventors Hall of Fame Invention Education Programs </a:t>
            </a:r>
          </a:p>
          <a:p>
            <a:pPr lvl="0" algn="ctr">
              <a:defRPr/>
            </a:pPr>
            <a:endParaRPr lang="en-US" sz="4000" b="1" dirty="0">
              <a:solidFill>
                <a:prstClr val="white"/>
              </a:solidFill>
              <a:latin typeface="Calibri"/>
            </a:endParaRPr>
          </a:p>
          <a:p>
            <a:pPr lvl="0" algn="ctr">
              <a:defRPr/>
            </a:pPr>
            <a:r>
              <a:rPr lang="en-US" sz="4000" b="1" dirty="0">
                <a:solidFill>
                  <a:prstClr val="white"/>
                </a:solidFill>
                <a:latin typeface="Calibri"/>
              </a:rPr>
              <a:t>Examples of the Integration of </a:t>
            </a:r>
          </a:p>
          <a:p>
            <a:pPr lvl="0" algn="ctr">
              <a:defRPr/>
            </a:pPr>
            <a:r>
              <a:rPr lang="en-US" sz="4000" b="1" dirty="0">
                <a:solidFill>
                  <a:prstClr val="white"/>
                </a:solidFill>
                <a:latin typeface="Calibri"/>
              </a:rPr>
              <a:t>Workforce Development</a:t>
            </a:r>
            <a:endParaRPr lang="en-US" sz="4000" b="1" dirty="0">
              <a:solidFill>
                <a:prstClr val="white"/>
              </a:solidFill>
              <a:latin typeface="Calibri"/>
              <a:ea typeface="Calibri"/>
              <a:cs typeface="Calibri"/>
            </a:endParaRPr>
          </a:p>
        </p:txBody>
      </p:sp>
    </p:spTree>
    <p:extLst>
      <p:ext uri="{BB962C8B-B14F-4D97-AF65-F5344CB8AC3E}">
        <p14:creationId xmlns:p14="http://schemas.microsoft.com/office/powerpoint/2010/main" val="3416994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E6B2B-2BF9-4BE0-6C90-9FAA276944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8B60F7-6013-D339-A3AF-D21A15926BB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endParaRPr lang="en-US">
              <a:solidFill>
                <a:schemeClr val="bg1"/>
              </a:solidFill>
            </a:endParaRPr>
          </a:p>
        </p:txBody>
      </p:sp>
      <p:pic>
        <p:nvPicPr>
          <p:cNvPr id="5" name="Picture 4" descr="A screenshot of a video game&#10;&#10;AI-generated content may be incorrect.">
            <a:extLst>
              <a:ext uri="{FF2B5EF4-FFF2-40B4-BE49-F238E27FC236}">
                <a16:creationId xmlns:a16="http://schemas.microsoft.com/office/drawing/2014/main" id="{6A9A596A-9EDC-5DE5-1695-9945B851257F}"/>
              </a:ext>
            </a:extLst>
          </p:cNvPr>
          <p:cNvPicPr>
            <a:picLocks noChangeAspect="1"/>
          </p:cNvPicPr>
          <p:nvPr/>
        </p:nvPicPr>
        <p:blipFill>
          <a:blip r:embed="rId2"/>
          <a:stretch>
            <a:fillRect/>
          </a:stretch>
        </p:blipFill>
        <p:spPr>
          <a:xfrm>
            <a:off x="800414" y="2732313"/>
            <a:ext cx="6648334" cy="3973312"/>
          </a:xfrm>
          <a:prstGeom prst="rect">
            <a:avLst/>
          </a:prstGeom>
          <a:ln>
            <a:solidFill>
              <a:schemeClr val="tx1"/>
            </a:solidFill>
          </a:ln>
        </p:spPr>
      </p:pic>
      <p:pic>
        <p:nvPicPr>
          <p:cNvPr id="6" name="Picture 5" descr="A logo with a screwdriver&#10;&#10;AI-generated content may be incorrect.">
            <a:extLst>
              <a:ext uri="{FF2B5EF4-FFF2-40B4-BE49-F238E27FC236}">
                <a16:creationId xmlns:a16="http://schemas.microsoft.com/office/drawing/2014/main" id="{9E7A1236-50C9-8307-835C-B51253A89EB3}"/>
              </a:ext>
            </a:extLst>
          </p:cNvPr>
          <p:cNvPicPr>
            <a:picLocks noChangeAspect="1"/>
          </p:cNvPicPr>
          <p:nvPr/>
        </p:nvPicPr>
        <p:blipFill>
          <a:blip r:embed="rId3"/>
          <a:stretch>
            <a:fillRect/>
          </a:stretch>
        </p:blipFill>
        <p:spPr>
          <a:xfrm>
            <a:off x="5085284" y="1995188"/>
            <a:ext cx="2145002" cy="1618648"/>
          </a:xfrm>
          <a:prstGeom prst="rect">
            <a:avLst/>
          </a:prstGeom>
          <a:ln>
            <a:noFill/>
          </a:ln>
          <a:effectLst>
            <a:outerShdw blurRad="50800" dist="38100" dir="2700000">
              <a:srgbClr val="000000">
                <a:alpha val="40000"/>
              </a:srgbClr>
            </a:outerShdw>
          </a:effectLst>
        </p:spPr>
      </p:pic>
      <p:pic>
        <p:nvPicPr>
          <p:cNvPr id="7" name="Picture 6" descr="A person with her arms crossed&#10;&#10;AI-generated content may be incorrect.">
            <a:extLst>
              <a:ext uri="{FF2B5EF4-FFF2-40B4-BE49-F238E27FC236}">
                <a16:creationId xmlns:a16="http://schemas.microsoft.com/office/drawing/2014/main" id="{F1855A47-CBF2-B9EF-C78E-B58F85370FFD}"/>
              </a:ext>
            </a:extLst>
          </p:cNvPr>
          <p:cNvPicPr>
            <a:picLocks noChangeAspect="1"/>
          </p:cNvPicPr>
          <p:nvPr/>
        </p:nvPicPr>
        <p:blipFill>
          <a:blip r:embed="rId4"/>
          <a:srcRect r="46927" b="-282"/>
          <a:stretch>
            <a:fillRect/>
          </a:stretch>
        </p:blipFill>
        <p:spPr>
          <a:xfrm>
            <a:off x="7612433" y="1570506"/>
            <a:ext cx="4127520" cy="3929996"/>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823AD2FC-D726-42FF-5A5E-8EFE5977E6D6}"/>
              </a:ext>
            </a:extLst>
          </p:cNvPr>
          <p:cNvSpPr txBox="1"/>
          <p:nvPr/>
        </p:nvSpPr>
        <p:spPr>
          <a:xfrm>
            <a:off x="4124581" y="2425584"/>
            <a:ext cx="10952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In Control™</a:t>
            </a:r>
          </a:p>
        </p:txBody>
      </p:sp>
      <p:sp>
        <p:nvSpPr>
          <p:cNvPr id="8" name="TextBox 7">
            <a:extLst>
              <a:ext uri="{FF2B5EF4-FFF2-40B4-BE49-F238E27FC236}">
                <a16:creationId xmlns:a16="http://schemas.microsoft.com/office/drawing/2014/main" id="{53D91337-CA85-5860-9D63-27084C117229}"/>
              </a:ext>
            </a:extLst>
          </p:cNvPr>
          <p:cNvSpPr txBox="1"/>
          <p:nvPr/>
        </p:nvSpPr>
        <p:spPr>
          <a:xfrm>
            <a:off x="7526692" y="1306445"/>
            <a:ext cx="16471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i="1" dirty="0"/>
              <a:t>Stuck!™</a:t>
            </a:r>
          </a:p>
        </p:txBody>
      </p:sp>
      <p:sp>
        <p:nvSpPr>
          <p:cNvPr id="10" name="TextBox 9">
            <a:extLst>
              <a:ext uri="{FF2B5EF4-FFF2-40B4-BE49-F238E27FC236}">
                <a16:creationId xmlns:a16="http://schemas.microsoft.com/office/drawing/2014/main" id="{A49B763E-5B40-B056-2F04-D981B73B1E39}"/>
              </a:ext>
            </a:extLst>
          </p:cNvPr>
          <p:cNvSpPr txBox="1"/>
          <p:nvPr/>
        </p:nvSpPr>
        <p:spPr>
          <a:xfrm>
            <a:off x="327030" y="1306445"/>
            <a:ext cx="9224962" cy="1477328"/>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Fortitude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Persistence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Resilience</a:t>
            </a:r>
          </a:p>
          <a:p>
            <a:pPr lvl="1">
              <a:buFont typeface="Courier New" panose="020B0604020202020204" pitchFamily="34" charset="0"/>
              <a:buChar char="o"/>
            </a:pPr>
            <a:endParaRPr lang="en-US" dirty="0"/>
          </a:p>
          <a:p>
            <a:pPr marL="0" indent="0">
              <a:buNone/>
            </a:pPr>
            <a:endParaRPr lang="en-US" dirty="0"/>
          </a:p>
        </p:txBody>
      </p:sp>
    </p:spTree>
    <p:extLst>
      <p:ext uri="{BB962C8B-B14F-4D97-AF65-F5344CB8AC3E}">
        <p14:creationId xmlns:p14="http://schemas.microsoft.com/office/powerpoint/2010/main" val="201905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6A08-DB1D-6919-6F23-E5867600AF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0AC84F-A3E3-5644-E3AD-582D88D1E0B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endParaRPr lang="en-US">
              <a:solidFill>
                <a:schemeClr val="bg1"/>
              </a:solidFill>
            </a:endParaRPr>
          </a:p>
        </p:txBody>
      </p:sp>
      <p:pic>
        <p:nvPicPr>
          <p:cNvPr id="2" name="Picture 1" descr="A screenshot of a game&#10;&#10;AI-generated content may be incorrect.">
            <a:extLst>
              <a:ext uri="{FF2B5EF4-FFF2-40B4-BE49-F238E27FC236}">
                <a16:creationId xmlns:a16="http://schemas.microsoft.com/office/drawing/2014/main" id="{7EC1A8D2-037E-4EF3-A638-E824D0C8A1C9}"/>
              </a:ext>
            </a:extLst>
          </p:cNvPr>
          <p:cNvPicPr>
            <a:picLocks noChangeAspect="1"/>
          </p:cNvPicPr>
          <p:nvPr/>
        </p:nvPicPr>
        <p:blipFill>
          <a:blip r:embed="rId2"/>
          <a:stretch>
            <a:fillRect/>
          </a:stretch>
        </p:blipFill>
        <p:spPr>
          <a:xfrm>
            <a:off x="8046151" y="1666453"/>
            <a:ext cx="3362875" cy="3294547"/>
          </a:xfrm>
          <a:prstGeom prst="rect">
            <a:avLst/>
          </a:prstGeom>
          <a:ln>
            <a:noFill/>
          </a:ln>
          <a:effectLst>
            <a:outerShdw blurRad="50800" dist="38100" dir="2700000" algn="tl" rotWithShape="0">
              <a:prstClr val="black">
                <a:alpha val="40000"/>
              </a:prstClr>
            </a:outerShdw>
          </a:effectLst>
        </p:spPr>
      </p:pic>
      <p:pic>
        <p:nvPicPr>
          <p:cNvPr id="7" name="Picture 6" descr="A poster with text and images of people&#10;&#10;AI-generated content may be incorrect.">
            <a:extLst>
              <a:ext uri="{FF2B5EF4-FFF2-40B4-BE49-F238E27FC236}">
                <a16:creationId xmlns:a16="http://schemas.microsoft.com/office/drawing/2014/main" id="{9E4BD2A5-9E0C-0282-3FB0-2DF07E793A71}"/>
              </a:ext>
            </a:extLst>
          </p:cNvPr>
          <p:cNvPicPr>
            <a:picLocks noChangeAspect="1"/>
          </p:cNvPicPr>
          <p:nvPr/>
        </p:nvPicPr>
        <p:blipFill>
          <a:blip r:embed="rId3"/>
          <a:stretch>
            <a:fillRect/>
          </a:stretch>
        </p:blipFill>
        <p:spPr>
          <a:xfrm>
            <a:off x="876222" y="2806329"/>
            <a:ext cx="6767592" cy="3401184"/>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829E6E7C-2ADB-C5DC-041C-CB39C05DD785}"/>
              </a:ext>
            </a:extLst>
          </p:cNvPr>
          <p:cNvSpPr txBox="1"/>
          <p:nvPr/>
        </p:nvSpPr>
        <p:spPr>
          <a:xfrm>
            <a:off x="6667499" y="2521323"/>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Make Waves™</a:t>
            </a:r>
          </a:p>
        </p:txBody>
      </p:sp>
      <p:sp>
        <p:nvSpPr>
          <p:cNvPr id="6" name="TextBox 5">
            <a:extLst>
              <a:ext uri="{FF2B5EF4-FFF2-40B4-BE49-F238E27FC236}">
                <a16:creationId xmlns:a16="http://schemas.microsoft.com/office/drawing/2014/main" id="{7F70FB3C-3D00-C466-AD07-8504CAA52AD5}"/>
              </a:ext>
            </a:extLst>
          </p:cNvPr>
          <p:cNvSpPr txBox="1"/>
          <p:nvPr/>
        </p:nvSpPr>
        <p:spPr>
          <a:xfrm>
            <a:off x="8046151" y="1389983"/>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Illusion Workshop™</a:t>
            </a:r>
          </a:p>
        </p:txBody>
      </p:sp>
      <p:sp>
        <p:nvSpPr>
          <p:cNvPr id="10" name="TextBox 9">
            <a:extLst>
              <a:ext uri="{FF2B5EF4-FFF2-40B4-BE49-F238E27FC236}">
                <a16:creationId xmlns:a16="http://schemas.microsoft.com/office/drawing/2014/main" id="{9D298CF9-63E6-CD01-353C-014E34F032BA}"/>
              </a:ext>
            </a:extLst>
          </p:cNvPr>
          <p:cNvSpPr txBox="1"/>
          <p:nvPr/>
        </p:nvSpPr>
        <p:spPr>
          <a:xfrm>
            <a:off x="327030" y="1306445"/>
            <a:ext cx="4244970" cy="92333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Growth mindset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Curiosity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Entrepreneurship</a:t>
            </a:r>
          </a:p>
        </p:txBody>
      </p:sp>
    </p:spTree>
    <p:extLst>
      <p:ext uri="{BB962C8B-B14F-4D97-AF65-F5344CB8AC3E}">
        <p14:creationId xmlns:p14="http://schemas.microsoft.com/office/powerpoint/2010/main" val="32596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B0928-C65A-489D-2597-D72B652FA5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F54D41-EF86-D70E-4B3C-06451BD80D70}"/>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Materials Science</a:t>
            </a:r>
          </a:p>
        </p:txBody>
      </p:sp>
      <p:pic>
        <p:nvPicPr>
          <p:cNvPr id="4" name="Picture 3" descr="A white text on a gray background&#10;&#10;AI-generated content may be incorrect.">
            <a:extLst>
              <a:ext uri="{FF2B5EF4-FFF2-40B4-BE49-F238E27FC236}">
                <a16:creationId xmlns:a16="http://schemas.microsoft.com/office/drawing/2014/main" id="{B0449278-B851-CFFA-D4CE-90AB60ABA138}"/>
              </a:ext>
            </a:extLst>
          </p:cNvPr>
          <p:cNvPicPr>
            <a:picLocks noChangeAspect="1"/>
          </p:cNvPicPr>
          <p:nvPr/>
        </p:nvPicPr>
        <p:blipFill>
          <a:blip r:embed="rId2"/>
          <a:stretch>
            <a:fillRect/>
          </a:stretch>
        </p:blipFill>
        <p:spPr>
          <a:xfrm>
            <a:off x="2230244" y="1376801"/>
            <a:ext cx="3151772" cy="2350984"/>
          </a:xfrm>
          <a:prstGeom prst="rect">
            <a:avLst/>
          </a:prstGeom>
          <a:ln>
            <a:solidFill>
              <a:schemeClr val="tx1"/>
            </a:solidFill>
          </a:ln>
        </p:spPr>
      </p:pic>
      <p:pic>
        <p:nvPicPr>
          <p:cNvPr id="8" name="Picture 7" descr="A white background with black text&#10;&#10;AI-generated content may be incorrect.">
            <a:extLst>
              <a:ext uri="{FF2B5EF4-FFF2-40B4-BE49-F238E27FC236}">
                <a16:creationId xmlns:a16="http://schemas.microsoft.com/office/drawing/2014/main" id="{622D83DB-822A-223A-1B4B-C6276C23E695}"/>
              </a:ext>
            </a:extLst>
          </p:cNvPr>
          <p:cNvPicPr>
            <a:picLocks noChangeAspect="1"/>
          </p:cNvPicPr>
          <p:nvPr/>
        </p:nvPicPr>
        <p:blipFill>
          <a:blip r:embed="rId3"/>
          <a:stretch>
            <a:fillRect/>
          </a:stretch>
        </p:blipFill>
        <p:spPr>
          <a:xfrm>
            <a:off x="5649723" y="1482469"/>
            <a:ext cx="6077532" cy="1211302"/>
          </a:xfrm>
          <a:prstGeom prst="rect">
            <a:avLst/>
          </a:prstGeom>
          <a:ln>
            <a:solidFill>
              <a:schemeClr val="tx1"/>
            </a:solidFill>
          </a:ln>
        </p:spPr>
      </p:pic>
      <p:pic>
        <p:nvPicPr>
          <p:cNvPr id="2" name="Picture 1" descr="A beach with a ball and a seagull&#10;&#10;AI-generated content may be incorrect.">
            <a:extLst>
              <a:ext uri="{FF2B5EF4-FFF2-40B4-BE49-F238E27FC236}">
                <a16:creationId xmlns:a16="http://schemas.microsoft.com/office/drawing/2014/main" id="{824E11EE-0B79-949D-9AE6-44CCD0EB276B}"/>
              </a:ext>
            </a:extLst>
          </p:cNvPr>
          <p:cNvPicPr>
            <a:picLocks noChangeAspect="1"/>
          </p:cNvPicPr>
          <p:nvPr/>
        </p:nvPicPr>
        <p:blipFill>
          <a:blip r:embed="rId4"/>
          <a:stretch>
            <a:fillRect/>
          </a:stretch>
        </p:blipFill>
        <p:spPr>
          <a:xfrm>
            <a:off x="5542433" y="3204483"/>
            <a:ext cx="2985639" cy="2307472"/>
          </a:xfrm>
          <a:prstGeom prst="rect">
            <a:avLst/>
          </a:prstGeom>
          <a:ln>
            <a:noFill/>
          </a:ln>
          <a:effectLst>
            <a:outerShdw blurRad="50800" dist="38100" dir="2700000" algn="tl" rotWithShape="0">
              <a:prstClr val="black">
                <a:alpha val="40000"/>
              </a:prstClr>
            </a:outerShdw>
          </a:effectLst>
        </p:spPr>
      </p:pic>
      <p:pic>
        <p:nvPicPr>
          <p:cNvPr id="6" name="Picture 5" descr="A text on a white background&#10;&#10;AI-generated content may be incorrect.">
            <a:extLst>
              <a:ext uri="{FF2B5EF4-FFF2-40B4-BE49-F238E27FC236}">
                <a16:creationId xmlns:a16="http://schemas.microsoft.com/office/drawing/2014/main" id="{CFFC3E18-CEBA-B1D7-4967-C43CFCB7D1FF}"/>
              </a:ext>
            </a:extLst>
          </p:cNvPr>
          <p:cNvPicPr>
            <a:picLocks noChangeAspect="1"/>
          </p:cNvPicPr>
          <p:nvPr/>
        </p:nvPicPr>
        <p:blipFill>
          <a:blip r:embed="rId5"/>
          <a:stretch>
            <a:fillRect/>
          </a:stretch>
        </p:blipFill>
        <p:spPr>
          <a:xfrm>
            <a:off x="1873391" y="3816475"/>
            <a:ext cx="3391078" cy="2683624"/>
          </a:xfrm>
          <a:prstGeom prst="rect">
            <a:avLst/>
          </a:prstGeom>
          <a:ln>
            <a:solidFill>
              <a:schemeClr val="tx1"/>
            </a:solidFill>
          </a:ln>
        </p:spPr>
      </p:pic>
      <p:pic>
        <p:nvPicPr>
          <p:cNvPr id="5" name="Picture 4" descr="A blue poster with text&#10;&#10;AI-generated content may be incorrect.">
            <a:extLst>
              <a:ext uri="{FF2B5EF4-FFF2-40B4-BE49-F238E27FC236}">
                <a16:creationId xmlns:a16="http://schemas.microsoft.com/office/drawing/2014/main" id="{0AD3BE60-F7FD-77AF-F344-A129EB6F804B}"/>
              </a:ext>
            </a:extLst>
          </p:cNvPr>
          <p:cNvPicPr>
            <a:picLocks noChangeAspect="1"/>
          </p:cNvPicPr>
          <p:nvPr/>
        </p:nvPicPr>
        <p:blipFill>
          <a:blip r:embed="rId6"/>
          <a:stretch>
            <a:fillRect/>
          </a:stretch>
        </p:blipFill>
        <p:spPr>
          <a:xfrm>
            <a:off x="8688489" y="2796469"/>
            <a:ext cx="1995487" cy="3586162"/>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534F4A6-766D-0551-4FA0-A2928DE8A4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030" y="1371600"/>
            <a:ext cx="1463040" cy="1463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109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65AF3-8B8C-AC51-07D5-E14351CBA4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44E77F-F3AA-ADC1-CE4B-156B77C75F0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pic>
        <p:nvPicPr>
          <p:cNvPr id="7" name="Picture 6" descr="A blue and green background with text&#10;&#10;AI-generated content may be incorrect.">
            <a:extLst>
              <a:ext uri="{FF2B5EF4-FFF2-40B4-BE49-F238E27FC236}">
                <a16:creationId xmlns:a16="http://schemas.microsoft.com/office/drawing/2014/main" id="{3080A4EC-AA84-8570-74E1-A5EBE3EAEBEA}"/>
              </a:ext>
            </a:extLst>
          </p:cNvPr>
          <p:cNvPicPr>
            <a:picLocks noChangeAspect="1"/>
          </p:cNvPicPr>
          <p:nvPr/>
        </p:nvPicPr>
        <p:blipFill>
          <a:blip r:embed="rId2"/>
          <a:stretch>
            <a:fillRect/>
          </a:stretch>
        </p:blipFill>
        <p:spPr>
          <a:xfrm>
            <a:off x="6830460" y="1572536"/>
            <a:ext cx="3133940" cy="4739258"/>
          </a:xfrm>
          <a:prstGeom prst="rect">
            <a:avLst/>
          </a:prstGeom>
          <a:ln>
            <a:noFill/>
          </a:ln>
          <a:effectLst>
            <a:outerShdw blurRad="50800" dist="38100" dir="2700000" algn="tl" rotWithShape="0">
              <a:prstClr val="black">
                <a:alpha val="40000"/>
              </a:prstClr>
            </a:outerShdw>
          </a:effectLst>
        </p:spPr>
      </p:pic>
      <p:pic>
        <p:nvPicPr>
          <p:cNvPr id="5" name="Picture 4" descr="A white paper with black text&#10;&#10;AI-generated content may be incorrect.">
            <a:extLst>
              <a:ext uri="{FF2B5EF4-FFF2-40B4-BE49-F238E27FC236}">
                <a16:creationId xmlns:a16="http://schemas.microsoft.com/office/drawing/2014/main" id="{45B2DDF8-F173-396A-2069-5E793735C9B3}"/>
              </a:ext>
            </a:extLst>
          </p:cNvPr>
          <p:cNvPicPr>
            <a:picLocks noChangeAspect="1"/>
          </p:cNvPicPr>
          <p:nvPr/>
        </p:nvPicPr>
        <p:blipFill>
          <a:blip r:embed="rId3"/>
          <a:stretch>
            <a:fillRect/>
          </a:stretch>
        </p:blipFill>
        <p:spPr>
          <a:xfrm>
            <a:off x="2460942" y="2679315"/>
            <a:ext cx="4272874" cy="1499370"/>
          </a:xfrm>
          <a:prstGeom prst="rect">
            <a:avLst/>
          </a:prstGeom>
          <a:ln>
            <a:solidFill>
              <a:schemeClr val="tx1"/>
            </a:solidFill>
          </a:ln>
        </p:spPr>
      </p:pic>
      <p:pic>
        <p:nvPicPr>
          <p:cNvPr id="6" name="Picture 5">
            <a:extLst>
              <a:ext uri="{FF2B5EF4-FFF2-40B4-BE49-F238E27FC236}">
                <a16:creationId xmlns:a16="http://schemas.microsoft.com/office/drawing/2014/main" id="{FBA2085B-4108-9EE0-FCED-8D986877D612}"/>
              </a:ext>
            </a:extLst>
          </p:cNvPr>
          <p:cNvPicPr>
            <a:picLocks noChangeAspect="1"/>
          </p:cNvPicPr>
          <p:nvPr/>
        </p:nvPicPr>
        <p:blipFill>
          <a:blip r:embed="rId4"/>
          <a:srcRect l="702" r="702"/>
          <a:stretch/>
        </p:blipFill>
        <p:spPr>
          <a:xfrm>
            <a:off x="5834938" y="4603834"/>
            <a:ext cx="1530620" cy="1527664"/>
          </a:xfrm>
          <a:prstGeom prst="rect">
            <a:avLst/>
          </a:prstGeom>
          <a:effectLst>
            <a:outerShdw blurRad="50800" dist="38100" dir="2700000">
              <a:srgbClr val="000000">
                <a:alpha val="40000"/>
              </a:srgbClr>
            </a:outerShdw>
          </a:effectLst>
        </p:spPr>
      </p:pic>
      <p:pic>
        <p:nvPicPr>
          <p:cNvPr id="10" name="Picture 9">
            <a:extLst>
              <a:ext uri="{FF2B5EF4-FFF2-40B4-BE49-F238E27FC236}">
                <a16:creationId xmlns:a16="http://schemas.microsoft.com/office/drawing/2014/main" id="{B2F1C90D-1255-4284-CADB-71EBDE8F58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70" y="1358537"/>
            <a:ext cx="1458536"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8699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4CBC8-C7D6-343A-7982-CEF0AF63AB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E161A3-2BE4-7C13-3F0A-200C11737623}"/>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sp>
        <p:nvSpPr>
          <p:cNvPr id="4" name="Content Placeholder 2">
            <a:extLst>
              <a:ext uri="{FF2B5EF4-FFF2-40B4-BE49-F238E27FC236}">
                <a16:creationId xmlns:a16="http://schemas.microsoft.com/office/drawing/2014/main" id="{057E84A2-CB48-8921-41C0-BF7E68F89095}"/>
              </a:ext>
            </a:extLst>
          </p:cNvPr>
          <p:cNvSpPr txBox="1">
            <a:spLocks/>
          </p:cNvSpPr>
          <p:nvPr/>
        </p:nvSpPr>
        <p:spPr>
          <a:xfrm>
            <a:off x="327030" y="1474959"/>
            <a:ext cx="5760720" cy="55988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latin typeface="Calibri" panose="020F0502020204030204" pitchFamily="34" charset="0"/>
                <a:cs typeface="Calibri" panose="020F0502020204030204" pitchFamily="34" charset="0"/>
              </a:rPr>
              <a:t>New Heights™</a:t>
            </a:r>
          </a:p>
          <a:p>
            <a:pPr marL="0" indent="0">
              <a:lnSpc>
                <a:spcPct val="120000"/>
              </a:lnSpc>
              <a:buNone/>
            </a:pPr>
            <a:r>
              <a:rPr lang="en-US" sz="1400" dirty="0">
                <a:latin typeface="Calibri" panose="020F0502020204030204" pitchFamily="34" charset="0"/>
                <a:cs typeface="Calibri" panose="020F0502020204030204" pitchFamily="34" charset="0"/>
              </a:rPr>
              <a:t>Children reach for new heights as they discover what it takes to </a:t>
            </a:r>
            <a:r>
              <a:rPr lang="en-US" sz="1400" b="1" dirty="0">
                <a:latin typeface="Calibri" panose="020F0502020204030204" pitchFamily="34" charset="0"/>
                <a:cs typeface="Calibri" panose="020F0502020204030204" pitchFamily="34" charset="0"/>
              </a:rPr>
              <a:t>design and engineer buildings</a:t>
            </a:r>
            <a:r>
              <a:rPr lang="en-US" sz="1400" dirty="0">
                <a:latin typeface="Calibri" panose="020F0502020204030204" pitchFamily="34" charset="0"/>
                <a:cs typeface="Calibri" panose="020F0502020204030204" pitchFamily="34" charset="0"/>
              </a:rPr>
              <a:t> that touch the sky! Inspired by innovative architecture and materials technologies, participants </a:t>
            </a:r>
            <a:r>
              <a:rPr lang="en-US" sz="1400" b="1" dirty="0">
                <a:latin typeface="Calibri" panose="020F0502020204030204" pitchFamily="34" charset="0"/>
                <a:cs typeface="Calibri" panose="020F0502020204030204" pitchFamily="34" charset="0"/>
              </a:rPr>
              <a:t>construct</a:t>
            </a:r>
            <a:r>
              <a:rPr lang="en-US" sz="1400" b="1">
                <a:latin typeface="Calibri" panose="020F0502020204030204" pitchFamily="34" charset="0"/>
                <a:cs typeface="Calibri" panose="020F0502020204030204" pitchFamily="34" charset="0"/>
              </a:rPr>
              <a:t>, test, </a:t>
            </a:r>
            <a:r>
              <a:rPr lang="en-US" sz="1400" b="1" dirty="0">
                <a:latin typeface="Calibri" panose="020F0502020204030204" pitchFamily="34" charset="0"/>
                <a:cs typeface="Calibri" panose="020F0502020204030204" pitchFamily="34" charset="0"/>
              </a:rPr>
              <a:t>and modify</a:t>
            </a:r>
            <a:r>
              <a:rPr lang="en-US" sz="1400" dirty="0">
                <a:latin typeface="Calibri" panose="020F0502020204030204" pitchFamily="34" charset="0"/>
                <a:cs typeface="Calibri" panose="020F0502020204030204" pitchFamily="34" charset="0"/>
              </a:rPr>
              <a:t> a sustainably built superstructure. Children </a:t>
            </a:r>
            <a:r>
              <a:rPr lang="en-US" sz="1400" b="1" dirty="0">
                <a:latin typeface="Calibri" panose="020F0502020204030204" pitchFamily="34" charset="0"/>
                <a:cs typeface="Calibri" panose="020F0502020204030204" pitchFamily="34" charset="0"/>
              </a:rPr>
              <a:t>lay the foundation</a:t>
            </a:r>
            <a:r>
              <a:rPr lang="en-US" sz="1400" dirty="0">
                <a:latin typeface="Calibri" panose="020F0502020204030204" pitchFamily="34" charset="0"/>
                <a:cs typeface="Calibri" panose="020F0502020204030204" pitchFamily="34" charset="0"/>
              </a:rPr>
              <a:t> and look below the surface, being </a:t>
            </a:r>
            <a:r>
              <a:rPr lang="en-US" sz="1400" b="1" dirty="0">
                <a:latin typeface="Calibri" panose="020F0502020204030204" pitchFamily="34" charset="0"/>
                <a:cs typeface="Calibri" panose="020F0502020204030204" pitchFamily="34" charset="0"/>
              </a:rPr>
              <a:t>guided by nature and load-bearing systems</a:t>
            </a:r>
            <a:r>
              <a:rPr lang="en-US" sz="1400" dirty="0">
                <a:latin typeface="Calibri" panose="020F0502020204030204" pitchFamily="34" charset="0"/>
                <a:cs typeface="Calibri" panose="020F0502020204030204" pitchFamily="34" charset="0"/>
              </a:rPr>
              <a:t>. After investigating buildings around the world, participants refine and strengthen their superstructure. As they near the top, children </a:t>
            </a:r>
            <a:r>
              <a:rPr lang="en-US" sz="1400" b="1" dirty="0">
                <a:latin typeface="Calibri" panose="020F0502020204030204" pitchFamily="34" charset="0"/>
                <a:cs typeface="Calibri" panose="020F0502020204030204" pitchFamily="34" charset="0"/>
              </a:rPr>
              <a:t>assemble a construction elevator </a:t>
            </a:r>
            <a:r>
              <a:rPr lang="en-US" sz="1400" dirty="0">
                <a:latin typeface="Calibri" panose="020F0502020204030204" pitchFamily="34" charset="0"/>
                <a:cs typeface="Calibri" panose="020F0502020204030204" pitchFamily="34" charset="0"/>
              </a:rPr>
              <a:t>and lift materials to finish the interior and exterior design. With their newly built confidence, participants present their unique architectural superstructure during a Real Estate Tour where they give the ultimate elevator pitch, showcasing their building’s </a:t>
            </a:r>
            <a:r>
              <a:rPr lang="en-US" sz="1400" b="1" dirty="0">
                <a:latin typeface="Calibri" panose="020F0502020204030204" pitchFamily="34" charset="0"/>
                <a:cs typeface="Calibri" panose="020F0502020204030204" pitchFamily="34" charset="0"/>
              </a:rPr>
              <a:t>structural soundness, clever and eco-friendly design solutions, and smart features</a:t>
            </a:r>
            <a:r>
              <a:rPr lang="en-US" sz="1400" dirty="0">
                <a:latin typeface="Calibri" panose="020F0502020204030204" pitchFamily="34" charset="0"/>
                <a:cs typeface="Calibri" panose="020F0502020204030204" pitchFamily="34" charset="0"/>
              </a:rPr>
              <a:t>.</a:t>
            </a:r>
          </a:p>
          <a:p>
            <a:endParaRPr lang="en-US" sz="1400" dirty="0">
              <a:latin typeface="Calibri" panose="020F0502020204030204" pitchFamily="34" charset="0"/>
              <a:cs typeface="Calibri" panose="020F0502020204030204" pitchFamily="34" charset="0"/>
            </a:endParaRPr>
          </a:p>
        </p:txBody>
      </p:sp>
      <p:pic>
        <p:nvPicPr>
          <p:cNvPr id="5" name="Picture 4" descr="A diagram of a structure&#10;&#10;AI-generated content may be incorrect.">
            <a:extLst>
              <a:ext uri="{FF2B5EF4-FFF2-40B4-BE49-F238E27FC236}">
                <a16:creationId xmlns:a16="http://schemas.microsoft.com/office/drawing/2014/main" id="{F97982F4-1F19-1042-CC69-A6F79B7A2C00}"/>
              </a:ext>
            </a:extLst>
          </p:cNvPr>
          <p:cNvPicPr>
            <a:picLocks/>
          </p:cNvPicPr>
          <p:nvPr/>
        </p:nvPicPr>
        <p:blipFill>
          <a:blip r:embed="rId2"/>
          <a:stretch>
            <a:fillRect/>
          </a:stretch>
        </p:blipFill>
        <p:spPr>
          <a:xfrm>
            <a:off x="6478878" y="1474959"/>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979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53B11-FC86-A76A-9900-D72BB0C4A1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D90F40-B79F-EF03-273A-C05A3294484E}"/>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pic>
        <p:nvPicPr>
          <p:cNvPr id="6" name="Picture 5" descr="A brochure of a skyscraper&#10;&#10;AI-generated content may be incorrect.">
            <a:extLst>
              <a:ext uri="{FF2B5EF4-FFF2-40B4-BE49-F238E27FC236}">
                <a16:creationId xmlns:a16="http://schemas.microsoft.com/office/drawing/2014/main" id="{69D05426-F80D-DA71-092A-6D8848B95717}"/>
              </a:ext>
            </a:extLst>
          </p:cNvPr>
          <p:cNvPicPr>
            <a:picLocks noChangeAspect="1"/>
          </p:cNvPicPr>
          <p:nvPr/>
        </p:nvPicPr>
        <p:blipFill>
          <a:blip r:embed="rId2"/>
          <a:stretch>
            <a:fillRect/>
          </a:stretch>
        </p:blipFill>
        <p:spPr>
          <a:xfrm>
            <a:off x="1519450" y="1746663"/>
            <a:ext cx="9153099" cy="4572000"/>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DEECE9B-07C1-5936-61C9-EF3136C04319}"/>
              </a:ext>
            </a:extLst>
          </p:cNvPr>
          <p:cNvSpPr txBox="1"/>
          <p:nvPr/>
        </p:nvSpPr>
        <p:spPr>
          <a:xfrm>
            <a:off x="1519450" y="1469664"/>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New Heights™</a:t>
            </a:r>
          </a:p>
        </p:txBody>
      </p:sp>
    </p:spTree>
    <p:extLst>
      <p:ext uri="{BB962C8B-B14F-4D97-AF65-F5344CB8AC3E}">
        <p14:creationId xmlns:p14="http://schemas.microsoft.com/office/powerpoint/2010/main" val="142728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EA9F3-AC0C-3AC3-34B6-C0B1E472CB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C34B21A-CE94-8971-7A6E-F951563F897A}"/>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pic>
        <p:nvPicPr>
          <p:cNvPr id="6" name="Picture 5" descr="A brochure of an elevator assembly&#10;&#10;AI-generated content may be incorrect.">
            <a:extLst>
              <a:ext uri="{FF2B5EF4-FFF2-40B4-BE49-F238E27FC236}">
                <a16:creationId xmlns:a16="http://schemas.microsoft.com/office/drawing/2014/main" id="{5218003C-7B5B-311F-2EE2-5ED9CBA9228B}"/>
              </a:ext>
            </a:extLst>
          </p:cNvPr>
          <p:cNvPicPr>
            <a:picLocks noChangeAspect="1"/>
          </p:cNvPicPr>
          <p:nvPr/>
        </p:nvPicPr>
        <p:blipFill>
          <a:blip r:embed="rId2"/>
          <a:stretch>
            <a:fillRect/>
          </a:stretch>
        </p:blipFill>
        <p:spPr>
          <a:xfrm>
            <a:off x="1499401" y="1712198"/>
            <a:ext cx="9193198" cy="4572000"/>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10DF4A3A-E2DC-9F2D-FEF4-DB52FF39FF4D}"/>
              </a:ext>
            </a:extLst>
          </p:cNvPr>
          <p:cNvSpPr txBox="1"/>
          <p:nvPr/>
        </p:nvSpPr>
        <p:spPr>
          <a:xfrm>
            <a:off x="1499401" y="1435199"/>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New Heights™</a:t>
            </a:r>
          </a:p>
        </p:txBody>
      </p:sp>
    </p:spTree>
    <p:extLst>
      <p:ext uri="{BB962C8B-B14F-4D97-AF65-F5344CB8AC3E}">
        <p14:creationId xmlns:p14="http://schemas.microsoft.com/office/powerpoint/2010/main" val="341407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CB1DF-5645-4B04-EE91-4EA387A4E6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45A5F8-BD20-723C-155A-678DF268FBC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sp>
        <p:nvSpPr>
          <p:cNvPr id="4" name="Content Placeholder 2">
            <a:extLst>
              <a:ext uri="{FF2B5EF4-FFF2-40B4-BE49-F238E27FC236}">
                <a16:creationId xmlns:a16="http://schemas.microsoft.com/office/drawing/2014/main" id="{3843770B-15AD-7341-8724-3DC4FF41E49F}"/>
              </a:ext>
            </a:extLst>
          </p:cNvPr>
          <p:cNvSpPr txBox="1">
            <a:spLocks/>
          </p:cNvSpPr>
          <p:nvPr/>
        </p:nvSpPr>
        <p:spPr>
          <a:xfrm>
            <a:off x="327030" y="1446006"/>
            <a:ext cx="5760720" cy="50149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latin typeface="Calibri" panose="020F0502020204030204" pitchFamily="34" charset="0"/>
                <a:cs typeface="Calibri" panose="020F0502020204030204" pitchFamily="34" charset="0"/>
              </a:rPr>
              <a:t>Illusion Workshop™</a:t>
            </a:r>
          </a:p>
          <a:p>
            <a:pPr marL="0" indent="0">
              <a:lnSpc>
                <a:spcPct val="100000"/>
              </a:lnSpc>
              <a:buNone/>
            </a:pPr>
            <a:r>
              <a:rPr lang="en-US" sz="1400" dirty="0">
                <a:latin typeface="Calibri" panose="020F0502020204030204" pitchFamily="34" charset="0"/>
                <a:ea typeface="+mn-lt"/>
                <a:cs typeface="Calibri" panose="020F0502020204030204" pitchFamily="34" charset="0"/>
              </a:rPr>
              <a:t>Children discover the mesmerizing world of illusions, where things are not always as they appear! Through </a:t>
            </a:r>
            <a:r>
              <a:rPr lang="en-US" sz="1400" b="1" dirty="0">
                <a:latin typeface="Calibri" panose="020F0502020204030204" pitchFamily="34" charset="0"/>
                <a:ea typeface="+mn-lt"/>
                <a:cs typeface="Calibri" panose="020F0502020204030204" pitchFamily="34" charset="0"/>
              </a:rPr>
              <a:t>hands-on activities and experiments</a:t>
            </a:r>
            <a:r>
              <a:rPr lang="en-US" sz="1400" dirty="0">
                <a:latin typeface="Calibri" panose="020F0502020204030204" pitchFamily="34" charset="0"/>
                <a:ea typeface="+mn-lt"/>
                <a:cs typeface="Calibri" panose="020F0502020204030204" pitchFamily="34" charset="0"/>
              </a:rPr>
              <a:t>, they go behind the scenes of the tech tricks used in theme parks, animated films and theater. Guided by illusion expert and National Inventors Hall of Fame Inductee Lanny Smoot, children explore t</a:t>
            </a:r>
            <a:r>
              <a:rPr lang="en-US" sz="1400" b="1" dirty="0">
                <a:latin typeface="Calibri" panose="020F0502020204030204" pitchFamily="34" charset="0"/>
                <a:ea typeface="+mn-lt"/>
                <a:cs typeface="Calibri" panose="020F0502020204030204" pitchFamily="34" charset="0"/>
              </a:rPr>
              <a:t>he science behind special effects </a:t>
            </a:r>
            <a:r>
              <a:rPr lang="en-US" sz="1400" dirty="0">
                <a:latin typeface="Calibri" panose="020F0502020204030204" pitchFamily="34" charset="0"/>
                <a:ea typeface="+mn-lt"/>
                <a:cs typeface="Calibri" panose="020F0502020204030204" pitchFamily="34" charset="0"/>
              </a:rPr>
              <a:t>—from reflection to refraction to visual perception — and meet additional inventors whose technology immerses the senses and imagination. Using </a:t>
            </a:r>
            <a:r>
              <a:rPr lang="en-US" sz="1400" b="1" dirty="0">
                <a:latin typeface="Calibri" panose="020F0502020204030204" pitchFamily="34" charset="0"/>
                <a:ea typeface="+mn-lt"/>
                <a:cs typeface="Calibri" panose="020F0502020204030204" pitchFamily="34" charset="0"/>
              </a:rPr>
              <a:t>design and electrical engineering skills</a:t>
            </a:r>
            <a:r>
              <a:rPr lang="en-US" sz="1400" dirty="0">
                <a:latin typeface="Calibri" panose="020F0502020204030204" pitchFamily="34" charset="0"/>
                <a:ea typeface="+mn-lt"/>
                <a:cs typeface="Calibri" panose="020F0502020204030204" pitchFamily="34" charset="0"/>
              </a:rPr>
              <a:t>, participants </a:t>
            </a:r>
            <a:r>
              <a:rPr lang="en-US" sz="1400" b="1" dirty="0">
                <a:latin typeface="Calibri" panose="020F0502020204030204" pitchFamily="34" charset="0"/>
                <a:ea typeface="+mn-lt"/>
                <a:cs typeface="Calibri" panose="020F0502020204030204" pitchFamily="34" charset="0"/>
              </a:rPr>
              <a:t>build an animation device</a:t>
            </a:r>
            <a:r>
              <a:rPr lang="en-US" sz="1400" dirty="0">
                <a:latin typeface="Calibri" panose="020F0502020204030204" pitchFamily="34" charset="0"/>
                <a:ea typeface="+mn-lt"/>
                <a:cs typeface="Calibri" panose="020F0502020204030204" pitchFamily="34" charset="0"/>
              </a:rPr>
              <a:t> called a Spin-o-scope™ to bring drawings to life. Children hone their storytelling skills by creating their own movable prop and dabble in Foley techniques to generate sound effects. By the end of the experience, participants become illusion experts and </a:t>
            </a:r>
            <a:r>
              <a:rPr lang="en-US" sz="1400" b="1" dirty="0">
                <a:latin typeface="Calibri" panose="020F0502020204030204" pitchFamily="34" charset="0"/>
                <a:ea typeface="+mn-lt"/>
                <a:cs typeface="Calibri" panose="020F0502020204030204" pitchFamily="34" charset="0"/>
              </a:rPr>
              <a:t>discover a variety of careers</a:t>
            </a:r>
            <a:r>
              <a:rPr lang="en-US" sz="1400" dirty="0">
                <a:latin typeface="Calibri" panose="020F0502020204030204" pitchFamily="34" charset="0"/>
                <a:ea typeface="+mn-lt"/>
                <a:cs typeface="Calibri" panose="020F0502020204030204" pitchFamily="34" charset="0"/>
              </a:rPr>
              <a:t> connected to the next wave of crafting innovative entertainment experiences.</a:t>
            </a:r>
          </a:p>
          <a:p>
            <a:endParaRPr lang="en-US" dirty="0">
              <a:latin typeface="Calibri" panose="020F0502020204030204" pitchFamily="34" charset="0"/>
              <a:cs typeface="Calibri" panose="020F0502020204030204" pitchFamily="34" charset="0"/>
            </a:endParaRPr>
          </a:p>
        </p:txBody>
      </p:sp>
      <p:pic>
        <p:nvPicPr>
          <p:cNvPr id="2" name="Picture 1" descr="A person in a blue shirt&#10;&#10;AI-generated content may be incorrect.">
            <a:extLst>
              <a:ext uri="{FF2B5EF4-FFF2-40B4-BE49-F238E27FC236}">
                <a16:creationId xmlns:a16="http://schemas.microsoft.com/office/drawing/2014/main" id="{53E2EB5E-321F-43C4-B2C3-58322DBC261F}"/>
              </a:ext>
            </a:extLst>
          </p:cNvPr>
          <p:cNvPicPr>
            <a:picLocks noChangeAspect="1"/>
          </p:cNvPicPr>
          <p:nvPr/>
        </p:nvPicPr>
        <p:blipFill>
          <a:blip r:embed="rId2"/>
          <a:stretch>
            <a:fillRect/>
          </a:stretch>
        </p:blipFill>
        <p:spPr>
          <a:xfrm>
            <a:off x="6622942" y="1446006"/>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013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F7F67-A595-D787-087A-868E2837BB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5F5B85-E001-A1CB-8D85-BA2B827E8D28}"/>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grpSp>
        <p:nvGrpSpPr>
          <p:cNvPr id="6" name="Group 5">
            <a:extLst>
              <a:ext uri="{FF2B5EF4-FFF2-40B4-BE49-F238E27FC236}">
                <a16:creationId xmlns:a16="http://schemas.microsoft.com/office/drawing/2014/main" id="{89A543D2-0DF6-6369-22F1-4F0677042C3F}"/>
              </a:ext>
            </a:extLst>
          </p:cNvPr>
          <p:cNvGrpSpPr/>
          <p:nvPr/>
        </p:nvGrpSpPr>
        <p:grpSpPr>
          <a:xfrm>
            <a:off x="1519450" y="1694003"/>
            <a:ext cx="8919964" cy="4572000"/>
            <a:chOff x="1519450" y="1694003"/>
            <a:chExt cx="8919964" cy="4572000"/>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4C09BCB8-DB02-0ECF-D338-4346C75FCFF8}"/>
                </a:ext>
              </a:extLst>
            </p:cNvPr>
            <p:cNvPicPr>
              <a:picLocks noChangeAspect="1"/>
            </p:cNvPicPr>
            <p:nvPr/>
          </p:nvPicPr>
          <p:blipFill>
            <a:blip r:embed="rId2"/>
            <a:stretch>
              <a:fillRect/>
            </a:stretch>
          </p:blipFill>
          <p:spPr>
            <a:xfrm>
              <a:off x="1519450" y="1694003"/>
              <a:ext cx="4454139" cy="4572000"/>
            </a:xfrm>
            <a:prstGeom prst="rect">
              <a:avLst/>
            </a:prstGeom>
          </p:spPr>
        </p:pic>
        <p:pic>
          <p:nvPicPr>
            <p:cNvPr id="2" name="Picture 1" descr="A poster showing how to make a battery&#10;&#10;AI-generated content may be incorrect.">
              <a:extLst>
                <a:ext uri="{FF2B5EF4-FFF2-40B4-BE49-F238E27FC236}">
                  <a16:creationId xmlns:a16="http://schemas.microsoft.com/office/drawing/2014/main" id="{430B7CBC-D369-C5CB-93AD-47AF4D8C05C2}"/>
                </a:ext>
              </a:extLst>
            </p:cNvPr>
            <p:cNvPicPr>
              <a:picLocks noChangeAspect="1"/>
            </p:cNvPicPr>
            <p:nvPr/>
          </p:nvPicPr>
          <p:blipFill>
            <a:blip r:embed="rId3"/>
            <a:stretch>
              <a:fillRect/>
            </a:stretch>
          </p:blipFill>
          <p:spPr>
            <a:xfrm>
              <a:off x="5973589" y="1694003"/>
              <a:ext cx="4465825" cy="4572000"/>
            </a:xfrm>
            <a:prstGeom prst="rect">
              <a:avLst/>
            </a:prstGeom>
          </p:spPr>
        </p:pic>
      </p:grpSp>
      <p:sp>
        <p:nvSpPr>
          <p:cNvPr id="4" name="TextBox 3">
            <a:extLst>
              <a:ext uri="{FF2B5EF4-FFF2-40B4-BE49-F238E27FC236}">
                <a16:creationId xmlns:a16="http://schemas.microsoft.com/office/drawing/2014/main" id="{060554BA-9194-4312-38E5-3B4A3F90C2AF}"/>
              </a:ext>
            </a:extLst>
          </p:cNvPr>
          <p:cNvSpPr txBox="1"/>
          <p:nvPr/>
        </p:nvSpPr>
        <p:spPr>
          <a:xfrm>
            <a:off x="1527756" y="1417004"/>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Illusion Workshop™</a:t>
            </a:r>
          </a:p>
        </p:txBody>
      </p:sp>
    </p:spTree>
    <p:extLst>
      <p:ext uri="{BB962C8B-B14F-4D97-AF65-F5344CB8AC3E}">
        <p14:creationId xmlns:p14="http://schemas.microsoft.com/office/powerpoint/2010/main" val="3656089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E3739-FAD5-164D-EC83-79A7AD5434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910F99-4A60-0DC4-FB2E-F85DA9761EF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pic>
        <p:nvPicPr>
          <p:cNvPr id="2" name="Picture 1" descr="A person in a blue shirt&#10;&#10;AI-generated content may be incorrect.">
            <a:extLst>
              <a:ext uri="{FF2B5EF4-FFF2-40B4-BE49-F238E27FC236}">
                <a16:creationId xmlns:a16="http://schemas.microsoft.com/office/drawing/2014/main" id="{D2BEA3FA-6366-1EED-5DB1-EAEF510AA7C0}"/>
              </a:ext>
            </a:extLst>
          </p:cNvPr>
          <p:cNvPicPr>
            <a:picLocks noChangeAspect="1"/>
          </p:cNvPicPr>
          <p:nvPr/>
        </p:nvPicPr>
        <p:blipFill>
          <a:blip r:embed="rId2"/>
          <a:stretch>
            <a:fillRect/>
          </a:stretch>
        </p:blipFill>
        <p:spPr>
          <a:xfrm>
            <a:off x="6207156" y="3929313"/>
            <a:ext cx="3892798" cy="2151868"/>
          </a:xfrm>
          <a:prstGeom prst="rect">
            <a:avLst/>
          </a:prstGeom>
          <a:effectLst>
            <a:outerShdw blurRad="50800" dist="38100" dir="2700000" algn="tl" rotWithShape="0">
              <a:prstClr val="black">
                <a:alpha val="40000"/>
              </a:prstClr>
            </a:outerShdw>
          </a:effectLst>
        </p:spPr>
      </p:pic>
      <p:pic>
        <p:nvPicPr>
          <p:cNvPr id="4" name="Picture 3" descr="A person with a white beard&#10;&#10;AI-generated content may be incorrect.">
            <a:extLst>
              <a:ext uri="{FF2B5EF4-FFF2-40B4-BE49-F238E27FC236}">
                <a16:creationId xmlns:a16="http://schemas.microsoft.com/office/drawing/2014/main" id="{B31DDE8B-EFDD-6450-7A50-72FBBD411964}"/>
              </a:ext>
            </a:extLst>
          </p:cNvPr>
          <p:cNvPicPr>
            <a:picLocks noChangeAspect="1"/>
          </p:cNvPicPr>
          <p:nvPr/>
        </p:nvPicPr>
        <p:blipFill>
          <a:blip r:embed="rId3"/>
          <a:stretch>
            <a:fillRect/>
          </a:stretch>
        </p:blipFill>
        <p:spPr>
          <a:xfrm>
            <a:off x="6207156" y="1588715"/>
            <a:ext cx="3892800" cy="224452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2F32168-51E8-0B27-4438-83462BD7208C}"/>
              </a:ext>
            </a:extLst>
          </p:cNvPr>
          <p:cNvSpPr txBox="1"/>
          <p:nvPr/>
        </p:nvSpPr>
        <p:spPr>
          <a:xfrm>
            <a:off x="1233062" y="2137619"/>
            <a:ext cx="469275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"When I was young, my dad exposed me to electricity, and a little bit of electronics, and I began to look to see </a:t>
            </a:r>
            <a:r>
              <a:rPr lang="en-US" sz="1400" b="1" dirty="0"/>
              <a:t>what career allows you to do electronics</a:t>
            </a:r>
            <a:r>
              <a:rPr lang="en-US" sz="1400" dirty="0"/>
              <a:t> all the time. And I finally understood that it was an </a:t>
            </a:r>
            <a:r>
              <a:rPr lang="en-US" sz="1400" b="1" dirty="0"/>
              <a:t>electrical engineer</a:t>
            </a:r>
            <a:r>
              <a:rPr lang="en-US" sz="1400" dirty="0"/>
              <a:t> that can do that.”</a:t>
            </a:r>
            <a:br>
              <a:rPr lang="en-US" sz="1400" dirty="0"/>
            </a:br>
            <a:r>
              <a:rPr lang="en-US" sz="1400" dirty="0"/>
              <a:t> —Lanny Smoot, National Inventors Hall of Fame Inductee, featured in </a:t>
            </a:r>
            <a:r>
              <a:rPr lang="en-US" sz="1400" i="1" dirty="0"/>
              <a:t>Illusion Workshop™</a:t>
            </a:r>
          </a:p>
        </p:txBody>
      </p:sp>
      <p:pic>
        <p:nvPicPr>
          <p:cNvPr id="6" name="Picture 5" descr="A text on a white background&#10;&#10;AI-generated content may be incorrect.">
            <a:extLst>
              <a:ext uri="{FF2B5EF4-FFF2-40B4-BE49-F238E27FC236}">
                <a16:creationId xmlns:a16="http://schemas.microsoft.com/office/drawing/2014/main" id="{DEB887D0-08A1-C774-BD1F-725FCAA5B261}"/>
              </a:ext>
            </a:extLst>
          </p:cNvPr>
          <p:cNvPicPr>
            <a:picLocks noChangeAspect="1"/>
          </p:cNvPicPr>
          <p:nvPr/>
        </p:nvPicPr>
        <p:blipFill>
          <a:blip r:embed="rId4"/>
          <a:stretch>
            <a:fillRect/>
          </a:stretch>
        </p:blipFill>
        <p:spPr>
          <a:xfrm>
            <a:off x="2025875" y="4046440"/>
            <a:ext cx="3640634" cy="2170602"/>
          </a:xfrm>
          <a:prstGeom prst="rect">
            <a:avLst/>
          </a:prstGeom>
          <a:ln>
            <a:solidFill>
              <a:schemeClr val="tx1"/>
            </a:solidFill>
          </a:ln>
        </p:spPr>
      </p:pic>
      <p:pic>
        <p:nvPicPr>
          <p:cNvPr id="7" name="Picture 6" descr="A yellow label with white text and lightning bolt&#10;&#10;AI-generated content may be incorrect.">
            <a:extLst>
              <a:ext uri="{FF2B5EF4-FFF2-40B4-BE49-F238E27FC236}">
                <a16:creationId xmlns:a16="http://schemas.microsoft.com/office/drawing/2014/main" id="{262A6572-1962-1BE2-E619-6065BBB4B75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0870" y1="10227" x2="56522" y2="10227"/>
                      </a14:backgroundRemoval>
                    </a14:imgEffect>
                  </a14:imgLayer>
                </a14:imgProps>
              </a:ext>
            </a:extLst>
          </a:blip>
          <a:stretch>
            <a:fillRect/>
          </a:stretch>
        </p:blipFill>
        <p:spPr>
          <a:xfrm>
            <a:off x="5666509" y="5122885"/>
            <a:ext cx="1735447" cy="156050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A816B54-C5FB-508D-6384-7DFB77768621}"/>
              </a:ext>
            </a:extLst>
          </p:cNvPr>
          <p:cNvSpPr txBox="1"/>
          <p:nvPr/>
        </p:nvSpPr>
        <p:spPr>
          <a:xfrm>
            <a:off x="6138616" y="1338380"/>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Illusion Workshop™</a:t>
            </a:r>
          </a:p>
        </p:txBody>
      </p:sp>
    </p:spTree>
    <p:extLst>
      <p:ext uri="{BB962C8B-B14F-4D97-AF65-F5344CB8AC3E}">
        <p14:creationId xmlns:p14="http://schemas.microsoft.com/office/powerpoint/2010/main" val="221873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poster&#10;&#10;AI-generated content may be incorrect.">
            <a:extLst>
              <a:ext uri="{FF2B5EF4-FFF2-40B4-BE49-F238E27FC236}">
                <a16:creationId xmlns:a16="http://schemas.microsoft.com/office/drawing/2014/main" id="{6F0CC9DF-D1CA-2DB9-7BFD-F2A2CBF6DFED}"/>
              </a:ext>
            </a:extLst>
          </p:cNvPr>
          <p:cNvPicPr>
            <a:picLocks noChangeAspect="1"/>
          </p:cNvPicPr>
          <p:nvPr/>
        </p:nvPicPr>
        <p:blipFill>
          <a:blip r:embed="rId2"/>
          <a:stretch>
            <a:fillRect/>
          </a:stretch>
        </p:blipFill>
        <p:spPr>
          <a:xfrm>
            <a:off x="2385176" y="664845"/>
            <a:ext cx="7478829" cy="5760720"/>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192B380A-1F87-B42D-0C1E-567DC488B0F5}"/>
              </a:ext>
            </a:extLst>
          </p:cNvPr>
          <p:cNvSpPr txBox="1"/>
          <p:nvPr/>
        </p:nvSpPr>
        <p:spPr>
          <a:xfrm>
            <a:off x="0" y="156117"/>
            <a:ext cx="121919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alibri" panose="020F0502020204030204" pitchFamily="34" charset="0"/>
                <a:cs typeface="Calibri" panose="020F0502020204030204" pitchFamily="34" charset="0"/>
              </a:rPr>
              <a:t>Career connections found in curricula and through our Inductees</a:t>
            </a:r>
          </a:p>
        </p:txBody>
      </p:sp>
    </p:spTree>
    <p:extLst>
      <p:ext uri="{BB962C8B-B14F-4D97-AF65-F5344CB8AC3E}">
        <p14:creationId xmlns:p14="http://schemas.microsoft.com/office/powerpoint/2010/main" val="2270784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8B985-FF76-D990-6266-7538E132B1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DD9CBD-F890-1EE0-3612-19BA34F1C193}"/>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7" name="Online Media 6" title="Bioluminescence">
            <a:hlinkClick r:id="" action="ppaction://noaction"/>
            <a:extLst>
              <a:ext uri="{FF2B5EF4-FFF2-40B4-BE49-F238E27FC236}">
                <a16:creationId xmlns:a16="http://schemas.microsoft.com/office/drawing/2014/main" id="{F6E82A70-CB25-EE3A-72E2-900BB6CC4977}"/>
              </a:ext>
            </a:extLst>
          </p:cNvPr>
          <p:cNvPicPr>
            <a:picLocks noRot="1"/>
          </p:cNvPicPr>
          <p:nvPr>
            <a:videoFile r:link="rId1"/>
          </p:nvPr>
        </p:nvPicPr>
        <p:blipFill>
          <a:blip r:embed="rId4"/>
          <a:stretch>
            <a:fillRect/>
          </a:stretch>
        </p:blipFill>
        <p:spPr>
          <a:xfrm>
            <a:off x="1594662" y="1560188"/>
            <a:ext cx="8778240" cy="493776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2A14AA1-B544-413A-6BC6-49EB467B669B}"/>
              </a:ext>
            </a:extLst>
          </p:cNvPr>
          <p:cNvSpPr txBox="1"/>
          <p:nvPr/>
        </p:nvSpPr>
        <p:spPr>
          <a:xfrm>
            <a:off x="1542624" y="1283189"/>
            <a:ext cx="3460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 </a:t>
            </a:r>
            <a:r>
              <a:rPr lang="en-US" sz="1200" dirty="0"/>
              <a:t>Bioluminescence Video</a:t>
            </a:r>
          </a:p>
          <a:p>
            <a:endParaRPr lang="en-US" sz="1200" i="1" dirty="0"/>
          </a:p>
        </p:txBody>
      </p:sp>
    </p:spTree>
    <p:extLst>
      <p:ext uri="{BB962C8B-B14F-4D97-AF65-F5344CB8AC3E}">
        <p14:creationId xmlns:p14="http://schemas.microsoft.com/office/powerpoint/2010/main" val="3217721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22CA-8806-C92C-CFDC-3963A01B55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CA2AB3-C7F8-D412-AD4A-B6987C8D9404}"/>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sp>
        <p:nvSpPr>
          <p:cNvPr id="4" name="TextBox 3">
            <a:extLst>
              <a:ext uri="{FF2B5EF4-FFF2-40B4-BE49-F238E27FC236}">
                <a16:creationId xmlns:a16="http://schemas.microsoft.com/office/drawing/2014/main" id="{1A68B527-DDB7-6684-0924-F22BBC098969}"/>
              </a:ext>
            </a:extLst>
          </p:cNvPr>
          <p:cNvSpPr txBox="1"/>
          <p:nvPr/>
        </p:nvSpPr>
        <p:spPr>
          <a:xfrm>
            <a:off x="1542624" y="1283189"/>
            <a:ext cx="3460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 </a:t>
            </a:r>
            <a:r>
              <a:rPr lang="en-US" sz="1200" dirty="0"/>
              <a:t>How Gary Got His Glow Video</a:t>
            </a:r>
          </a:p>
          <a:p>
            <a:endParaRPr lang="en-US" sz="1200" i="1" dirty="0"/>
          </a:p>
        </p:txBody>
      </p:sp>
      <p:pic>
        <p:nvPicPr>
          <p:cNvPr id="6" name="Online Media 1" title="How Gary Got His Glow">
            <a:hlinkClick r:id="" action="ppaction://noaction"/>
            <a:extLst>
              <a:ext uri="{FF2B5EF4-FFF2-40B4-BE49-F238E27FC236}">
                <a16:creationId xmlns:a16="http://schemas.microsoft.com/office/drawing/2014/main" id="{055D957D-F2AE-662A-6C4B-13C3EF537D76}"/>
              </a:ext>
            </a:extLst>
          </p:cNvPr>
          <p:cNvPicPr>
            <a:picLocks noRot="1"/>
          </p:cNvPicPr>
          <p:nvPr>
            <a:videoFile r:link="rId1"/>
          </p:nvPr>
        </p:nvPicPr>
        <p:blipFill>
          <a:blip r:embed="rId4"/>
          <a:stretch>
            <a:fillRect/>
          </a:stretch>
        </p:blipFill>
        <p:spPr>
          <a:xfrm>
            <a:off x="1601753" y="1571345"/>
            <a:ext cx="8778240" cy="49377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9383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C273-C052-0ADA-DE9E-32B683AA27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711101-8FC5-C491-433C-C1D1BEA3CAB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grpSp>
        <p:nvGrpSpPr>
          <p:cNvPr id="8" name="Group 7">
            <a:extLst>
              <a:ext uri="{FF2B5EF4-FFF2-40B4-BE49-F238E27FC236}">
                <a16:creationId xmlns:a16="http://schemas.microsoft.com/office/drawing/2014/main" id="{625D164C-E60C-BBEE-AE61-F0C289E3FED3}"/>
              </a:ext>
            </a:extLst>
          </p:cNvPr>
          <p:cNvGrpSpPr/>
          <p:nvPr/>
        </p:nvGrpSpPr>
        <p:grpSpPr>
          <a:xfrm>
            <a:off x="1621482" y="1597359"/>
            <a:ext cx="9207384" cy="4572000"/>
            <a:chOff x="1866809" y="1233086"/>
            <a:chExt cx="9207384" cy="4572000"/>
          </a:xfrm>
          <a:effectLst>
            <a:outerShdw blurRad="50800" dist="38100" dir="2700000" algn="tl" rotWithShape="0">
              <a:prstClr val="black">
                <a:alpha val="40000"/>
              </a:prstClr>
            </a:outerShdw>
          </a:effectLst>
        </p:grpSpPr>
        <p:pic>
          <p:nvPicPr>
            <p:cNvPr id="2" name="Picture 1" descr="A poster with a picture of a person and a gold coin&#10;&#10;AI-generated content may be incorrect.">
              <a:extLst>
                <a:ext uri="{FF2B5EF4-FFF2-40B4-BE49-F238E27FC236}">
                  <a16:creationId xmlns:a16="http://schemas.microsoft.com/office/drawing/2014/main" id="{9F9815FF-2280-75D5-42E7-48798F86C868}"/>
                </a:ext>
              </a:extLst>
            </p:cNvPr>
            <p:cNvPicPr>
              <a:picLocks noChangeAspect="1"/>
            </p:cNvPicPr>
            <p:nvPr/>
          </p:nvPicPr>
          <p:blipFill>
            <a:blip r:embed="rId3"/>
            <a:stretch>
              <a:fillRect/>
            </a:stretch>
          </p:blipFill>
          <p:spPr>
            <a:xfrm>
              <a:off x="1866809" y="1233086"/>
              <a:ext cx="4603466" cy="4572000"/>
            </a:xfrm>
            <a:prstGeom prst="rect">
              <a:avLst/>
            </a:prstGeom>
            <a:ln>
              <a:solidFill>
                <a:schemeClr val="tx1"/>
              </a:solidFill>
            </a:ln>
          </p:spPr>
        </p:pic>
        <p:pic>
          <p:nvPicPr>
            <p:cNvPr id="5" name="Picture 4" descr="A purple and yellow poster with images of men&#10;&#10;AI-generated content may be incorrect.">
              <a:extLst>
                <a:ext uri="{FF2B5EF4-FFF2-40B4-BE49-F238E27FC236}">
                  <a16:creationId xmlns:a16="http://schemas.microsoft.com/office/drawing/2014/main" id="{20018E19-177B-5684-5D0C-8F48F2ED8707}"/>
                </a:ext>
              </a:extLst>
            </p:cNvPr>
            <p:cNvPicPr>
              <a:picLocks noChangeAspect="1"/>
            </p:cNvPicPr>
            <p:nvPr/>
          </p:nvPicPr>
          <p:blipFill>
            <a:blip r:embed="rId4"/>
            <a:stretch>
              <a:fillRect/>
            </a:stretch>
          </p:blipFill>
          <p:spPr>
            <a:xfrm>
              <a:off x="6470275" y="1233086"/>
              <a:ext cx="4603918" cy="4572000"/>
            </a:xfrm>
            <a:prstGeom prst="rect">
              <a:avLst/>
            </a:prstGeom>
            <a:ln>
              <a:solidFill>
                <a:schemeClr val="tx1"/>
              </a:solidFill>
            </a:ln>
          </p:spPr>
        </p:pic>
      </p:grpSp>
      <p:sp>
        <p:nvSpPr>
          <p:cNvPr id="9" name="TextBox 8">
            <a:extLst>
              <a:ext uri="{FF2B5EF4-FFF2-40B4-BE49-F238E27FC236}">
                <a16:creationId xmlns:a16="http://schemas.microsoft.com/office/drawing/2014/main" id="{8F3A1E91-E2A7-3A5F-57DA-124064022ED6}"/>
              </a:ext>
            </a:extLst>
          </p:cNvPr>
          <p:cNvSpPr txBox="1"/>
          <p:nvPr/>
        </p:nvSpPr>
        <p:spPr>
          <a:xfrm>
            <a:off x="1542624" y="1320359"/>
            <a:ext cx="3460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a:t>
            </a:r>
            <a:endParaRPr lang="en-US" sz="1200" dirty="0"/>
          </a:p>
          <a:p>
            <a:endParaRPr lang="en-US" sz="1200" i="1" dirty="0"/>
          </a:p>
        </p:txBody>
      </p:sp>
    </p:spTree>
    <p:extLst>
      <p:ext uri="{BB962C8B-B14F-4D97-AF65-F5344CB8AC3E}">
        <p14:creationId xmlns:p14="http://schemas.microsoft.com/office/powerpoint/2010/main" val="4048178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E86BC-9B41-9A5F-A918-F583565A28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741E4D-35C7-D3FD-B96A-182FCB4631B9}"/>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4" name="Picture 3" descr="A white text on a gray background&#10;&#10;AI-generated content may be incorrect.">
            <a:extLst>
              <a:ext uri="{FF2B5EF4-FFF2-40B4-BE49-F238E27FC236}">
                <a16:creationId xmlns:a16="http://schemas.microsoft.com/office/drawing/2014/main" id="{DB5F59FA-855A-CE93-69A8-D7F3674E3300}"/>
              </a:ext>
            </a:extLst>
          </p:cNvPr>
          <p:cNvPicPr>
            <a:picLocks noChangeAspect="1"/>
          </p:cNvPicPr>
          <p:nvPr/>
        </p:nvPicPr>
        <p:blipFill>
          <a:blip r:embed="rId3"/>
          <a:srcRect r="-142" b="62363"/>
          <a:stretch>
            <a:fillRect/>
          </a:stretch>
        </p:blipFill>
        <p:spPr>
          <a:xfrm>
            <a:off x="7581170" y="2133256"/>
            <a:ext cx="3138867" cy="786885"/>
          </a:xfrm>
          <a:prstGeom prst="rect">
            <a:avLst/>
          </a:prstGeom>
          <a:ln>
            <a:solidFill>
              <a:schemeClr val="tx1"/>
            </a:solidFill>
          </a:ln>
        </p:spPr>
      </p:pic>
      <p:pic>
        <p:nvPicPr>
          <p:cNvPr id="6" name="Picture 5" descr="A diagram of dna and a button&#10;&#10;AI-generated content may be incorrect.">
            <a:extLst>
              <a:ext uri="{FF2B5EF4-FFF2-40B4-BE49-F238E27FC236}">
                <a16:creationId xmlns:a16="http://schemas.microsoft.com/office/drawing/2014/main" id="{73AF83AE-6F8D-9101-5B00-C9426106DFBA}"/>
              </a:ext>
            </a:extLst>
          </p:cNvPr>
          <p:cNvPicPr>
            <a:picLocks noChangeAspect="1"/>
          </p:cNvPicPr>
          <p:nvPr/>
        </p:nvPicPr>
        <p:blipFill>
          <a:blip r:embed="rId4"/>
          <a:stretch>
            <a:fillRect/>
          </a:stretch>
        </p:blipFill>
        <p:spPr>
          <a:xfrm>
            <a:off x="4530169" y="3341555"/>
            <a:ext cx="5336306" cy="3098334"/>
          </a:xfrm>
          <a:prstGeom prst="rect">
            <a:avLst/>
          </a:prstGeom>
          <a:ln>
            <a:noFill/>
          </a:ln>
          <a:effectLst>
            <a:outerShdw blurRad="50800" dist="38100" dir="2700000" algn="tl" rotWithShape="0">
              <a:prstClr val="black">
                <a:alpha val="40000"/>
              </a:prstClr>
            </a:outerShdw>
          </a:effectLst>
        </p:spPr>
      </p:pic>
      <p:pic>
        <p:nvPicPr>
          <p:cNvPr id="9" name="Picture 8" descr="A white text on a white background&#10;&#10;AI-generated content may be incorrect.">
            <a:extLst>
              <a:ext uri="{FF2B5EF4-FFF2-40B4-BE49-F238E27FC236}">
                <a16:creationId xmlns:a16="http://schemas.microsoft.com/office/drawing/2014/main" id="{B8C9D03B-9BC0-0247-A8AF-5C625A6A8258}"/>
              </a:ext>
            </a:extLst>
          </p:cNvPr>
          <p:cNvPicPr>
            <a:picLocks noChangeAspect="1"/>
          </p:cNvPicPr>
          <p:nvPr/>
        </p:nvPicPr>
        <p:blipFill>
          <a:blip r:embed="rId5"/>
          <a:stretch>
            <a:fillRect/>
          </a:stretch>
        </p:blipFill>
        <p:spPr>
          <a:xfrm>
            <a:off x="1101016" y="1343428"/>
            <a:ext cx="3045440" cy="1947698"/>
          </a:xfrm>
          <a:prstGeom prst="rect">
            <a:avLst/>
          </a:prstGeom>
          <a:ln>
            <a:solidFill>
              <a:schemeClr val="tx1"/>
            </a:solidFill>
          </a:ln>
        </p:spPr>
      </p:pic>
      <p:pic>
        <p:nvPicPr>
          <p:cNvPr id="11" name="Picture 10" descr="A screenshot of a cell phone&#10;&#10;AI-generated content may be incorrect.">
            <a:extLst>
              <a:ext uri="{FF2B5EF4-FFF2-40B4-BE49-F238E27FC236}">
                <a16:creationId xmlns:a16="http://schemas.microsoft.com/office/drawing/2014/main" id="{DC6D22E3-1EDF-0CDE-2145-DA6383DECA22}"/>
              </a:ext>
            </a:extLst>
          </p:cNvPr>
          <p:cNvPicPr>
            <a:picLocks noChangeAspect="1"/>
          </p:cNvPicPr>
          <p:nvPr/>
        </p:nvPicPr>
        <p:blipFill>
          <a:blip r:embed="rId6"/>
          <a:stretch>
            <a:fillRect/>
          </a:stretch>
        </p:blipFill>
        <p:spPr>
          <a:xfrm>
            <a:off x="1101015" y="3429000"/>
            <a:ext cx="3047178" cy="3160010"/>
          </a:xfrm>
          <a:prstGeom prst="rect">
            <a:avLst/>
          </a:prstGeom>
          <a:ln>
            <a:solidFill>
              <a:schemeClr val="tx1"/>
            </a:solidFill>
          </a:ln>
        </p:spPr>
      </p:pic>
      <p:pic>
        <p:nvPicPr>
          <p:cNvPr id="12" name="Picture 11" descr="A white text on a gray background&#10;&#10;AI-generated content may be incorrect.">
            <a:extLst>
              <a:ext uri="{FF2B5EF4-FFF2-40B4-BE49-F238E27FC236}">
                <a16:creationId xmlns:a16="http://schemas.microsoft.com/office/drawing/2014/main" id="{0F15531B-1764-9F87-5FAD-9E4AF10BFFAC}"/>
              </a:ext>
            </a:extLst>
          </p:cNvPr>
          <p:cNvPicPr>
            <a:picLocks noChangeAspect="1"/>
          </p:cNvPicPr>
          <p:nvPr/>
        </p:nvPicPr>
        <p:blipFill>
          <a:blip r:embed="rId3"/>
          <a:srcRect t="36731" r="-142"/>
          <a:stretch>
            <a:fillRect/>
          </a:stretch>
        </p:blipFill>
        <p:spPr>
          <a:xfrm>
            <a:off x="4454714" y="1705039"/>
            <a:ext cx="2905340" cy="1188154"/>
          </a:xfrm>
          <a:prstGeom prst="rect">
            <a:avLst/>
          </a:prstGeom>
          <a:ln>
            <a:solidFill>
              <a:schemeClr val="tx1"/>
            </a:solidFill>
          </a:ln>
        </p:spPr>
      </p:pic>
      <p:sp>
        <p:nvSpPr>
          <p:cNvPr id="2" name="TextBox 1">
            <a:extLst>
              <a:ext uri="{FF2B5EF4-FFF2-40B4-BE49-F238E27FC236}">
                <a16:creationId xmlns:a16="http://schemas.microsoft.com/office/drawing/2014/main" id="{F23B51ED-D93E-E319-2D7C-749CBA3DF028}"/>
              </a:ext>
            </a:extLst>
          </p:cNvPr>
          <p:cNvSpPr txBox="1"/>
          <p:nvPr/>
        </p:nvSpPr>
        <p:spPr>
          <a:xfrm>
            <a:off x="4454714" y="3060293"/>
            <a:ext cx="3460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a:t>
            </a:r>
            <a:endParaRPr lang="en-US" sz="1200" dirty="0"/>
          </a:p>
          <a:p>
            <a:endParaRPr lang="en-US" sz="1200" i="1" dirty="0"/>
          </a:p>
        </p:txBody>
      </p:sp>
    </p:spTree>
    <p:extLst>
      <p:ext uri="{BB962C8B-B14F-4D97-AF65-F5344CB8AC3E}">
        <p14:creationId xmlns:p14="http://schemas.microsoft.com/office/powerpoint/2010/main" val="61643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F2CE6-5700-2DCB-14F8-3BEA1BBFFDE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62C39F3-F7CF-2E4E-7B23-3E4AEE24C5B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sp>
        <p:nvSpPr>
          <p:cNvPr id="6" name="TextBox 5">
            <a:extLst>
              <a:ext uri="{FF2B5EF4-FFF2-40B4-BE49-F238E27FC236}">
                <a16:creationId xmlns:a16="http://schemas.microsoft.com/office/drawing/2014/main" id="{4CDC9791-1A19-74C3-B01B-3960E4C9B793}"/>
              </a:ext>
            </a:extLst>
          </p:cNvPr>
          <p:cNvSpPr txBox="1"/>
          <p:nvPr/>
        </p:nvSpPr>
        <p:spPr>
          <a:xfrm>
            <a:off x="1043692" y="2027033"/>
            <a:ext cx="443847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Calibri" panose="020F0502020204030204" pitchFamily="34" charset="0"/>
                <a:cs typeface="Calibri" panose="020F0502020204030204" pitchFamily="34" charset="0"/>
              </a:rPr>
              <a:t>"National Inventors Hall of Fame Inductee Rodolphe </a:t>
            </a:r>
            <a:r>
              <a:rPr lang="en-US" sz="1400" i="1" dirty="0" err="1">
                <a:latin typeface="Calibri" panose="020F0502020204030204" pitchFamily="34" charset="0"/>
                <a:cs typeface="Calibri" panose="020F0502020204030204" pitchFamily="34" charset="0"/>
              </a:rPr>
              <a:t>Barrangou</a:t>
            </a:r>
            <a:r>
              <a:rPr lang="en-US" sz="1400" i="1" dirty="0">
                <a:latin typeface="Calibri" panose="020F0502020204030204" pitchFamily="34" charset="0"/>
                <a:cs typeface="Calibri" panose="020F0502020204030204" pitchFamily="34" charset="0"/>
              </a:rPr>
              <a:t> has been working </a:t>
            </a:r>
            <a:r>
              <a:rPr lang="en-US" sz="1400" b="1" i="1" dirty="0">
                <a:latin typeface="Calibri" panose="020F0502020204030204" pitchFamily="34" charset="0"/>
                <a:cs typeface="Calibri" panose="020F0502020204030204" pitchFamily="34" charset="0"/>
              </a:rPr>
              <a:t>to apply new technologies to make forests even more sustainable</a:t>
            </a:r>
            <a:r>
              <a:rPr lang="en-US" sz="1400" i="1" dirty="0">
                <a:latin typeface="Calibri" panose="020F0502020204030204" pitchFamily="34" charset="0"/>
                <a:cs typeface="Calibri" panose="020F0502020204030204" pitchFamily="34" charset="0"/>
              </a:rPr>
              <a:t>, and wood even more beneficial for building construction and removing carbon from the environment." </a:t>
            </a:r>
            <a:br>
              <a:rPr lang="en-US" sz="1400" i="1"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—Video Voiceover from </a:t>
            </a:r>
            <a:r>
              <a:rPr lang="en-US" sz="1400" i="1" dirty="0">
                <a:latin typeface="Calibri" panose="020F0502020204030204" pitchFamily="34" charset="0"/>
                <a:cs typeface="Calibri" panose="020F0502020204030204" pitchFamily="34" charset="0"/>
              </a:rPr>
              <a:t>New Heights™</a:t>
            </a:r>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F43B773-277D-3570-C6DC-6E6EB6229888}"/>
              </a:ext>
            </a:extLst>
          </p:cNvPr>
          <p:cNvSpPr txBox="1"/>
          <p:nvPr/>
        </p:nvSpPr>
        <p:spPr>
          <a:xfrm>
            <a:off x="1043692" y="3770045"/>
            <a:ext cx="466578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Calibri" panose="020F0502020204030204" pitchFamily="34" charset="0"/>
                <a:cs typeface="Calibri" panose="020F0502020204030204" pitchFamily="34" charset="0"/>
              </a:rPr>
              <a:t>"The biggest genome on planet Earth is trees. There's some trees that have genomes that are 10 times bigger than our own genome. So that's my next challenge ... </a:t>
            </a:r>
            <a:r>
              <a:rPr lang="en-US" sz="1400" b="1" i="1" dirty="0">
                <a:latin typeface="Calibri" panose="020F0502020204030204" pitchFamily="34" charset="0"/>
                <a:cs typeface="Calibri" panose="020F0502020204030204" pitchFamily="34" charset="0"/>
              </a:rPr>
              <a:t>I want to try to use my CRISPR knowledge and expertise to build a more sustainable forest</a:t>
            </a:r>
            <a:r>
              <a:rPr lang="en-US" sz="1400" i="1" dirty="0">
                <a:latin typeface="Calibri" panose="020F0502020204030204" pitchFamily="34" charset="0"/>
                <a:cs typeface="Calibri" panose="020F0502020204030204" pitchFamily="34" charset="0"/>
              </a:rPr>
              <a:t>." </a:t>
            </a:r>
            <a:br>
              <a:rPr lang="en-US" sz="1400" i="1"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—Rodolphe </a:t>
            </a:r>
            <a:r>
              <a:rPr lang="en-US" sz="1400" dirty="0" err="1">
                <a:latin typeface="Calibri" panose="020F0502020204030204" pitchFamily="34" charset="0"/>
                <a:cs typeface="Calibri" panose="020F0502020204030204" pitchFamily="34" charset="0"/>
              </a:rPr>
              <a:t>Barrangou</a:t>
            </a:r>
            <a:r>
              <a:rPr lang="en-US" sz="1400" dirty="0">
                <a:latin typeface="Calibri" panose="020F0502020204030204" pitchFamily="34" charset="0"/>
                <a:cs typeface="Calibri" panose="020F0502020204030204" pitchFamily="34" charset="0"/>
              </a:rPr>
              <a:t>, National Inventors Hall of Fame Inductee, featured in </a:t>
            </a:r>
            <a:r>
              <a:rPr lang="en-US" sz="1400" i="1" dirty="0">
                <a:latin typeface="Calibri" panose="020F0502020204030204" pitchFamily="34" charset="0"/>
                <a:cs typeface="Calibri" panose="020F0502020204030204" pitchFamily="34" charset="0"/>
              </a:rPr>
              <a:t>New Heights™</a:t>
            </a:r>
            <a:endParaRPr lang="en-US" sz="1400" dirty="0">
              <a:latin typeface="Calibri" panose="020F0502020204030204" pitchFamily="34" charset="0"/>
              <a:cs typeface="Calibri" panose="020F0502020204030204" pitchFamily="34" charset="0"/>
            </a:endParaRPr>
          </a:p>
        </p:txBody>
      </p:sp>
      <p:pic>
        <p:nvPicPr>
          <p:cNvPr id="10" name="Picture 9" descr="A poster with text and images&#10;&#10;AI-generated content may be incorrect.">
            <a:extLst>
              <a:ext uri="{FF2B5EF4-FFF2-40B4-BE49-F238E27FC236}">
                <a16:creationId xmlns:a16="http://schemas.microsoft.com/office/drawing/2014/main" id="{422C7555-07DD-EB8D-B947-968F3B932482}"/>
              </a:ext>
            </a:extLst>
          </p:cNvPr>
          <p:cNvPicPr>
            <a:picLocks/>
          </p:cNvPicPr>
          <p:nvPr/>
        </p:nvPicPr>
        <p:blipFill>
          <a:blip r:embed="rId3"/>
          <a:stretch>
            <a:fillRect/>
          </a:stretch>
        </p:blipFill>
        <p:spPr>
          <a:xfrm>
            <a:off x="6162368" y="1678687"/>
            <a:ext cx="4297680" cy="429768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7150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C7914-97CB-5672-E590-CEE5848894D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A1F2A86-55B0-97AF-F0E5-42BE91398508}"/>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2" name="Picture 1" descr="A close-up of a machine&#10;&#10;AI-generated content may be incorrect.">
            <a:extLst>
              <a:ext uri="{FF2B5EF4-FFF2-40B4-BE49-F238E27FC236}">
                <a16:creationId xmlns:a16="http://schemas.microsoft.com/office/drawing/2014/main" id="{AE7D3285-9CC6-B441-D988-D18AA70DD800}"/>
              </a:ext>
            </a:extLst>
          </p:cNvPr>
          <p:cNvPicPr>
            <a:picLocks/>
          </p:cNvPicPr>
          <p:nvPr/>
        </p:nvPicPr>
        <p:blipFill>
          <a:blip r:embed="rId3"/>
          <a:stretch>
            <a:fillRect/>
          </a:stretch>
        </p:blipFill>
        <p:spPr>
          <a:xfrm>
            <a:off x="5310896" y="2244086"/>
            <a:ext cx="4297680" cy="4297680"/>
          </a:xfrm>
          <a:prstGeom prst="rect">
            <a:avLst/>
          </a:prstGeom>
          <a:ln>
            <a:noFill/>
          </a:ln>
          <a:effectLst>
            <a:outerShdw blurRad="50800" dist="38100" dir="2700000" algn="tl" rotWithShape="0">
              <a:prstClr val="black">
                <a:alpha val="40000"/>
              </a:prstClr>
            </a:outerShdw>
          </a:effectLst>
        </p:spPr>
      </p:pic>
      <p:pic>
        <p:nvPicPr>
          <p:cNvPr id="3" name="Picture 2" descr="A text on a page&#10;&#10;AI-generated content may be incorrect.">
            <a:extLst>
              <a:ext uri="{FF2B5EF4-FFF2-40B4-BE49-F238E27FC236}">
                <a16:creationId xmlns:a16="http://schemas.microsoft.com/office/drawing/2014/main" id="{1343BBD9-A669-5726-EFA9-FE4078C6E238}"/>
              </a:ext>
            </a:extLst>
          </p:cNvPr>
          <p:cNvPicPr>
            <a:picLocks noChangeAspect="1"/>
          </p:cNvPicPr>
          <p:nvPr/>
        </p:nvPicPr>
        <p:blipFill>
          <a:blip r:embed="rId4"/>
          <a:stretch>
            <a:fillRect/>
          </a:stretch>
        </p:blipFill>
        <p:spPr>
          <a:xfrm>
            <a:off x="9014810" y="1211712"/>
            <a:ext cx="3062313" cy="2274903"/>
          </a:xfrm>
          <a:prstGeom prst="rect">
            <a:avLst/>
          </a:prstGeom>
          <a:ln>
            <a:solidFill>
              <a:schemeClr val="tx1"/>
            </a:solidFill>
          </a:ln>
        </p:spPr>
      </p:pic>
      <p:pic>
        <p:nvPicPr>
          <p:cNvPr id="4" name="Picture 3" descr="A screenshot of a cell phone&#10;&#10;AI-generated content may be incorrect.">
            <a:extLst>
              <a:ext uri="{FF2B5EF4-FFF2-40B4-BE49-F238E27FC236}">
                <a16:creationId xmlns:a16="http://schemas.microsoft.com/office/drawing/2014/main" id="{67F83431-2DE3-D906-FF91-971B5501A4D2}"/>
              </a:ext>
            </a:extLst>
          </p:cNvPr>
          <p:cNvPicPr>
            <a:picLocks noChangeAspect="1"/>
          </p:cNvPicPr>
          <p:nvPr/>
        </p:nvPicPr>
        <p:blipFill>
          <a:blip r:embed="rId5"/>
          <a:stretch>
            <a:fillRect/>
          </a:stretch>
        </p:blipFill>
        <p:spPr>
          <a:xfrm>
            <a:off x="1890971" y="1294074"/>
            <a:ext cx="3165320" cy="3709359"/>
          </a:xfrm>
          <a:prstGeom prst="rect">
            <a:avLst/>
          </a:prstGeom>
          <a:ln>
            <a:solidFill>
              <a:schemeClr val="tx1"/>
            </a:solidFill>
          </a:ln>
        </p:spPr>
      </p:pic>
      <p:pic>
        <p:nvPicPr>
          <p:cNvPr id="5" name="Picture 4" descr="A close up of a text&#10;&#10;AI-generated content may be incorrect.">
            <a:extLst>
              <a:ext uri="{FF2B5EF4-FFF2-40B4-BE49-F238E27FC236}">
                <a16:creationId xmlns:a16="http://schemas.microsoft.com/office/drawing/2014/main" id="{475C7522-DF26-4049-A982-75593982C377}"/>
              </a:ext>
            </a:extLst>
          </p:cNvPr>
          <p:cNvPicPr>
            <a:picLocks noChangeAspect="1"/>
          </p:cNvPicPr>
          <p:nvPr/>
        </p:nvPicPr>
        <p:blipFill>
          <a:blip r:embed="rId6"/>
          <a:stretch>
            <a:fillRect/>
          </a:stretch>
        </p:blipFill>
        <p:spPr>
          <a:xfrm>
            <a:off x="1890971" y="5044374"/>
            <a:ext cx="3169490" cy="1639020"/>
          </a:xfrm>
          <a:prstGeom prst="rect">
            <a:avLst/>
          </a:prstGeom>
          <a:ln>
            <a:solidFill>
              <a:schemeClr val="tx1"/>
            </a:solidFill>
          </a:ln>
        </p:spPr>
      </p:pic>
      <p:pic>
        <p:nvPicPr>
          <p:cNvPr id="6" name="Picture 5" descr="A blue and orange cover with a globe and text&#10;&#10;AI-generated content may be incorrect.">
            <a:extLst>
              <a:ext uri="{FF2B5EF4-FFF2-40B4-BE49-F238E27FC236}">
                <a16:creationId xmlns:a16="http://schemas.microsoft.com/office/drawing/2014/main" id="{AF15BAF8-9469-E906-3363-122B0F6E1BFB}"/>
              </a:ext>
            </a:extLst>
          </p:cNvPr>
          <p:cNvPicPr>
            <a:picLocks noChangeAspect="1"/>
          </p:cNvPicPr>
          <p:nvPr/>
        </p:nvPicPr>
        <p:blipFill>
          <a:blip r:embed="rId7"/>
          <a:stretch>
            <a:fillRect/>
          </a:stretch>
        </p:blipFill>
        <p:spPr>
          <a:xfrm>
            <a:off x="114877" y="1294074"/>
            <a:ext cx="1521489" cy="150736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8206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0AA03-15DE-5222-CDA1-2D3E8BFC36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95DF367-5886-950B-F6CF-D1D8AB13721E}"/>
              </a:ext>
            </a:extLst>
          </p:cNvPr>
          <p:cNvPicPr>
            <a:picLocks noChangeAspect="1"/>
          </p:cNvPicPr>
          <p:nvPr/>
        </p:nvPicPr>
        <p:blipFill>
          <a:blip r:embed="rId2"/>
          <a:stretch>
            <a:fillRect/>
          </a:stretch>
        </p:blipFill>
        <p:spPr>
          <a:xfrm>
            <a:off x="2083108" y="2142700"/>
            <a:ext cx="4477231" cy="4297680"/>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3EEC320-CEF4-3F4D-4746-66513A2553F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5" name="Picture 4" descr="A screenshot of a cell phone&#10;&#10;AI-generated content may be incorrect.">
            <a:extLst>
              <a:ext uri="{FF2B5EF4-FFF2-40B4-BE49-F238E27FC236}">
                <a16:creationId xmlns:a16="http://schemas.microsoft.com/office/drawing/2014/main" id="{099B69C4-6BE1-1143-C4DD-50E9B1BBD570}"/>
              </a:ext>
            </a:extLst>
          </p:cNvPr>
          <p:cNvPicPr>
            <a:picLocks noChangeAspect="1"/>
          </p:cNvPicPr>
          <p:nvPr/>
        </p:nvPicPr>
        <p:blipFill>
          <a:blip r:embed="rId3"/>
          <a:stretch>
            <a:fillRect/>
          </a:stretch>
        </p:blipFill>
        <p:spPr>
          <a:xfrm>
            <a:off x="6703266" y="1352434"/>
            <a:ext cx="4091021" cy="4203529"/>
          </a:xfrm>
          <a:prstGeom prst="rect">
            <a:avLst/>
          </a:prstGeom>
          <a:ln>
            <a:solidFill>
              <a:schemeClr val="tx1"/>
            </a:solidFill>
          </a:ln>
        </p:spPr>
      </p:pic>
      <p:pic>
        <p:nvPicPr>
          <p:cNvPr id="4" name="Picture 3" descr="A cat wearing sunglasses&#10;&#10;AI-generated content may be incorrect.">
            <a:extLst>
              <a:ext uri="{FF2B5EF4-FFF2-40B4-BE49-F238E27FC236}">
                <a16:creationId xmlns:a16="http://schemas.microsoft.com/office/drawing/2014/main" id="{D195CA76-C6A3-1E67-3B83-F5A96BC6088A}"/>
              </a:ext>
            </a:extLst>
          </p:cNvPr>
          <p:cNvPicPr>
            <a:picLocks noChangeAspect="1"/>
          </p:cNvPicPr>
          <p:nvPr/>
        </p:nvPicPr>
        <p:blipFill>
          <a:blip r:embed="rId4"/>
          <a:stretch>
            <a:fillRect/>
          </a:stretch>
        </p:blipFill>
        <p:spPr>
          <a:xfrm>
            <a:off x="271091" y="1352434"/>
            <a:ext cx="1392000"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5356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ochure with a person&#10;&#10;AI-generated content may be incorrect.">
            <a:extLst>
              <a:ext uri="{FF2B5EF4-FFF2-40B4-BE49-F238E27FC236}">
                <a16:creationId xmlns:a16="http://schemas.microsoft.com/office/drawing/2014/main" id="{BE3BF08E-CBAD-8309-BCB1-4B6F54941761}"/>
              </a:ext>
            </a:extLst>
          </p:cNvPr>
          <p:cNvPicPr>
            <a:picLocks noChangeAspect="1"/>
          </p:cNvPicPr>
          <p:nvPr/>
        </p:nvPicPr>
        <p:blipFill>
          <a:blip r:embed="rId3"/>
          <a:stretch>
            <a:fillRect/>
          </a:stretch>
        </p:blipFill>
        <p:spPr>
          <a:xfrm>
            <a:off x="2044832" y="1954977"/>
            <a:ext cx="4389847" cy="4297680"/>
          </a:xfrm>
          <a:prstGeom prst="rect">
            <a:avLst/>
          </a:prstGeom>
          <a:ln>
            <a:noFill/>
          </a:ln>
          <a:effectLst>
            <a:outerShdw blurRad="50800" dist="38100" dir="2700000" algn="tl" rotWithShape="0">
              <a:prstClr val="black">
                <a:alpha val="40000"/>
              </a:prstClr>
            </a:outerShdw>
          </a:effectLst>
        </p:spPr>
      </p:pic>
      <p:pic>
        <p:nvPicPr>
          <p:cNvPr id="3" name="Picture 2" descr="A close up of a bug&#10;&#10;AI-generated content may be incorrect.">
            <a:extLst>
              <a:ext uri="{FF2B5EF4-FFF2-40B4-BE49-F238E27FC236}">
                <a16:creationId xmlns:a16="http://schemas.microsoft.com/office/drawing/2014/main" id="{140F3B39-5615-2069-17DE-6AF0A1A8351E}"/>
              </a:ext>
            </a:extLst>
          </p:cNvPr>
          <p:cNvPicPr>
            <a:picLocks noChangeAspect="1"/>
          </p:cNvPicPr>
          <p:nvPr/>
        </p:nvPicPr>
        <p:blipFill>
          <a:blip r:embed="rId4"/>
          <a:stretch>
            <a:fillRect/>
          </a:stretch>
        </p:blipFill>
        <p:spPr>
          <a:xfrm>
            <a:off x="6613317" y="1547239"/>
            <a:ext cx="4305515" cy="429768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0D3E0E1-52BD-0E35-2244-C2EE1F9622C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4" name="Picture 3" descr="A computer screen shot of a computer&#10;&#10;AI-generated content may be incorrect.">
            <a:extLst>
              <a:ext uri="{FF2B5EF4-FFF2-40B4-BE49-F238E27FC236}">
                <a16:creationId xmlns:a16="http://schemas.microsoft.com/office/drawing/2014/main" id="{8F0B0668-D994-787A-5BE7-9E125BD19F51}"/>
              </a:ext>
            </a:extLst>
          </p:cNvPr>
          <p:cNvPicPr>
            <a:picLocks noChangeAspect="1"/>
          </p:cNvPicPr>
          <p:nvPr/>
        </p:nvPicPr>
        <p:blipFill>
          <a:blip r:embed="rId5"/>
          <a:stretch>
            <a:fillRect/>
          </a:stretch>
        </p:blipFill>
        <p:spPr>
          <a:xfrm>
            <a:off x="204528" y="1278674"/>
            <a:ext cx="1463040"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7294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28284399-D9F6-1AA0-5296-05D61C083BF1}"/>
              </a:ext>
            </a:extLst>
          </p:cNvPr>
          <p:cNvPicPr>
            <a:picLocks noChangeAspect="1"/>
          </p:cNvPicPr>
          <p:nvPr/>
        </p:nvPicPr>
        <p:blipFill>
          <a:blip r:embed="rId3"/>
          <a:stretch>
            <a:fillRect/>
          </a:stretch>
        </p:blipFill>
        <p:spPr>
          <a:xfrm>
            <a:off x="1868531" y="1749630"/>
            <a:ext cx="4301614" cy="4297680"/>
          </a:xfrm>
          <a:prstGeom prst="rect">
            <a:avLst/>
          </a:prstGeom>
          <a:ln>
            <a:noFill/>
          </a:ln>
          <a:effectLst>
            <a:outerShdw blurRad="50800" dist="38100" dir="2700000" algn="tl" rotWithShape="0">
              <a:prstClr val="black">
                <a:alpha val="40000"/>
              </a:prstClr>
            </a:outerShdw>
          </a:effectLst>
        </p:spPr>
      </p:pic>
      <p:pic>
        <p:nvPicPr>
          <p:cNvPr id="3" name="Picture 2" descr="A screen shot of a website&#10;&#10;AI-generated content may be incorrect.">
            <a:extLst>
              <a:ext uri="{FF2B5EF4-FFF2-40B4-BE49-F238E27FC236}">
                <a16:creationId xmlns:a16="http://schemas.microsoft.com/office/drawing/2014/main" id="{B2408EB0-14A1-4AA5-489C-5962E59A0848}"/>
              </a:ext>
            </a:extLst>
          </p:cNvPr>
          <p:cNvPicPr>
            <a:picLocks noChangeAspect="1"/>
          </p:cNvPicPr>
          <p:nvPr/>
        </p:nvPicPr>
        <p:blipFill>
          <a:blip r:embed="rId4"/>
          <a:stretch>
            <a:fillRect/>
          </a:stretch>
        </p:blipFill>
        <p:spPr>
          <a:xfrm>
            <a:off x="6504922" y="1427355"/>
            <a:ext cx="4297792" cy="429768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9E6271F-E269-5CF7-D64D-5DD68F7FAAE4}"/>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spTree>
    <p:extLst>
      <p:ext uri="{BB962C8B-B14F-4D97-AF65-F5344CB8AC3E}">
        <p14:creationId xmlns:p14="http://schemas.microsoft.com/office/powerpoint/2010/main" val="816730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7074-142A-ECB1-EA53-941A2F4DD5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2D5C9F-6926-144F-2B86-83F09A35B83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Artificial Intelligence</a:t>
            </a:r>
          </a:p>
        </p:txBody>
      </p:sp>
      <p:pic>
        <p:nvPicPr>
          <p:cNvPr id="4" name="Picture 3" descr="A person in a suit and tie&#10;&#10;AI-generated content may be incorrect.">
            <a:extLst>
              <a:ext uri="{FF2B5EF4-FFF2-40B4-BE49-F238E27FC236}">
                <a16:creationId xmlns:a16="http://schemas.microsoft.com/office/drawing/2014/main" id="{D4769FBC-8631-E796-B257-14682EFC7542}"/>
              </a:ext>
            </a:extLst>
          </p:cNvPr>
          <p:cNvPicPr>
            <a:picLocks noChangeAspect="1"/>
          </p:cNvPicPr>
          <p:nvPr/>
        </p:nvPicPr>
        <p:blipFill>
          <a:blip r:embed="rId2"/>
          <a:stretch>
            <a:fillRect/>
          </a:stretch>
        </p:blipFill>
        <p:spPr>
          <a:xfrm>
            <a:off x="2215374" y="2162186"/>
            <a:ext cx="4372489" cy="4297680"/>
          </a:xfrm>
          <a:prstGeom prst="rect">
            <a:avLst/>
          </a:prstGeom>
          <a:ln>
            <a:noFill/>
          </a:ln>
          <a:effectLst>
            <a:outerShdw blurRad="50800" dist="38100" dir="2700000" algn="tl" rotWithShape="0">
              <a:prstClr val="black">
                <a:alpha val="40000"/>
              </a:prstClr>
            </a:outerShdw>
          </a:effectLst>
        </p:spPr>
      </p:pic>
      <p:pic>
        <p:nvPicPr>
          <p:cNvPr id="2" name="Picture 1" descr="A close-up of a text&#10;&#10;AI-generated content may be incorrect.">
            <a:extLst>
              <a:ext uri="{FF2B5EF4-FFF2-40B4-BE49-F238E27FC236}">
                <a16:creationId xmlns:a16="http://schemas.microsoft.com/office/drawing/2014/main" id="{E37C355A-9681-E6FF-80AE-BE300860A482}"/>
              </a:ext>
            </a:extLst>
          </p:cNvPr>
          <p:cNvPicPr>
            <a:picLocks noChangeAspect="1"/>
          </p:cNvPicPr>
          <p:nvPr/>
        </p:nvPicPr>
        <p:blipFill>
          <a:blip r:embed="rId3"/>
          <a:stretch>
            <a:fillRect/>
          </a:stretch>
        </p:blipFill>
        <p:spPr>
          <a:xfrm>
            <a:off x="6802939" y="1590921"/>
            <a:ext cx="4472277" cy="2650174"/>
          </a:xfrm>
          <a:prstGeom prst="rect">
            <a:avLst/>
          </a:prstGeom>
          <a:ln>
            <a:solidFill>
              <a:schemeClr val="tx1"/>
            </a:solidFill>
          </a:ln>
        </p:spPr>
      </p:pic>
      <p:pic>
        <p:nvPicPr>
          <p:cNvPr id="5" name="Picture 4" descr="A car on the road&#10;&#10;AI-generated content may be incorrect.">
            <a:extLst>
              <a:ext uri="{FF2B5EF4-FFF2-40B4-BE49-F238E27FC236}">
                <a16:creationId xmlns:a16="http://schemas.microsoft.com/office/drawing/2014/main" id="{32AEDDD0-2556-18F1-D4FB-70BD596F3211}"/>
              </a:ext>
            </a:extLst>
          </p:cNvPr>
          <p:cNvPicPr>
            <a:picLocks noChangeAspect="1"/>
          </p:cNvPicPr>
          <p:nvPr/>
        </p:nvPicPr>
        <p:blipFill>
          <a:blip r:embed="rId4"/>
          <a:stretch>
            <a:fillRect/>
          </a:stretch>
        </p:blipFill>
        <p:spPr>
          <a:xfrm>
            <a:off x="197871" y="1274548"/>
            <a:ext cx="1549667"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8493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tie&#10;&#10;AI-generated content may be incorrect.">
            <a:extLst>
              <a:ext uri="{FF2B5EF4-FFF2-40B4-BE49-F238E27FC236}">
                <a16:creationId xmlns:a16="http://schemas.microsoft.com/office/drawing/2014/main" id="{A6418AF4-072E-DABD-DFD1-E01162C78A8C}"/>
              </a:ext>
            </a:extLst>
          </p:cNvPr>
          <p:cNvPicPr>
            <a:picLocks noChangeAspect="1"/>
          </p:cNvPicPr>
          <p:nvPr/>
        </p:nvPicPr>
        <p:blipFill>
          <a:blip r:embed="rId2"/>
          <a:stretch>
            <a:fillRect/>
          </a:stretch>
        </p:blipFill>
        <p:spPr>
          <a:xfrm>
            <a:off x="2357590" y="548640"/>
            <a:ext cx="7476819" cy="57607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205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4BFD-FA82-C2AD-60D1-7F16CB0E4A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DB7780-8423-EF88-A222-D132B99B056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Artificial Intelligence</a:t>
            </a:r>
          </a:p>
        </p:txBody>
      </p:sp>
      <p:pic>
        <p:nvPicPr>
          <p:cNvPr id="2" name="Picture 1" descr="A person smiling at the camera&#10;&#10;AI-generated content may be incorrect.">
            <a:extLst>
              <a:ext uri="{FF2B5EF4-FFF2-40B4-BE49-F238E27FC236}">
                <a16:creationId xmlns:a16="http://schemas.microsoft.com/office/drawing/2014/main" id="{4557276E-4BDA-BC7C-AECF-B906520AD29C}"/>
              </a:ext>
            </a:extLst>
          </p:cNvPr>
          <p:cNvPicPr>
            <a:picLocks noChangeAspect="1"/>
          </p:cNvPicPr>
          <p:nvPr/>
        </p:nvPicPr>
        <p:blipFill>
          <a:blip r:embed="rId2"/>
          <a:stretch>
            <a:fillRect/>
          </a:stretch>
        </p:blipFill>
        <p:spPr>
          <a:xfrm>
            <a:off x="6013156" y="1961372"/>
            <a:ext cx="4402702" cy="4297680"/>
          </a:xfrm>
          <a:prstGeom prst="rect">
            <a:avLst/>
          </a:prstGeom>
          <a:ln>
            <a:noFill/>
          </a:ln>
          <a:effectLst>
            <a:outerShdw blurRad="50800" dist="38100" dir="2700000" algn="tl" rotWithShape="0">
              <a:prstClr val="black">
                <a:alpha val="40000"/>
              </a:prstClr>
            </a:outerShdw>
          </a:effectLst>
        </p:spPr>
      </p:pic>
      <p:pic>
        <p:nvPicPr>
          <p:cNvPr id="5" name="Picture 4" descr="A close-up of a text&#10;&#10;AI-generated content may be incorrect.">
            <a:extLst>
              <a:ext uri="{FF2B5EF4-FFF2-40B4-BE49-F238E27FC236}">
                <a16:creationId xmlns:a16="http://schemas.microsoft.com/office/drawing/2014/main" id="{D3610AF8-C9F7-DE8B-5D5E-E0178802955C}"/>
              </a:ext>
            </a:extLst>
          </p:cNvPr>
          <p:cNvPicPr>
            <a:picLocks noChangeAspect="1"/>
          </p:cNvPicPr>
          <p:nvPr/>
        </p:nvPicPr>
        <p:blipFill>
          <a:blip r:embed="rId3"/>
          <a:stretch>
            <a:fillRect/>
          </a:stretch>
        </p:blipFill>
        <p:spPr>
          <a:xfrm>
            <a:off x="1498910" y="1603572"/>
            <a:ext cx="4277422" cy="2054840"/>
          </a:xfrm>
          <a:prstGeom prst="rect">
            <a:avLst/>
          </a:prstGeom>
          <a:ln>
            <a:solidFill>
              <a:schemeClr val="tx1"/>
            </a:solidFill>
          </a:ln>
        </p:spPr>
      </p:pic>
      <p:pic>
        <p:nvPicPr>
          <p:cNvPr id="6" name="Picture 5" descr="A close-up of a sign&#10;&#10;AI-generated content may be incorrect.">
            <a:extLst>
              <a:ext uri="{FF2B5EF4-FFF2-40B4-BE49-F238E27FC236}">
                <a16:creationId xmlns:a16="http://schemas.microsoft.com/office/drawing/2014/main" id="{9D126C59-C52F-B630-3D0B-6B055ACB76EB}"/>
              </a:ext>
            </a:extLst>
          </p:cNvPr>
          <p:cNvPicPr>
            <a:picLocks noChangeAspect="1"/>
          </p:cNvPicPr>
          <p:nvPr/>
        </p:nvPicPr>
        <p:blipFill>
          <a:blip r:embed="rId4"/>
          <a:stretch>
            <a:fillRect/>
          </a:stretch>
        </p:blipFill>
        <p:spPr>
          <a:xfrm>
            <a:off x="1507297" y="3851403"/>
            <a:ext cx="4269035" cy="933067"/>
          </a:xfrm>
          <a:prstGeom prst="rect">
            <a:avLst/>
          </a:prstGeom>
          <a:ln>
            <a:solidFill>
              <a:schemeClr val="tx1"/>
            </a:solidFill>
          </a:ln>
        </p:spPr>
      </p:pic>
    </p:spTree>
    <p:extLst>
      <p:ext uri="{BB962C8B-B14F-4D97-AF65-F5344CB8AC3E}">
        <p14:creationId xmlns:p14="http://schemas.microsoft.com/office/powerpoint/2010/main" val="3919267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A9F6-18FE-609E-EDA5-B3C4D2A1A5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7C0F7A-8EC1-935B-BF42-0B195FCEF4C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Energy</a:t>
            </a:r>
          </a:p>
        </p:txBody>
      </p:sp>
      <p:pic>
        <p:nvPicPr>
          <p:cNvPr id="2" name="Picture 1">
            <a:extLst>
              <a:ext uri="{FF2B5EF4-FFF2-40B4-BE49-F238E27FC236}">
                <a16:creationId xmlns:a16="http://schemas.microsoft.com/office/drawing/2014/main" id="{6B40C8B9-A075-8A0C-EE20-091E647130D0}"/>
              </a:ext>
            </a:extLst>
          </p:cNvPr>
          <p:cNvPicPr>
            <a:picLocks noChangeAspect="1"/>
          </p:cNvPicPr>
          <p:nvPr/>
        </p:nvPicPr>
        <p:blipFill>
          <a:blip r:embed="rId2"/>
          <a:stretch>
            <a:fillRect/>
          </a:stretch>
        </p:blipFill>
        <p:spPr>
          <a:xfrm>
            <a:off x="934585" y="3705998"/>
            <a:ext cx="4582157" cy="2564310"/>
          </a:xfrm>
          <a:prstGeom prst="rect">
            <a:avLst/>
          </a:prstGeom>
          <a:ln>
            <a:noFill/>
          </a:ln>
          <a:effectLst>
            <a:outerShdw blurRad="50800" dist="38100" dir="2700000" algn="tl" rotWithShape="0">
              <a:prstClr val="black">
                <a:alpha val="40000"/>
              </a:prstClr>
            </a:outerShdw>
          </a:effectLst>
        </p:spPr>
      </p:pic>
      <p:pic>
        <p:nvPicPr>
          <p:cNvPr id="6" name="Picture 5" descr="A solar panels on a roof&#10;&#10;AI-generated content may be incorrect.">
            <a:extLst>
              <a:ext uri="{FF2B5EF4-FFF2-40B4-BE49-F238E27FC236}">
                <a16:creationId xmlns:a16="http://schemas.microsoft.com/office/drawing/2014/main" id="{C655CF17-D685-9479-0835-F5B45E8D9523}"/>
              </a:ext>
            </a:extLst>
          </p:cNvPr>
          <p:cNvPicPr>
            <a:picLocks noChangeAspect="1"/>
          </p:cNvPicPr>
          <p:nvPr/>
        </p:nvPicPr>
        <p:blipFill>
          <a:blip r:embed="rId3"/>
          <a:stretch>
            <a:fillRect/>
          </a:stretch>
        </p:blipFill>
        <p:spPr>
          <a:xfrm>
            <a:off x="5516742" y="1503311"/>
            <a:ext cx="3346739" cy="1874956"/>
          </a:xfrm>
          <a:prstGeom prst="rect">
            <a:avLst/>
          </a:prstGeom>
          <a:ln>
            <a:noFill/>
          </a:ln>
          <a:effectLst>
            <a:outerShdw blurRad="50800" dist="38100" dir="2700000" algn="tl" rotWithShape="0">
              <a:prstClr val="black">
                <a:alpha val="40000"/>
              </a:prstClr>
            </a:outerShdw>
          </a:effectLst>
        </p:spPr>
      </p:pic>
      <p:pic>
        <p:nvPicPr>
          <p:cNvPr id="5" name="Picture 4" descr="A poster of a person with a gold medal&#10;&#10;AI-generated content may be incorrect.">
            <a:extLst>
              <a:ext uri="{FF2B5EF4-FFF2-40B4-BE49-F238E27FC236}">
                <a16:creationId xmlns:a16="http://schemas.microsoft.com/office/drawing/2014/main" id="{248B7609-EDA3-1A85-66D5-6F184718AB76}"/>
              </a:ext>
            </a:extLst>
          </p:cNvPr>
          <p:cNvPicPr>
            <a:picLocks noChangeAspect="1"/>
          </p:cNvPicPr>
          <p:nvPr/>
        </p:nvPicPr>
        <p:blipFill>
          <a:blip r:embed="rId4"/>
          <a:srcRect l="850" r="45042" b="1143"/>
          <a:stretch>
            <a:fillRect/>
          </a:stretch>
        </p:blipFill>
        <p:spPr>
          <a:xfrm>
            <a:off x="9200554" y="1804466"/>
            <a:ext cx="1849056" cy="3334180"/>
          </a:xfrm>
          <a:prstGeom prst="rect">
            <a:avLst/>
          </a:prstGeom>
          <a:ln>
            <a:no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0655C22-3007-AA3E-D9BC-2CFAD5C6ED65}"/>
              </a:ext>
            </a:extLst>
          </p:cNvPr>
          <p:cNvPicPr>
            <a:picLocks noChangeAspect="1"/>
          </p:cNvPicPr>
          <p:nvPr/>
        </p:nvPicPr>
        <p:blipFill>
          <a:blip r:embed="rId5"/>
          <a:stretch>
            <a:fillRect/>
          </a:stretch>
        </p:blipFill>
        <p:spPr>
          <a:xfrm>
            <a:off x="1314483" y="1594838"/>
            <a:ext cx="3865186" cy="1738796"/>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60E8617B-577B-ACFA-659C-3437F61DD766}"/>
              </a:ext>
            </a:extLst>
          </p:cNvPr>
          <p:cNvSpPr txBox="1"/>
          <p:nvPr/>
        </p:nvSpPr>
        <p:spPr>
          <a:xfrm>
            <a:off x="1314482" y="1316411"/>
            <a:ext cx="18308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In the Game™</a:t>
            </a:r>
          </a:p>
        </p:txBody>
      </p:sp>
      <p:sp>
        <p:nvSpPr>
          <p:cNvPr id="9" name="TextBox 8">
            <a:extLst>
              <a:ext uri="{FF2B5EF4-FFF2-40B4-BE49-F238E27FC236}">
                <a16:creationId xmlns:a16="http://schemas.microsoft.com/office/drawing/2014/main" id="{4EF1BC5C-BC03-B90C-54C7-41BE04FD1E2D}"/>
              </a:ext>
            </a:extLst>
          </p:cNvPr>
          <p:cNvSpPr txBox="1"/>
          <p:nvPr/>
        </p:nvSpPr>
        <p:spPr>
          <a:xfrm>
            <a:off x="9200554" y="1543260"/>
            <a:ext cx="19169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a:t>
            </a:r>
          </a:p>
        </p:txBody>
      </p:sp>
      <p:sp>
        <p:nvSpPr>
          <p:cNvPr id="10" name="TextBox 9">
            <a:extLst>
              <a:ext uri="{FF2B5EF4-FFF2-40B4-BE49-F238E27FC236}">
                <a16:creationId xmlns:a16="http://schemas.microsoft.com/office/drawing/2014/main" id="{D3146341-A219-286E-3FAF-227246A561E1}"/>
              </a:ext>
            </a:extLst>
          </p:cNvPr>
          <p:cNvSpPr txBox="1"/>
          <p:nvPr/>
        </p:nvSpPr>
        <p:spPr>
          <a:xfrm>
            <a:off x="866208" y="3429000"/>
            <a:ext cx="2172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In Control™</a:t>
            </a:r>
          </a:p>
        </p:txBody>
      </p:sp>
      <p:pic>
        <p:nvPicPr>
          <p:cNvPr id="7" name="Picture 6" descr="A green poster with text and images&#10;&#10;AI-generated content may be incorrect.">
            <a:extLst>
              <a:ext uri="{FF2B5EF4-FFF2-40B4-BE49-F238E27FC236}">
                <a16:creationId xmlns:a16="http://schemas.microsoft.com/office/drawing/2014/main" id="{4AC31D33-ABCD-B6B9-5BB9-205F6EAE29AD}"/>
              </a:ext>
            </a:extLst>
          </p:cNvPr>
          <p:cNvPicPr>
            <a:picLocks noChangeAspect="1"/>
          </p:cNvPicPr>
          <p:nvPr/>
        </p:nvPicPr>
        <p:blipFill>
          <a:blip r:embed="rId6"/>
          <a:stretch>
            <a:fillRect/>
          </a:stretch>
        </p:blipFill>
        <p:spPr>
          <a:xfrm>
            <a:off x="5853815" y="3709428"/>
            <a:ext cx="2942722" cy="2973966"/>
          </a:xfrm>
          <a:prstGeom prst="rect">
            <a:avLst/>
          </a:prstGeom>
          <a:ln>
            <a:no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97DC1F1-C014-C60B-19BF-9B72B5BC1F84}"/>
              </a:ext>
            </a:extLst>
          </p:cNvPr>
          <p:cNvSpPr txBox="1"/>
          <p:nvPr/>
        </p:nvSpPr>
        <p:spPr>
          <a:xfrm>
            <a:off x="5853815" y="3471556"/>
            <a:ext cx="1905356" cy="23787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Road Rally™</a:t>
            </a:r>
          </a:p>
        </p:txBody>
      </p:sp>
      <p:sp>
        <p:nvSpPr>
          <p:cNvPr id="12" name="TextBox 11">
            <a:extLst>
              <a:ext uri="{FF2B5EF4-FFF2-40B4-BE49-F238E27FC236}">
                <a16:creationId xmlns:a16="http://schemas.microsoft.com/office/drawing/2014/main" id="{3E531344-6AFA-8BE3-E7BC-F9422AAF3EBC}"/>
              </a:ext>
            </a:extLst>
          </p:cNvPr>
          <p:cNvSpPr txBox="1"/>
          <p:nvPr/>
        </p:nvSpPr>
        <p:spPr>
          <a:xfrm>
            <a:off x="5516742" y="1233677"/>
            <a:ext cx="2180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New Heights™</a:t>
            </a:r>
          </a:p>
        </p:txBody>
      </p:sp>
    </p:spTree>
    <p:extLst>
      <p:ext uri="{BB962C8B-B14F-4D97-AF65-F5344CB8AC3E}">
        <p14:creationId xmlns:p14="http://schemas.microsoft.com/office/powerpoint/2010/main" val="3061794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7C712D-4C1C-D6DF-D9B1-D2FF11B10551}"/>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F6BC264-3E68-8C3D-E899-C9CD628B6B61}"/>
              </a:ext>
            </a:extLst>
          </p:cNvPr>
          <p:cNvPicPr>
            <a:picLocks noGrp="1" noChangeAspect="1"/>
          </p:cNvPicPr>
          <p:nvPr>
            <p:ph sz="half" idx="4294967295"/>
          </p:nvPr>
        </p:nvPicPr>
        <p:blipFill>
          <a:blip r:embed="rId2"/>
          <a:srcRect t="900"/>
          <a:stretch>
            <a:fillRect/>
          </a:stretch>
        </p:blipFill>
        <p:spPr>
          <a:xfrm>
            <a:off x="5447869" y="1806498"/>
            <a:ext cx="6417101" cy="3274724"/>
          </a:xfrm>
          <a:prstGeom prst="rect">
            <a:avLst/>
          </a:prstGeom>
          <a:ln>
            <a:no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C8BC21E-CA16-0590-076B-A118545C0B8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Energy</a:t>
            </a:r>
          </a:p>
        </p:txBody>
      </p:sp>
      <p:pic>
        <p:nvPicPr>
          <p:cNvPr id="5" name="Picture 4" descr="A white text on a white background&#10;&#10;AI-generated content may be incorrect.">
            <a:extLst>
              <a:ext uri="{FF2B5EF4-FFF2-40B4-BE49-F238E27FC236}">
                <a16:creationId xmlns:a16="http://schemas.microsoft.com/office/drawing/2014/main" id="{E3F148F5-151F-E5D6-5D12-7637172425F6}"/>
              </a:ext>
            </a:extLst>
          </p:cNvPr>
          <p:cNvPicPr>
            <a:picLocks noChangeAspect="1"/>
          </p:cNvPicPr>
          <p:nvPr/>
        </p:nvPicPr>
        <p:blipFill>
          <a:blip r:embed="rId3"/>
          <a:stretch>
            <a:fillRect/>
          </a:stretch>
        </p:blipFill>
        <p:spPr>
          <a:xfrm>
            <a:off x="1943139" y="1937544"/>
            <a:ext cx="3335105" cy="1339169"/>
          </a:xfrm>
          <a:prstGeom prst="rect">
            <a:avLst/>
          </a:prstGeom>
          <a:ln>
            <a:solidFill>
              <a:schemeClr val="tx1"/>
            </a:solidFill>
          </a:ln>
        </p:spPr>
      </p:pic>
      <p:pic>
        <p:nvPicPr>
          <p:cNvPr id="7" name="Picture 6" descr="A white text on a white background&#10;&#10;AI-generated content may be incorrect.">
            <a:extLst>
              <a:ext uri="{FF2B5EF4-FFF2-40B4-BE49-F238E27FC236}">
                <a16:creationId xmlns:a16="http://schemas.microsoft.com/office/drawing/2014/main" id="{7BAF42D9-EB30-DA84-5037-3FDF074DC147}"/>
              </a:ext>
            </a:extLst>
          </p:cNvPr>
          <p:cNvPicPr>
            <a:picLocks noChangeAspect="1"/>
          </p:cNvPicPr>
          <p:nvPr/>
        </p:nvPicPr>
        <p:blipFill>
          <a:blip r:embed="rId4"/>
          <a:stretch>
            <a:fillRect/>
          </a:stretch>
        </p:blipFill>
        <p:spPr>
          <a:xfrm>
            <a:off x="971517" y="3429000"/>
            <a:ext cx="3663978" cy="3027582"/>
          </a:xfrm>
          <a:prstGeom prst="rect">
            <a:avLst/>
          </a:prstGeom>
          <a:ln>
            <a:solidFill>
              <a:schemeClr val="tx1"/>
            </a:solidFill>
          </a:ln>
        </p:spPr>
      </p:pic>
      <p:pic>
        <p:nvPicPr>
          <p:cNvPr id="2" name="Picture 1" descr="A purple cover with confetti and text&#10;&#10;AI-generated content may be incorrect.">
            <a:extLst>
              <a:ext uri="{FF2B5EF4-FFF2-40B4-BE49-F238E27FC236}">
                <a16:creationId xmlns:a16="http://schemas.microsoft.com/office/drawing/2014/main" id="{257E392C-3DBD-1F3F-0A29-85D4618212CC}"/>
              </a:ext>
            </a:extLst>
          </p:cNvPr>
          <p:cNvPicPr>
            <a:picLocks noChangeAspect="1"/>
          </p:cNvPicPr>
          <p:nvPr/>
        </p:nvPicPr>
        <p:blipFill>
          <a:blip r:embed="rId5"/>
          <a:stretch>
            <a:fillRect/>
          </a:stretch>
        </p:blipFill>
        <p:spPr>
          <a:xfrm>
            <a:off x="136178" y="1282956"/>
            <a:ext cx="1487757"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8927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E6E2-4FD7-0ACF-3C33-F74C725B85D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A6514C2-B231-B273-31B8-7AB58D1597B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Energy</a:t>
            </a:r>
          </a:p>
        </p:txBody>
      </p:sp>
      <p:sp>
        <p:nvSpPr>
          <p:cNvPr id="4" name="Content Placeholder 2">
            <a:extLst>
              <a:ext uri="{FF2B5EF4-FFF2-40B4-BE49-F238E27FC236}">
                <a16:creationId xmlns:a16="http://schemas.microsoft.com/office/drawing/2014/main" id="{59E7E11A-C253-FA0E-021A-CAE966212554}"/>
              </a:ext>
            </a:extLst>
          </p:cNvPr>
          <p:cNvSpPr txBox="1">
            <a:spLocks/>
          </p:cNvSpPr>
          <p:nvPr/>
        </p:nvSpPr>
        <p:spPr>
          <a:xfrm>
            <a:off x="322385" y="172011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8" name="Content Placeholder 17">
            <a:extLst>
              <a:ext uri="{FF2B5EF4-FFF2-40B4-BE49-F238E27FC236}">
                <a16:creationId xmlns:a16="http://schemas.microsoft.com/office/drawing/2014/main" id="{FCB63F75-C9A3-9E3D-C39D-B2D7AE7C99C2}"/>
              </a:ext>
            </a:extLst>
          </p:cNvPr>
          <p:cNvPicPr>
            <a:picLocks noGrp="1" noChangeAspect="1"/>
          </p:cNvPicPr>
          <p:nvPr>
            <p:ph idx="4294967295"/>
          </p:nvPr>
        </p:nvPicPr>
        <p:blipFill>
          <a:blip r:embed="rId2"/>
          <a:stretch>
            <a:fillRect/>
          </a:stretch>
        </p:blipFill>
        <p:spPr>
          <a:xfrm>
            <a:off x="5120858" y="1453512"/>
            <a:ext cx="5797204" cy="3035647"/>
          </a:xfrm>
          <a:prstGeom prst="rect">
            <a:avLst/>
          </a:prstGeom>
          <a:ln>
            <a:noFill/>
          </a:ln>
          <a:effectLst>
            <a:outerShdw blurRad="50800" dist="38100" dir="2700000" algn="tl" rotWithShape="0">
              <a:prstClr val="black">
                <a:alpha val="40000"/>
              </a:prstClr>
            </a:outerShdw>
          </a:effectLst>
        </p:spPr>
      </p:pic>
      <p:pic>
        <p:nvPicPr>
          <p:cNvPr id="5" name="Picture 4" descr="A screenshot of a phone&#10;&#10;AI-generated content may be incorrect.">
            <a:extLst>
              <a:ext uri="{FF2B5EF4-FFF2-40B4-BE49-F238E27FC236}">
                <a16:creationId xmlns:a16="http://schemas.microsoft.com/office/drawing/2014/main" id="{0D51AC49-D0FD-45C1-1B59-B996C0B7A30D}"/>
              </a:ext>
            </a:extLst>
          </p:cNvPr>
          <p:cNvPicPr>
            <a:picLocks noChangeAspect="1"/>
          </p:cNvPicPr>
          <p:nvPr/>
        </p:nvPicPr>
        <p:blipFill>
          <a:blip r:embed="rId3"/>
          <a:stretch>
            <a:fillRect/>
          </a:stretch>
        </p:blipFill>
        <p:spPr>
          <a:xfrm>
            <a:off x="845729" y="2960077"/>
            <a:ext cx="4034897" cy="3311666"/>
          </a:xfrm>
          <a:prstGeom prst="rect">
            <a:avLst/>
          </a:prstGeom>
          <a:ln>
            <a:solidFill>
              <a:schemeClr val="tx1"/>
            </a:solidFill>
          </a:ln>
        </p:spPr>
      </p:pic>
      <p:sp>
        <p:nvSpPr>
          <p:cNvPr id="7" name="TextBox 6">
            <a:extLst>
              <a:ext uri="{FF2B5EF4-FFF2-40B4-BE49-F238E27FC236}">
                <a16:creationId xmlns:a16="http://schemas.microsoft.com/office/drawing/2014/main" id="{D51B0239-6A59-DC68-D16A-A33F4461B763}"/>
              </a:ext>
            </a:extLst>
          </p:cNvPr>
          <p:cNvSpPr txBox="1"/>
          <p:nvPr/>
        </p:nvSpPr>
        <p:spPr>
          <a:xfrm>
            <a:off x="5120858" y="4652069"/>
            <a:ext cx="572086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"We power up the transmitter and the receiver with a battery. And when we press one of these buttons, </a:t>
            </a:r>
            <a:r>
              <a:rPr lang="en-US" sz="1400" b="1" dirty="0"/>
              <a:t>a signal pulses through the antenna</a:t>
            </a:r>
            <a:r>
              <a:rPr lang="en-US" sz="1400" dirty="0"/>
              <a:t>, through the air, to this antenna which receives the signal. And its amplified, </a:t>
            </a:r>
            <a:r>
              <a:rPr lang="en-US" sz="1400" b="1" dirty="0"/>
              <a:t>and it causes the lights to go on and off</a:t>
            </a:r>
            <a:r>
              <a:rPr lang="en-US" sz="1400" dirty="0"/>
              <a:t>..." </a:t>
            </a:r>
            <a:br>
              <a:rPr lang="en-US" sz="1400" dirty="0"/>
            </a:br>
            <a:r>
              <a:rPr lang="en-US" sz="1400" dirty="0"/>
              <a:t>— Robert Bryant, National Inventors Hall of Fame Inductee, featured in </a:t>
            </a:r>
            <a:r>
              <a:rPr lang="en-US" sz="1400" i="1" dirty="0"/>
              <a:t>In Control™</a:t>
            </a:r>
          </a:p>
        </p:txBody>
      </p:sp>
      <p:pic>
        <p:nvPicPr>
          <p:cNvPr id="6" name="Picture 5" descr="A car on the road&#10;&#10;AI-generated content may be incorrect.">
            <a:extLst>
              <a:ext uri="{FF2B5EF4-FFF2-40B4-BE49-F238E27FC236}">
                <a16:creationId xmlns:a16="http://schemas.microsoft.com/office/drawing/2014/main" id="{E676F2EF-8C7A-3202-D82F-D1973156E5E0}"/>
              </a:ext>
            </a:extLst>
          </p:cNvPr>
          <p:cNvPicPr>
            <a:picLocks/>
          </p:cNvPicPr>
          <p:nvPr/>
        </p:nvPicPr>
        <p:blipFill>
          <a:blip r:embed="rId4"/>
          <a:stretch>
            <a:fillRect/>
          </a:stretch>
        </p:blipFill>
        <p:spPr>
          <a:xfrm>
            <a:off x="114297" y="1210652"/>
            <a:ext cx="1463040"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5852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0693B-53C7-FBEA-914F-3AEBBAE2E7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B6F72C-D066-159F-CAD6-A822E7687520}"/>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Energy</a:t>
            </a:r>
          </a:p>
        </p:txBody>
      </p:sp>
      <p:sp>
        <p:nvSpPr>
          <p:cNvPr id="4" name="Content Placeholder 2">
            <a:extLst>
              <a:ext uri="{FF2B5EF4-FFF2-40B4-BE49-F238E27FC236}">
                <a16:creationId xmlns:a16="http://schemas.microsoft.com/office/drawing/2014/main" id="{3C2C7C4E-AD5E-B91A-9A2A-839A1912A9E4}"/>
              </a:ext>
            </a:extLst>
          </p:cNvPr>
          <p:cNvSpPr txBox="1">
            <a:spLocks/>
          </p:cNvSpPr>
          <p:nvPr/>
        </p:nvSpPr>
        <p:spPr>
          <a:xfrm>
            <a:off x="322385" y="172011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2" name="Picture 1" descr="A boat in the ocean&#10;&#10;AI-generated content may be incorrect.">
            <a:extLst>
              <a:ext uri="{FF2B5EF4-FFF2-40B4-BE49-F238E27FC236}">
                <a16:creationId xmlns:a16="http://schemas.microsoft.com/office/drawing/2014/main" id="{A3E75683-6640-C578-0108-5C6FA12DBD60}"/>
              </a:ext>
            </a:extLst>
          </p:cNvPr>
          <p:cNvPicPr>
            <a:picLocks noChangeAspect="1"/>
          </p:cNvPicPr>
          <p:nvPr/>
        </p:nvPicPr>
        <p:blipFill>
          <a:blip r:embed="rId2"/>
          <a:stretch>
            <a:fillRect/>
          </a:stretch>
        </p:blipFill>
        <p:spPr>
          <a:xfrm>
            <a:off x="5472593" y="1940311"/>
            <a:ext cx="5931582" cy="3360589"/>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64D70B0-1FE9-9803-1EE1-CE5EBD373131}"/>
              </a:ext>
            </a:extLst>
          </p:cNvPr>
          <p:cNvPicPr>
            <a:picLocks noChangeAspect="1"/>
          </p:cNvPicPr>
          <p:nvPr/>
        </p:nvPicPr>
        <p:blipFill>
          <a:blip r:embed="rId3"/>
          <a:stretch>
            <a:fillRect/>
          </a:stretch>
        </p:blipFill>
        <p:spPr>
          <a:xfrm>
            <a:off x="2121284" y="2834640"/>
            <a:ext cx="3235685" cy="3360374"/>
          </a:xfrm>
          <a:prstGeom prst="rect">
            <a:avLst/>
          </a:prstGeom>
          <a:ln>
            <a:solidFill>
              <a:schemeClr val="tx1"/>
            </a:solidFill>
          </a:ln>
        </p:spPr>
      </p:pic>
      <p:pic>
        <p:nvPicPr>
          <p:cNvPr id="13" name="Picture 12">
            <a:extLst>
              <a:ext uri="{FF2B5EF4-FFF2-40B4-BE49-F238E27FC236}">
                <a16:creationId xmlns:a16="http://schemas.microsoft.com/office/drawing/2014/main" id="{059890FC-DEE1-7B35-0440-E7730282D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030" y="1371600"/>
            <a:ext cx="1463040" cy="1463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3701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3273D-0FEC-4A5F-6845-C2107EE0AD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9C069B-E561-EC9C-852F-434111068645}"/>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Energy</a:t>
            </a:r>
          </a:p>
        </p:txBody>
      </p:sp>
      <p:sp>
        <p:nvSpPr>
          <p:cNvPr id="4" name="Content Placeholder 2">
            <a:extLst>
              <a:ext uri="{FF2B5EF4-FFF2-40B4-BE49-F238E27FC236}">
                <a16:creationId xmlns:a16="http://schemas.microsoft.com/office/drawing/2014/main" id="{A327BD01-71D1-603E-344B-DE548F629C07}"/>
              </a:ext>
            </a:extLst>
          </p:cNvPr>
          <p:cNvSpPr txBox="1">
            <a:spLocks/>
          </p:cNvSpPr>
          <p:nvPr/>
        </p:nvSpPr>
        <p:spPr>
          <a:xfrm>
            <a:off x="322385" y="172011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5" name="Picture 4" descr="A close-up of a text&#10;&#10;AI-generated content may be incorrect.">
            <a:extLst>
              <a:ext uri="{FF2B5EF4-FFF2-40B4-BE49-F238E27FC236}">
                <a16:creationId xmlns:a16="http://schemas.microsoft.com/office/drawing/2014/main" id="{465ED8F8-4D8E-2D97-BCB1-2F649F3962CD}"/>
              </a:ext>
            </a:extLst>
          </p:cNvPr>
          <p:cNvPicPr>
            <a:picLocks noChangeAspect="1"/>
          </p:cNvPicPr>
          <p:nvPr/>
        </p:nvPicPr>
        <p:blipFill>
          <a:blip r:embed="rId2"/>
          <a:stretch>
            <a:fillRect/>
          </a:stretch>
        </p:blipFill>
        <p:spPr>
          <a:xfrm>
            <a:off x="1277359" y="3737079"/>
            <a:ext cx="4136458" cy="1985500"/>
          </a:xfrm>
          <a:prstGeom prst="rect">
            <a:avLst/>
          </a:prstGeom>
          <a:ln>
            <a:solidFill>
              <a:schemeClr val="tx1"/>
            </a:solidFill>
          </a:ln>
        </p:spPr>
      </p:pic>
      <p:pic>
        <p:nvPicPr>
          <p:cNvPr id="8" name="Picture Placeholder 7" descr="A diagram of a simple circuit">
            <a:extLst>
              <a:ext uri="{FF2B5EF4-FFF2-40B4-BE49-F238E27FC236}">
                <a16:creationId xmlns:a16="http://schemas.microsoft.com/office/drawing/2014/main" id="{763D37F6-66E0-ABD8-58C3-7D0C49807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438" y="1793615"/>
            <a:ext cx="5689283" cy="3270770"/>
          </a:xfrm>
          <a:prstGeom prst="rect">
            <a:avLst/>
          </a:prstGeom>
          <a:effectLst>
            <a:outerShdw blurRad="50800" dist="38100" dir="2700000" algn="tl" rotWithShape="0">
              <a:prstClr val="black">
                <a:alpha val="40000"/>
              </a:prstClr>
            </a:outerShdw>
          </a:effectLst>
        </p:spPr>
      </p:pic>
      <p:pic>
        <p:nvPicPr>
          <p:cNvPr id="9" name="Picture 8" descr="A purple and yellow logo&#10;&#10;AI-generated content may be incorrect.">
            <a:extLst>
              <a:ext uri="{FF2B5EF4-FFF2-40B4-BE49-F238E27FC236}">
                <a16:creationId xmlns:a16="http://schemas.microsoft.com/office/drawing/2014/main" id="{B2C603FF-A758-93B7-05BF-3030D05668D4}"/>
              </a:ext>
            </a:extLst>
          </p:cNvPr>
          <p:cNvPicPr>
            <a:picLocks noChangeAspect="1"/>
          </p:cNvPicPr>
          <p:nvPr/>
        </p:nvPicPr>
        <p:blipFill>
          <a:blip r:embed="rId4"/>
          <a:stretch>
            <a:fillRect/>
          </a:stretch>
        </p:blipFill>
        <p:spPr>
          <a:xfrm>
            <a:off x="216055" y="1335941"/>
            <a:ext cx="1463040" cy="14630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3477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B80EB-D52E-B3AB-6463-38B1EF3C8441}"/>
            </a:ext>
          </a:extLst>
        </p:cNvPr>
        <p:cNvGrpSpPr/>
        <p:nvPr/>
      </p:nvGrpSpPr>
      <p:grpSpPr>
        <a:xfrm>
          <a:off x="0" y="0"/>
          <a:ext cx="0" cy="0"/>
          <a:chOff x="0" y="0"/>
          <a:chExt cx="0" cy="0"/>
        </a:xfrm>
      </p:grpSpPr>
      <p:pic>
        <p:nvPicPr>
          <p:cNvPr id="2" name="Picture 1" descr="A video game box with purple text&#10;&#10;AI-generated content may be incorrect.">
            <a:extLst>
              <a:ext uri="{FF2B5EF4-FFF2-40B4-BE49-F238E27FC236}">
                <a16:creationId xmlns:a16="http://schemas.microsoft.com/office/drawing/2014/main" id="{AD8829C0-2785-CE77-FD9E-48898AB711EA}"/>
              </a:ext>
            </a:extLst>
          </p:cNvPr>
          <p:cNvPicPr>
            <a:picLocks noChangeAspect="1"/>
          </p:cNvPicPr>
          <p:nvPr/>
        </p:nvPicPr>
        <p:blipFill>
          <a:blip r:embed="rId2"/>
          <a:srcRect l="2155" t="2283" r="3593" b="3196"/>
          <a:stretch>
            <a:fillRect/>
          </a:stretch>
        </p:blipFill>
        <p:spPr>
          <a:xfrm>
            <a:off x="136178" y="1270259"/>
            <a:ext cx="1475737" cy="1475737"/>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3F1CC1FC-A17E-DB40-48AD-72E087AD879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Cybersecurity</a:t>
            </a:r>
          </a:p>
        </p:txBody>
      </p:sp>
      <p:pic>
        <p:nvPicPr>
          <p:cNvPr id="4" name="Picture 3" descr="A screenshot of a chat&#10;&#10;AI-generated content may be incorrect.">
            <a:extLst>
              <a:ext uri="{FF2B5EF4-FFF2-40B4-BE49-F238E27FC236}">
                <a16:creationId xmlns:a16="http://schemas.microsoft.com/office/drawing/2014/main" id="{6CA5E292-648A-3001-90DD-9BB14037B711}"/>
              </a:ext>
            </a:extLst>
          </p:cNvPr>
          <p:cNvPicPr>
            <a:picLocks noChangeAspect="1"/>
          </p:cNvPicPr>
          <p:nvPr/>
        </p:nvPicPr>
        <p:blipFill>
          <a:blip r:embed="rId3"/>
          <a:stretch>
            <a:fillRect/>
          </a:stretch>
        </p:blipFill>
        <p:spPr>
          <a:xfrm>
            <a:off x="5461190" y="1597730"/>
            <a:ext cx="3322046" cy="2630616"/>
          </a:xfrm>
          <a:prstGeom prst="rect">
            <a:avLst/>
          </a:prstGeom>
          <a:ln>
            <a:solidFill>
              <a:schemeClr val="tx1"/>
            </a:solidFill>
          </a:ln>
        </p:spPr>
      </p:pic>
      <p:pic>
        <p:nvPicPr>
          <p:cNvPr id="7" name="Picture 6" descr="A screenshot of a chat&#10;&#10;AI-generated content may be incorrect.">
            <a:extLst>
              <a:ext uri="{FF2B5EF4-FFF2-40B4-BE49-F238E27FC236}">
                <a16:creationId xmlns:a16="http://schemas.microsoft.com/office/drawing/2014/main" id="{AA25C724-058E-9021-881E-E0B9DD4BF665}"/>
              </a:ext>
            </a:extLst>
          </p:cNvPr>
          <p:cNvPicPr>
            <a:picLocks noChangeAspect="1"/>
          </p:cNvPicPr>
          <p:nvPr/>
        </p:nvPicPr>
        <p:blipFill>
          <a:blip r:embed="rId4"/>
          <a:stretch>
            <a:fillRect/>
          </a:stretch>
        </p:blipFill>
        <p:spPr>
          <a:xfrm>
            <a:off x="5461191" y="4395636"/>
            <a:ext cx="3322045" cy="2078978"/>
          </a:xfrm>
          <a:prstGeom prst="rect">
            <a:avLst/>
          </a:prstGeom>
          <a:ln>
            <a:solidFill>
              <a:schemeClr val="tx1"/>
            </a:solidFill>
          </a:ln>
        </p:spPr>
      </p:pic>
      <p:pic>
        <p:nvPicPr>
          <p:cNvPr id="12" name="Picture 11" descr="A game with a purple squares with coins and a cartoon character&#10;&#10;AI-generated content may be incorrect.">
            <a:extLst>
              <a:ext uri="{FF2B5EF4-FFF2-40B4-BE49-F238E27FC236}">
                <a16:creationId xmlns:a16="http://schemas.microsoft.com/office/drawing/2014/main" id="{770C527B-CF02-E679-7A2C-1E5137010456}"/>
              </a:ext>
            </a:extLst>
          </p:cNvPr>
          <p:cNvPicPr>
            <a:picLocks noChangeAspect="1"/>
          </p:cNvPicPr>
          <p:nvPr/>
        </p:nvPicPr>
        <p:blipFill>
          <a:blip r:embed="rId5"/>
          <a:stretch>
            <a:fillRect/>
          </a:stretch>
        </p:blipFill>
        <p:spPr>
          <a:xfrm>
            <a:off x="1497861" y="2913038"/>
            <a:ext cx="3777713" cy="3745443"/>
          </a:xfrm>
          <a:prstGeom prst="rect">
            <a:avLst/>
          </a:prstGeom>
          <a:ln>
            <a:noFill/>
          </a:ln>
          <a:effectLst>
            <a:outerShdw blurRad="50800" dist="38100" dir="2700000" algn="tl" rotWithShape="0">
              <a:prstClr val="black">
                <a:alpha val="40000"/>
              </a:prstClr>
            </a:outerShdw>
          </a:effectLst>
        </p:spPr>
      </p:pic>
      <p:pic>
        <p:nvPicPr>
          <p:cNvPr id="5" name="Picture 4" descr="A collage of different objects&#10;&#10;AI-generated content may be incorrect.">
            <a:extLst>
              <a:ext uri="{FF2B5EF4-FFF2-40B4-BE49-F238E27FC236}">
                <a16:creationId xmlns:a16="http://schemas.microsoft.com/office/drawing/2014/main" id="{2989526F-FB1C-0A98-CB2C-526959566DD7}"/>
              </a:ext>
            </a:extLst>
          </p:cNvPr>
          <p:cNvPicPr>
            <a:picLocks noChangeAspect="1"/>
          </p:cNvPicPr>
          <p:nvPr/>
        </p:nvPicPr>
        <p:blipFill>
          <a:blip r:embed="rId6"/>
          <a:stretch>
            <a:fillRect/>
          </a:stretch>
        </p:blipFill>
        <p:spPr>
          <a:xfrm>
            <a:off x="8970624" y="4113181"/>
            <a:ext cx="1742501" cy="2283621"/>
          </a:xfrm>
          <a:prstGeom prst="rect">
            <a:avLst/>
          </a:prstGeom>
          <a:ln>
            <a:noFill/>
          </a:ln>
          <a:effectLst>
            <a:outerShdw blurRad="50800" dist="38100" dir="2700000" algn="tl" rotWithShape="0">
              <a:prstClr val="black">
                <a:alpha val="40000"/>
              </a:prstClr>
            </a:outerShdw>
          </a:effectLst>
        </p:spPr>
      </p:pic>
      <p:pic>
        <p:nvPicPr>
          <p:cNvPr id="13" name="Picture 12" descr="A cartoon character on a purple box&#10;&#10;AI-generated content may be incorrect.">
            <a:extLst>
              <a:ext uri="{FF2B5EF4-FFF2-40B4-BE49-F238E27FC236}">
                <a16:creationId xmlns:a16="http://schemas.microsoft.com/office/drawing/2014/main" id="{0A2CCAB2-48C0-614D-582D-DC588ABBD7B9}"/>
              </a:ext>
            </a:extLst>
          </p:cNvPr>
          <p:cNvPicPr>
            <a:picLocks noChangeAspect="1"/>
          </p:cNvPicPr>
          <p:nvPr/>
        </p:nvPicPr>
        <p:blipFill>
          <a:blip r:embed="rId7"/>
          <a:stretch>
            <a:fillRect/>
          </a:stretch>
        </p:blipFill>
        <p:spPr>
          <a:xfrm>
            <a:off x="8968852" y="1561136"/>
            <a:ext cx="1744273" cy="229667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6968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93770-3EA6-AC2E-AE1F-89E38D0AF6D0}"/>
            </a:ext>
          </a:extLst>
        </p:cNvPr>
        <p:cNvGrpSpPr/>
        <p:nvPr/>
      </p:nvGrpSpPr>
      <p:grpSpPr>
        <a:xfrm>
          <a:off x="0" y="0"/>
          <a:ext cx="0" cy="0"/>
          <a:chOff x="0" y="0"/>
          <a:chExt cx="0" cy="0"/>
        </a:xfrm>
      </p:grpSpPr>
      <p:pic>
        <p:nvPicPr>
          <p:cNvPr id="6" name="Picture 5" descr="A screenshot of a video game&#10;&#10;AI-generated content may be incorrect.">
            <a:extLst>
              <a:ext uri="{FF2B5EF4-FFF2-40B4-BE49-F238E27FC236}">
                <a16:creationId xmlns:a16="http://schemas.microsoft.com/office/drawing/2014/main" id="{09B9BD66-DBBE-B2B9-AF79-AC299900898B}"/>
              </a:ext>
            </a:extLst>
          </p:cNvPr>
          <p:cNvPicPr>
            <a:picLocks noChangeAspect="1"/>
          </p:cNvPicPr>
          <p:nvPr/>
        </p:nvPicPr>
        <p:blipFill>
          <a:blip r:embed="rId2"/>
          <a:stretch>
            <a:fillRect/>
          </a:stretch>
        </p:blipFill>
        <p:spPr>
          <a:xfrm>
            <a:off x="674840" y="1628420"/>
            <a:ext cx="4240951" cy="429768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 screenshot of a video game&#10;&#10;AI-generated content may be incorrect.">
            <a:extLst>
              <a:ext uri="{FF2B5EF4-FFF2-40B4-BE49-F238E27FC236}">
                <a16:creationId xmlns:a16="http://schemas.microsoft.com/office/drawing/2014/main" id="{8F44229E-06B9-4005-4797-2CFF2CC97ADC}"/>
              </a:ext>
            </a:extLst>
          </p:cNvPr>
          <p:cNvPicPr>
            <a:picLocks noChangeAspect="1"/>
          </p:cNvPicPr>
          <p:nvPr/>
        </p:nvPicPr>
        <p:blipFill>
          <a:blip r:embed="rId3"/>
          <a:stretch>
            <a:fillRect/>
          </a:stretch>
        </p:blipFill>
        <p:spPr>
          <a:xfrm>
            <a:off x="5793532" y="3777260"/>
            <a:ext cx="4581920" cy="2601238"/>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DB20D24A-E338-4353-D8D9-AC72B016D3F9}"/>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Cybersecurity</a:t>
            </a:r>
          </a:p>
        </p:txBody>
      </p:sp>
      <p:pic>
        <p:nvPicPr>
          <p:cNvPr id="4" name="Picture 3" descr="A close-up of a text&#10;&#10;AI-generated content may be incorrect.">
            <a:extLst>
              <a:ext uri="{FF2B5EF4-FFF2-40B4-BE49-F238E27FC236}">
                <a16:creationId xmlns:a16="http://schemas.microsoft.com/office/drawing/2014/main" id="{3930EF9F-DFBE-CE1E-4B50-7FA98DD3F2C2}"/>
              </a:ext>
            </a:extLst>
          </p:cNvPr>
          <p:cNvPicPr>
            <a:picLocks noChangeAspect="1"/>
          </p:cNvPicPr>
          <p:nvPr/>
        </p:nvPicPr>
        <p:blipFill>
          <a:blip r:embed="rId4"/>
          <a:stretch>
            <a:fillRect/>
          </a:stretch>
        </p:blipFill>
        <p:spPr>
          <a:xfrm>
            <a:off x="5161630" y="1582759"/>
            <a:ext cx="3196373" cy="2003498"/>
          </a:xfrm>
          <a:prstGeom prst="rect">
            <a:avLst/>
          </a:prstGeom>
          <a:ln>
            <a:solidFill>
              <a:schemeClr val="tx1"/>
            </a:solidFill>
          </a:ln>
        </p:spPr>
      </p:pic>
      <p:pic>
        <p:nvPicPr>
          <p:cNvPr id="5" name="Picture 4" descr="A white text on a white background&#10;&#10;AI-generated content may be incorrect.">
            <a:extLst>
              <a:ext uri="{FF2B5EF4-FFF2-40B4-BE49-F238E27FC236}">
                <a16:creationId xmlns:a16="http://schemas.microsoft.com/office/drawing/2014/main" id="{E7F5FF2B-1331-DB96-8159-5AA6F3F58D77}"/>
              </a:ext>
            </a:extLst>
          </p:cNvPr>
          <p:cNvPicPr>
            <a:picLocks noChangeAspect="1"/>
          </p:cNvPicPr>
          <p:nvPr/>
        </p:nvPicPr>
        <p:blipFill>
          <a:blip r:embed="rId5"/>
          <a:stretch>
            <a:fillRect/>
          </a:stretch>
        </p:blipFill>
        <p:spPr>
          <a:xfrm>
            <a:off x="8512823" y="1582760"/>
            <a:ext cx="3257097" cy="2003498"/>
          </a:xfrm>
          <a:prstGeom prst="rect">
            <a:avLst/>
          </a:prstGeom>
          <a:ln>
            <a:solidFill>
              <a:schemeClr val="tx1"/>
            </a:solidFill>
          </a:ln>
        </p:spPr>
      </p:pic>
    </p:spTree>
    <p:extLst>
      <p:ext uri="{BB962C8B-B14F-4D97-AF65-F5344CB8AC3E}">
        <p14:creationId xmlns:p14="http://schemas.microsoft.com/office/powerpoint/2010/main" val="2614059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0ECD5-1993-F171-56B7-2EA6AD64FE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64AE49-9EDB-9405-D6A7-229E1C777355}"/>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Cybersecurity</a:t>
            </a:r>
          </a:p>
        </p:txBody>
      </p:sp>
      <p:pic>
        <p:nvPicPr>
          <p:cNvPr id="9" name="Picture 8" descr="A screenshot of a message&#10;&#10;AI-generated content may be incorrect.">
            <a:extLst>
              <a:ext uri="{FF2B5EF4-FFF2-40B4-BE49-F238E27FC236}">
                <a16:creationId xmlns:a16="http://schemas.microsoft.com/office/drawing/2014/main" id="{9EB835D2-5414-B61A-5E51-D144442CFE84}"/>
              </a:ext>
            </a:extLst>
          </p:cNvPr>
          <p:cNvPicPr>
            <a:picLocks noChangeAspect="1"/>
          </p:cNvPicPr>
          <p:nvPr/>
        </p:nvPicPr>
        <p:blipFill>
          <a:blip r:embed="rId2"/>
          <a:stretch>
            <a:fillRect/>
          </a:stretch>
        </p:blipFill>
        <p:spPr>
          <a:xfrm>
            <a:off x="941665" y="1853564"/>
            <a:ext cx="8289438" cy="4635761"/>
          </a:xfrm>
          <a:prstGeom prst="rect">
            <a:avLst/>
          </a:prstGeom>
          <a:solidFill>
            <a:schemeClr val="bg1"/>
          </a:solidFill>
          <a:ln>
            <a:noFill/>
          </a:ln>
          <a:effectLst>
            <a:outerShdw blurRad="50800" dist="38100" dir="2700000" algn="tl" rotWithShape="0">
              <a:prstClr val="black">
                <a:alpha val="40000"/>
              </a:prstClr>
            </a:outerShdw>
          </a:effectLst>
        </p:spPr>
      </p:pic>
      <p:pic>
        <p:nvPicPr>
          <p:cNvPr id="8" name="Picture 7" descr="A white background with black text&#10;&#10;AI-generated content may be incorrect.">
            <a:extLst>
              <a:ext uri="{FF2B5EF4-FFF2-40B4-BE49-F238E27FC236}">
                <a16:creationId xmlns:a16="http://schemas.microsoft.com/office/drawing/2014/main" id="{0B0DD402-628B-316E-5D5A-D11F751F508B}"/>
              </a:ext>
            </a:extLst>
          </p:cNvPr>
          <p:cNvPicPr>
            <a:picLocks noChangeAspect="1"/>
          </p:cNvPicPr>
          <p:nvPr/>
        </p:nvPicPr>
        <p:blipFill>
          <a:blip r:embed="rId3"/>
          <a:srcRect l="-50" t="168" r="36058" b="62922"/>
          <a:stretch>
            <a:fillRect/>
          </a:stretch>
        </p:blipFill>
        <p:spPr>
          <a:xfrm>
            <a:off x="6618417" y="1373806"/>
            <a:ext cx="4987410" cy="2055194"/>
          </a:xfrm>
          <a:prstGeom prst="rect">
            <a:avLst/>
          </a:prstGeom>
          <a:ln>
            <a:solidFill>
              <a:schemeClr val="tx1"/>
            </a:solidFill>
          </a:ln>
        </p:spPr>
      </p:pic>
    </p:spTree>
    <p:extLst>
      <p:ext uri="{BB962C8B-B14F-4D97-AF65-F5344CB8AC3E}">
        <p14:creationId xmlns:p14="http://schemas.microsoft.com/office/powerpoint/2010/main" val="1043661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3257A-EB84-1E4D-AD84-A414AACA4D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24F145-294D-FBB2-BCAC-A98D795C50E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Making Data-Driven Decisions</a:t>
            </a:r>
          </a:p>
        </p:txBody>
      </p:sp>
      <p:pic>
        <p:nvPicPr>
          <p:cNvPr id="2" name="Picture 1" descr="A screen shot of a movie screen&#10;&#10;AI-generated content may be incorrect.">
            <a:extLst>
              <a:ext uri="{FF2B5EF4-FFF2-40B4-BE49-F238E27FC236}">
                <a16:creationId xmlns:a16="http://schemas.microsoft.com/office/drawing/2014/main" id="{29420964-2C67-2AE6-C74C-07EB2ACC79AF}"/>
              </a:ext>
            </a:extLst>
          </p:cNvPr>
          <p:cNvPicPr>
            <a:picLocks noChangeAspect="1"/>
          </p:cNvPicPr>
          <p:nvPr/>
        </p:nvPicPr>
        <p:blipFill>
          <a:blip r:embed="rId2"/>
          <a:stretch>
            <a:fillRect/>
          </a:stretch>
        </p:blipFill>
        <p:spPr>
          <a:xfrm>
            <a:off x="6475141" y="1466158"/>
            <a:ext cx="3258395" cy="2238883"/>
          </a:xfrm>
          <a:prstGeom prst="rect">
            <a:avLst/>
          </a:prstGeom>
          <a:ln>
            <a:noFill/>
          </a:ln>
          <a:effectLst>
            <a:outerShdw blurRad="50800" dist="38100" dir="2700000" algn="tl" rotWithShape="0">
              <a:prstClr val="black">
                <a:alpha val="40000"/>
              </a:prstClr>
            </a:outerShdw>
          </a:effectLst>
        </p:spPr>
      </p:pic>
      <p:pic>
        <p:nvPicPr>
          <p:cNvPr id="4" name="Picture 3" descr="A screenshot of a text&#10;&#10;AI-generated content may be incorrect.">
            <a:extLst>
              <a:ext uri="{FF2B5EF4-FFF2-40B4-BE49-F238E27FC236}">
                <a16:creationId xmlns:a16="http://schemas.microsoft.com/office/drawing/2014/main" id="{EC673B43-5B5C-E71E-204F-A10F64429488}"/>
              </a:ext>
            </a:extLst>
          </p:cNvPr>
          <p:cNvPicPr>
            <a:picLocks noChangeAspect="1"/>
          </p:cNvPicPr>
          <p:nvPr/>
        </p:nvPicPr>
        <p:blipFill>
          <a:blip r:embed="rId3"/>
          <a:stretch>
            <a:fillRect/>
          </a:stretch>
        </p:blipFill>
        <p:spPr>
          <a:xfrm>
            <a:off x="2950833" y="1587188"/>
            <a:ext cx="3278982" cy="1522446"/>
          </a:xfrm>
          <a:prstGeom prst="rect">
            <a:avLst/>
          </a:prstGeom>
          <a:ln>
            <a:solidFill>
              <a:schemeClr val="tx1"/>
            </a:solidFill>
          </a:ln>
        </p:spPr>
      </p:pic>
      <p:pic>
        <p:nvPicPr>
          <p:cNvPr id="6" name="Picture 5" descr="A close up of a book&#10;&#10;AI-generated content may be incorrect.">
            <a:extLst>
              <a:ext uri="{FF2B5EF4-FFF2-40B4-BE49-F238E27FC236}">
                <a16:creationId xmlns:a16="http://schemas.microsoft.com/office/drawing/2014/main" id="{382C4429-2D08-D6C0-DE96-C9B76CB1F69D}"/>
              </a:ext>
            </a:extLst>
          </p:cNvPr>
          <p:cNvPicPr>
            <a:picLocks noChangeAspect="1"/>
          </p:cNvPicPr>
          <p:nvPr/>
        </p:nvPicPr>
        <p:blipFill>
          <a:blip r:embed="rId4"/>
          <a:stretch>
            <a:fillRect/>
          </a:stretch>
        </p:blipFill>
        <p:spPr>
          <a:xfrm>
            <a:off x="765644" y="3303781"/>
            <a:ext cx="5404626" cy="2681844"/>
          </a:xfrm>
          <a:prstGeom prst="rect">
            <a:avLst/>
          </a:prstGeom>
          <a:ln>
            <a:noFill/>
          </a:ln>
          <a:effectLst>
            <a:outerShdw blurRad="50800" dist="38100" dir="2700000" algn="tl" rotWithShape="0">
              <a:prstClr val="black">
                <a:alpha val="40000"/>
              </a:prstClr>
            </a:outerShdw>
          </a:effectLst>
        </p:spPr>
      </p:pic>
      <p:pic>
        <p:nvPicPr>
          <p:cNvPr id="5" name="Picture 4" descr="A text on a white background&#10;&#10;AI-generated content may be incorrect.">
            <a:extLst>
              <a:ext uri="{FF2B5EF4-FFF2-40B4-BE49-F238E27FC236}">
                <a16:creationId xmlns:a16="http://schemas.microsoft.com/office/drawing/2014/main" id="{4C79D0A2-285A-B982-1024-298779A65BC6}"/>
              </a:ext>
            </a:extLst>
          </p:cNvPr>
          <p:cNvPicPr>
            <a:picLocks noChangeAspect="1"/>
          </p:cNvPicPr>
          <p:nvPr/>
        </p:nvPicPr>
        <p:blipFill>
          <a:blip r:embed="rId5"/>
          <a:srcRect r="3342" b="231"/>
          <a:stretch>
            <a:fillRect/>
          </a:stretch>
        </p:blipFill>
        <p:spPr>
          <a:xfrm>
            <a:off x="6475141" y="3876026"/>
            <a:ext cx="4031104" cy="2367876"/>
          </a:xfrm>
          <a:prstGeom prst="rect">
            <a:avLst/>
          </a:prstGeom>
          <a:ln>
            <a:solidFill>
              <a:schemeClr val="tx1"/>
            </a:solidFill>
          </a:ln>
        </p:spPr>
      </p:pic>
      <p:pic>
        <p:nvPicPr>
          <p:cNvPr id="9" name="Picture 8" descr="A cover of a video game&#10;&#10;AI-generated content may be incorrect.">
            <a:extLst>
              <a:ext uri="{FF2B5EF4-FFF2-40B4-BE49-F238E27FC236}">
                <a16:creationId xmlns:a16="http://schemas.microsoft.com/office/drawing/2014/main" id="{3AE854E5-8F15-8971-7A75-C341CE666B2B}"/>
              </a:ext>
            </a:extLst>
          </p:cNvPr>
          <p:cNvPicPr>
            <a:picLocks/>
          </p:cNvPicPr>
          <p:nvPr/>
        </p:nvPicPr>
        <p:blipFill>
          <a:blip r:embed="rId6"/>
          <a:stretch>
            <a:fillRect/>
          </a:stretch>
        </p:blipFill>
        <p:spPr>
          <a:xfrm>
            <a:off x="253225" y="1332342"/>
            <a:ext cx="1463040" cy="140342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36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ochure with a person in a suit and tie&#10;&#10;AI-generated content may be incorrect.">
            <a:extLst>
              <a:ext uri="{FF2B5EF4-FFF2-40B4-BE49-F238E27FC236}">
                <a16:creationId xmlns:a16="http://schemas.microsoft.com/office/drawing/2014/main" id="{929DFD10-2CD6-18B5-F7A1-F353DEF09A62}"/>
              </a:ext>
            </a:extLst>
          </p:cNvPr>
          <p:cNvPicPr>
            <a:picLocks noChangeAspect="1"/>
          </p:cNvPicPr>
          <p:nvPr/>
        </p:nvPicPr>
        <p:blipFill>
          <a:blip r:embed="rId2"/>
          <a:stretch>
            <a:fillRect/>
          </a:stretch>
        </p:blipFill>
        <p:spPr>
          <a:xfrm>
            <a:off x="2353217" y="548640"/>
            <a:ext cx="7485566" cy="57607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7534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ideo game cover with a planet and a robot&#10;&#10;AI-generated content may be incorrect.">
            <a:extLst>
              <a:ext uri="{FF2B5EF4-FFF2-40B4-BE49-F238E27FC236}">
                <a16:creationId xmlns:a16="http://schemas.microsoft.com/office/drawing/2014/main" id="{402A6D43-E364-460B-24EC-0C5D105121D7}"/>
              </a:ext>
            </a:extLst>
          </p:cNvPr>
          <p:cNvPicPr>
            <a:picLocks noChangeAspect="1"/>
          </p:cNvPicPr>
          <p:nvPr/>
        </p:nvPicPr>
        <p:blipFill>
          <a:blip r:embed="rId2"/>
          <a:stretch>
            <a:fillRect/>
          </a:stretch>
        </p:blipFill>
        <p:spPr>
          <a:xfrm rot="840000">
            <a:off x="9802892" y="1231617"/>
            <a:ext cx="1790306" cy="179030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BFF9A420-DF0D-23D1-FE59-33F9DABF203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Making Data-Driven Decisions</a:t>
            </a:r>
          </a:p>
        </p:txBody>
      </p:sp>
      <p:pic>
        <p:nvPicPr>
          <p:cNvPr id="5" name="Picture 4" descr="A screenshot of a computer game&#10;&#10;AI-generated content may be incorrect.">
            <a:extLst>
              <a:ext uri="{FF2B5EF4-FFF2-40B4-BE49-F238E27FC236}">
                <a16:creationId xmlns:a16="http://schemas.microsoft.com/office/drawing/2014/main" id="{6174B37D-1C06-B92B-6FC8-03FA9D78F23B}"/>
              </a:ext>
            </a:extLst>
          </p:cNvPr>
          <p:cNvPicPr>
            <a:picLocks/>
          </p:cNvPicPr>
          <p:nvPr/>
        </p:nvPicPr>
        <p:blipFill>
          <a:blip r:embed="rId3"/>
          <a:stretch>
            <a:fillRect/>
          </a:stretch>
        </p:blipFill>
        <p:spPr>
          <a:xfrm rot="20940000">
            <a:off x="8753383" y="2450375"/>
            <a:ext cx="1790306" cy="1790306"/>
          </a:xfrm>
          <a:prstGeom prst="rect">
            <a:avLst/>
          </a:prstGeom>
          <a:effectLst>
            <a:outerShdw blurRad="50800" dist="38100" dir="2700000" algn="tl" rotWithShape="0">
              <a:prstClr val="black">
                <a:alpha val="40000"/>
              </a:prstClr>
            </a:outerShdw>
          </a:effectLst>
        </p:spPr>
      </p:pic>
      <p:pic>
        <p:nvPicPr>
          <p:cNvPr id="6" name="Picture 5" descr="A screenshot of a computer game&#10;&#10;AI-generated content may be incorrect.">
            <a:extLst>
              <a:ext uri="{FF2B5EF4-FFF2-40B4-BE49-F238E27FC236}">
                <a16:creationId xmlns:a16="http://schemas.microsoft.com/office/drawing/2014/main" id="{937BF915-CF75-B310-6338-07339DD254D8}"/>
              </a:ext>
            </a:extLst>
          </p:cNvPr>
          <p:cNvPicPr>
            <a:picLocks/>
          </p:cNvPicPr>
          <p:nvPr/>
        </p:nvPicPr>
        <p:blipFill>
          <a:blip r:embed="rId4"/>
          <a:stretch>
            <a:fillRect/>
          </a:stretch>
        </p:blipFill>
        <p:spPr>
          <a:xfrm rot="780000">
            <a:off x="10094302" y="3499885"/>
            <a:ext cx="1790306" cy="1790306"/>
          </a:xfrm>
          <a:prstGeom prst="rect">
            <a:avLst/>
          </a:prstGeom>
          <a:effectLst>
            <a:outerShdw blurRad="50800" dist="38100" dir="2700000" algn="tl" rotWithShape="0">
              <a:prstClr val="black">
                <a:alpha val="40000"/>
              </a:prstClr>
            </a:outerShdw>
          </a:effectLst>
        </p:spPr>
      </p:pic>
      <p:pic>
        <p:nvPicPr>
          <p:cNvPr id="7" name="Picture 6" descr="A screenshot of a video game&#10;&#10;AI-generated content may be incorrect.">
            <a:extLst>
              <a:ext uri="{FF2B5EF4-FFF2-40B4-BE49-F238E27FC236}">
                <a16:creationId xmlns:a16="http://schemas.microsoft.com/office/drawing/2014/main" id="{B701C24A-015B-A8E3-08D1-5BF8E5EBB6C5}"/>
              </a:ext>
            </a:extLst>
          </p:cNvPr>
          <p:cNvPicPr>
            <a:picLocks/>
          </p:cNvPicPr>
          <p:nvPr/>
        </p:nvPicPr>
        <p:blipFill>
          <a:blip r:embed="rId5"/>
          <a:stretch>
            <a:fillRect/>
          </a:stretch>
        </p:blipFill>
        <p:spPr>
          <a:xfrm rot="180000">
            <a:off x="8862117" y="4683031"/>
            <a:ext cx="1790306" cy="1790306"/>
          </a:xfrm>
          <a:prstGeom prst="rect">
            <a:avLst/>
          </a:prstGeom>
          <a:effectLst>
            <a:outerShdw blurRad="50800" dist="38100" dir="2700000" algn="tl" rotWithShape="0">
              <a:prstClr val="black">
                <a:alpha val="40000"/>
              </a:prstClr>
            </a:outerShdw>
          </a:effectLst>
        </p:spPr>
      </p:pic>
      <p:pic>
        <p:nvPicPr>
          <p:cNvPr id="8" name="Picture 7" descr="A group of planets with text&#10;&#10;AI-generated content may be incorrect.">
            <a:extLst>
              <a:ext uri="{FF2B5EF4-FFF2-40B4-BE49-F238E27FC236}">
                <a16:creationId xmlns:a16="http://schemas.microsoft.com/office/drawing/2014/main" id="{85442279-95E5-9AFA-E396-7538E778E9A4}"/>
              </a:ext>
            </a:extLst>
          </p:cNvPr>
          <p:cNvPicPr>
            <a:picLocks noChangeAspect="1"/>
          </p:cNvPicPr>
          <p:nvPr/>
        </p:nvPicPr>
        <p:blipFill>
          <a:blip r:embed="rId6"/>
          <a:stretch>
            <a:fillRect/>
          </a:stretch>
        </p:blipFill>
        <p:spPr>
          <a:xfrm>
            <a:off x="353801" y="1344750"/>
            <a:ext cx="3373399" cy="1907585"/>
          </a:xfrm>
          <a:prstGeom prst="rect">
            <a:avLst/>
          </a:prstGeom>
          <a:ln>
            <a:noFill/>
          </a:ln>
          <a:effectLst>
            <a:outerShdw blurRad="50800" dist="38100" dir="2700000" algn="tl" rotWithShape="0">
              <a:prstClr val="black">
                <a:alpha val="40000"/>
              </a:prstClr>
            </a:outerShdw>
          </a:effectLst>
        </p:spPr>
      </p:pic>
      <p:pic>
        <p:nvPicPr>
          <p:cNvPr id="9" name="Picture 8" descr="A diagram of different types of earth&#10;&#10;AI-generated content may be incorrect.">
            <a:extLst>
              <a:ext uri="{FF2B5EF4-FFF2-40B4-BE49-F238E27FC236}">
                <a16:creationId xmlns:a16="http://schemas.microsoft.com/office/drawing/2014/main" id="{4C58BE2E-7579-89C4-DF1E-F5F1C186735A}"/>
              </a:ext>
            </a:extLst>
          </p:cNvPr>
          <p:cNvPicPr>
            <a:picLocks noChangeAspect="1"/>
          </p:cNvPicPr>
          <p:nvPr/>
        </p:nvPicPr>
        <p:blipFill>
          <a:blip r:embed="rId7"/>
          <a:stretch>
            <a:fillRect/>
          </a:stretch>
        </p:blipFill>
        <p:spPr>
          <a:xfrm>
            <a:off x="1065667" y="4634795"/>
            <a:ext cx="3384460" cy="1970326"/>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white text with black text&#10;&#10;AI-generated content may be incorrect.">
            <a:extLst>
              <a:ext uri="{FF2B5EF4-FFF2-40B4-BE49-F238E27FC236}">
                <a16:creationId xmlns:a16="http://schemas.microsoft.com/office/drawing/2014/main" id="{698CDE16-A8FF-6C26-8DC8-CE759C215D18}"/>
              </a:ext>
            </a:extLst>
          </p:cNvPr>
          <p:cNvPicPr>
            <a:picLocks noChangeAspect="1"/>
          </p:cNvPicPr>
          <p:nvPr/>
        </p:nvPicPr>
        <p:blipFill>
          <a:blip r:embed="rId8"/>
          <a:srcRect l="-693" r="1932" b="53202"/>
          <a:stretch>
            <a:fillRect/>
          </a:stretch>
        </p:blipFill>
        <p:spPr>
          <a:xfrm>
            <a:off x="3450423" y="2126770"/>
            <a:ext cx="3889214" cy="1743760"/>
          </a:xfrm>
          <a:prstGeom prst="rect">
            <a:avLst/>
          </a:prstGeom>
          <a:solidFill>
            <a:schemeClr val="bg1"/>
          </a:solidFill>
          <a:ln>
            <a:solidFill>
              <a:schemeClr val="tx1"/>
            </a:solidFill>
          </a:ln>
        </p:spPr>
      </p:pic>
      <p:pic>
        <p:nvPicPr>
          <p:cNvPr id="11" name="Picture 10" descr="A white text with black text&#10;&#10;AI-generated content may be incorrect.">
            <a:extLst>
              <a:ext uri="{FF2B5EF4-FFF2-40B4-BE49-F238E27FC236}">
                <a16:creationId xmlns:a16="http://schemas.microsoft.com/office/drawing/2014/main" id="{3CF8700D-CAB2-83EE-6656-D5C806C465AC}"/>
              </a:ext>
            </a:extLst>
          </p:cNvPr>
          <p:cNvPicPr>
            <a:picLocks noChangeAspect="1"/>
          </p:cNvPicPr>
          <p:nvPr/>
        </p:nvPicPr>
        <p:blipFill>
          <a:blip r:embed="rId8"/>
          <a:srcRect t="47291" r="1433" b="164"/>
          <a:stretch>
            <a:fillRect/>
          </a:stretch>
        </p:blipFill>
        <p:spPr>
          <a:xfrm>
            <a:off x="4333154" y="4088116"/>
            <a:ext cx="3994858" cy="1930274"/>
          </a:xfrm>
          <a:prstGeom prst="rect">
            <a:avLst/>
          </a:prstGeom>
          <a:ln>
            <a:solidFill>
              <a:schemeClr val="tx1"/>
            </a:solidFill>
          </a:ln>
        </p:spPr>
      </p:pic>
    </p:spTree>
    <p:extLst>
      <p:ext uri="{BB962C8B-B14F-4D97-AF65-F5344CB8AC3E}">
        <p14:creationId xmlns:p14="http://schemas.microsoft.com/office/powerpoint/2010/main" val="1715815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2163B-9E6F-959D-D82F-1F8346BF31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BBE398-4955-7D05-44D0-4849A4FF4759}"/>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Making Data-Driven Decisions</a:t>
            </a:r>
          </a:p>
        </p:txBody>
      </p:sp>
      <p:pic>
        <p:nvPicPr>
          <p:cNvPr id="2" name="Picture 1" descr="A screen shot of a website&#10;&#10;AI-generated content may be incorrect.">
            <a:extLst>
              <a:ext uri="{FF2B5EF4-FFF2-40B4-BE49-F238E27FC236}">
                <a16:creationId xmlns:a16="http://schemas.microsoft.com/office/drawing/2014/main" id="{3BD0BDDE-434A-C124-0A95-F2329930F552}"/>
              </a:ext>
            </a:extLst>
          </p:cNvPr>
          <p:cNvPicPr>
            <a:picLocks noChangeAspect="1"/>
          </p:cNvPicPr>
          <p:nvPr/>
        </p:nvPicPr>
        <p:blipFill>
          <a:blip r:embed="rId2"/>
          <a:stretch>
            <a:fillRect/>
          </a:stretch>
        </p:blipFill>
        <p:spPr>
          <a:xfrm>
            <a:off x="1957352" y="1538513"/>
            <a:ext cx="4190687" cy="4297680"/>
          </a:xfrm>
          <a:prstGeom prst="rect">
            <a:avLst/>
          </a:prstGeom>
          <a:ln>
            <a:noFill/>
          </a:ln>
          <a:effectLst>
            <a:outerShdw blurRad="50800" dist="38100" dir="2700000" algn="tl" rotWithShape="0">
              <a:prstClr val="black">
                <a:alpha val="40000"/>
              </a:prstClr>
            </a:outerShdw>
          </a:effectLst>
        </p:spPr>
      </p:pic>
      <p:pic>
        <p:nvPicPr>
          <p:cNvPr id="5" name="Picture 4" descr="A screenshot of a computer&#10;&#10;AI-generated content may be incorrect.">
            <a:extLst>
              <a:ext uri="{FF2B5EF4-FFF2-40B4-BE49-F238E27FC236}">
                <a16:creationId xmlns:a16="http://schemas.microsoft.com/office/drawing/2014/main" id="{D922E881-62B5-66A6-4012-4F5416A4961C}"/>
              </a:ext>
            </a:extLst>
          </p:cNvPr>
          <p:cNvPicPr>
            <a:picLocks noChangeAspect="1"/>
          </p:cNvPicPr>
          <p:nvPr/>
        </p:nvPicPr>
        <p:blipFill>
          <a:blip r:embed="rId3"/>
          <a:stretch>
            <a:fillRect/>
          </a:stretch>
        </p:blipFill>
        <p:spPr>
          <a:xfrm>
            <a:off x="6306884" y="2169035"/>
            <a:ext cx="4266023" cy="4297680"/>
          </a:xfrm>
          <a:prstGeom prst="rect">
            <a:avLst/>
          </a:prstGeom>
          <a:ln>
            <a:noFill/>
          </a:ln>
          <a:effectLst>
            <a:outerShdw blurRad="50800" dist="38100" dir="2700000" algn="tl" rotWithShape="0">
              <a:prstClr val="black">
                <a:alpha val="40000"/>
              </a:prstClr>
            </a:outerShdw>
          </a:effectLst>
        </p:spPr>
      </p:pic>
      <p:pic>
        <p:nvPicPr>
          <p:cNvPr id="6" name="Picture 5" descr="A screen shot of a computer&#10;&#10;AI-generated content may be incorrect.">
            <a:extLst>
              <a:ext uri="{FF2B5EF4-FFF2-40B4-BE49-F238E27FC236}">
                <a16:creationId xmlns:a16="http://schemas.microsoft.com/office/drawing/2014/main" id="{8A19B539-F96E-EAE8-591E-71554905DBF8}"/>
              </a:ext>
            </a:extLst>
          </p:cNvPr>
          <p:cNvPicPr>
            <a:picLocks noChangeAspect="1"/>
          </p:cNvPicPr>
          <p:nvPr/>
        </p:nvPicPr>
        <p:blipFill>
          <a:blip r:embed="rId4"/>
          <a:stretch>
            <a:fillRect/>
          </a:stretch>
        </p:blipFill>
        <p:spPr>
          <a:xfrm>
            <a:off x="231389" y="1315861"/>
            <a:ext cx="1463040"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0590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334097" y="3661179"/>
            <a:ext cx="993775" cy="1124585"/>
          </a:xfrm>
          <a:custGeom>
            <a:avLst/>
            <a:gdLst/>
            <a:ahLst/>
            <a:cxnLst/>
            <a:rect l="l" t="t" r="r" b="b"/>
            <a:pathLst>
              <a:path w="993775" h="1124585">
                <a:moveTo>
                  <a:pt x="457642" y="1124106"/>
                </a:moveTo>
                <a:lnTo>
                  <a:pt x="88093" y="971835"/>
                </a:lnTo>
                <a:lnTo>
                  <a:pt x="0" y="0"/>
                </a:lnTo>
                <a:lnTo>
                  <a:pt x="993671" y="705364"/>
                </a:lnTo>
                <a:lnTo>
                  <a:pt x="457642" y="112410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225876" y="4909935"/>
            <a:ext cx="415925" cy="356870"/>
          </a:xfrm>
          <a:custGeom>
            <a:avLst/>
            <a:gdLst/>
            <a:ahLst/>
            <a:cxnLst/>
            <a:rect l="l" t="t" r="r" b="b"/>
            <a:pathLst>
              <a:path w="415925" h="356870">
                <a:moveTo>
                  <a:pt x="372533" y="356789"/>
                </a:moveTo>
                <a:lnTo>
                  <a:pt x="0" y="93303"/>
                </a:lnTo>
                <a:lnTo>
                  <a:pt x="318780" y="0"/>
                </a:lnTo>
                <a:lnTo>
                  <a:pt x="415834" y="184366"/>
                </a:lnTo>
                <a:lnTo>
                  <a:pt x="372533" y="3567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4006777" y="4488955"/>
            <a:ext cx="1346835" cy="1649095"/>
          </a:xfrm>
          <a:custGeom>
            <a:avLst/>
            <a:gdLst/>
            <a:ahLst/>
            <a:cxnLst/>
            <a:rect l="l" t="t" r="r" b="b"/>
            <a:pathLst>
              <a:path w="1346835" h="1649095">
                <a:moveTo>
                  <a:pt x="1346790" y="1648838"/>
                </a:moveTo>
                <a:lnTo>
                  <a:pt x="818973" y="1648838"/>
                </a:lnTo>
                <a:lnTo>
                  <a:pt x="580073" y="1479403"/>
                </a:lnTo>
                <a:lnTo>
                  <a:pt x="0" y="285133"/>
                </a:lnTo>
                <a:lnTo>
                  <a:pt x="972016" y="0"/>
                </a:lnTo>
                <a:lnTo>
                  <a:pt x="1346790" y="16488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9426787" y="3996321"/>
            <a:ext cx="2756535" cy="2000885"/>
          </a:xfrm>
          <a:custGeom>
            <a:avLst/>
            <a:gdLst/>
            <a:ahLst/>
            <a:cxnLst/>
            <a:rect l="l" t="t" r="r" b="b"/>
            <a:pathLst>
              <a:path w="2756534" h="2000885">
                <a:moveTo>
                  <a:pt x="2756292" y="2000401"/>
                </a:moveTo>
                <a:lnTo>
                  <a:pt x="0" y="1335340"/>
                </a:lnTo>
                <a:lnTo>
                  <a:pt x="750289" y="0"/>
                </a:lnTo>
                <a:lnTo>
                  <a:pt x="2756292" y="202277"/>
                </a:lnTo>
                <a:lnTo>
                  <a:pt x="2756292" y="200040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3811177" y="5418246"/>
            <a:ext cx="857885" cy="720090"/>
          </a:xfrm>
          <a:custGeom>
            <a:avLst/>
            <a:gdLst/>
            <a:ahLst/>
            <a:cxnLst/>
            <a:rect l="l" t="t" r="r" b="b"/>
            <a:pathLst>
              <a:path w="857885" h="720089">
                <a:moveTo>
                  <a:pt x="857795" y="719546"/>
                </a:moveTo>
                <a:lnTo>
                  <a:pt x="377758" y="719546"/>
                </a:lnTo>
                <a:lnTo>
                  <a:pt x="0" y="0"/>
                </a:lnTo>
                <a:lnTo>
                  <a:pt x="775673" y="550111"/>
                </a:lnTo>
                <a:lnTo>
                  <a:pt x="857795" y="719546"/>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2988472" y="3526821"/>
            <a:ext cx="855344" cy="1152525"/>
          </a:xfrm>
          <a:custGeom>
            <a:avLst/>
            <a:gdLst/>
            <a:ahLst/>
            <a:cxnLst/>
            <a:rect l="l" t="t" r="r" b="b"/>
            <a:pathLst>
              <a:path w="855345" h="1152525">
                <a:moveTo>
                  <a:pt x="435243" y="1152472"/>
                </a:moveTo>
                <a:lnTo>
                  <a:pt x="0" y="323202"/>
                </a:lnTo>
                <a:lnTo>
                  <a:pt x="412845" y="0"/>
                </a:lnTo>
                <a:lnTo>
                  <a:pt x="854806" y="909886"/>
                </a:lnTo>
                <a:lnTo>
                  <a:pt x="435243" y="115247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3806952" y="1249298"/>
            <a:ext cx="4730495" cy="31379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79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with glasses and a gold coin&#10;&#10;AI-generated content may be incorrect.">
            <a:extLst>
              <a:ext uri="{FF2B5EF4-FFF2-40B4-BE49-F238E27FC236}">
                <a16:creationId xmlns:a16="http://schemas.microsoft.com/office/drawing/2014/main" id="{BA833A93-9885-EF7C-56CF-2483725E16CF}"/>
              </a:ext>
            </a:extLst>
          </p:cNvPr>
          <p:cNvPicPr>
            <a:picLocks noChangeAspect="1"/>
          </p:cNvPicPr>
          <p:nvPr/>
        </p:nvPicPr>
        <p:blipFill>
          <a:blip r:embed="rId2"/>
          <a:stretch>
            <a:fillRect/>
          </a:stretch>
        </p:blipFill>
        <p:spPr>
          <a:xfrm>
            <a:off x="2360954" y="548640"/>
            <a:ext cx="7470091" cy="57607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771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4EC45-8B4F-EF54-C9C6-BCC3DA115B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F73611-6529-33CF-03A8-8FE8748DD0A2}"/>
              </a:ext>
            </a:extLst>
          </p:cNvPr>
          <p:cNvSpPr txBox="1"/>
          <p:nvPr/>
        </p:nvSpPr>
        <p:spPr>
          <a:xfrm>
            <a:off x="327030" y="174606"/>
            <a:ext cx="1186291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Workforce Development – RAND Survey Measures</a:t>
            </a:r>
          </a:p>
        </p:txBody>
      </p:sp>
      <p:graphicFrame>
        <p:nvGraphicFramePr>
          <p:cNvPr id="4" name="Table 3">
            <a:extLst>
              <a:ext uri="{FF2B5EF4-FFF2-40B4-BE49-F238E27FC236}">
                <a16:creationId xmlns:a16="http://schemas.microsoft.com/office/drawing/2014/main" id="{5F3F3AA7-1915-D933-741E-8E2888299C2A}"/>
              </a:ext>
            </a:extLst>
          </p:cNvPr>
          <p:cNvGraphicFramePr>
            <a:graphicFrameLocks noGrp="1"/>
          </p:cNvGraphicFramePr>
          <p:nvPr>
            <p:extLst>
              <p:ext uri="{D42A27DB-BD31-4B8C-83A1-F6EECF244321}">
                <p14:modId xmlns:p14="http://schemas.microsoft.com/office/powerpoint/2010/main" val="350548312"/>
              </p:ext>
            </p:extLst>
          </p:nvPr>
        </p:nvGraphicFramePr>
        <p:xfrm>
          <a:off x="809313" y="1424094"/>
          <a:ext cx="10222753" cy="3606795"/>
        </p:xfrm>
        <a:graphic>
          <a:graphicData uri="http://schemas.openxmlformats.org/drawingml/2006/table">
            <a:tbl>
              <a:tblPr firstRow="1" bandRow="1">
                <a:tableStyleId>{5C22544A-7EE6-4342-B048-85BDC9FD1C3A}</a:tableStyleId>
              </a:tblPr>
              <a:tblGrid>
                <a:gridCol w="3137181">
                  <a:extLst>
                    <a:ext uri="{9D8B030D-6E8A-4147-A177-3AD203B41FA5}">
                      <a16:colId xmlns:a16="http://schemas.microsoft.com/office/drawing/2014/main" val="518088373"/>
                    </a:ext>
                  </a:extLst>
                </a:gridCol>
                <a:gridCol w="7085572">
                  <a:extLst>
                    <a:ext uri="{9D8B030D-6E8A-4147-A177-3AD203B41FA5}">
                      <a16:colId xmlns:a16="http://schemas.microsoft.com/office/drawing/2014/main" val="2055041002"/>
                    </a:ext>
                  </a:extLst>
                </a:gridCol>
              </a:tblGrid>
              <a:tr h="358588">
                <a:tc gridSpan="2">
                  <a:txBody>
                    <a:bodyPr/>
                    <a:lstStyle/>
                    <a:p>
                      <a:pPr lvl="0">
                        <a:buNone/>
                      </a:pPr>
                      <a:r>
                        <a:rPr lang="en-US" dirty="0">
                          <a:latin typeface="Calibri" panose="020F0502020204030204" pitchFamily="34" charset="0"/>
                          <a:cs typeface="Calibri" panose="020F0502020204030204" pitchFamily="34" charset="0"/>
                        </a:rPr>
                        <a:t>The following are being added to the RAND student surveys to help us measure our impact on workforce development skills and STEM career interest.</a:t>
                      </a:r>
                    </a:p>
                  </a:txBody>
                  <a:tcPr/>
                </a:tc>
                <a:tc hMerge="1">
                  <a:txBody>
                    <a:bodyPr/>
                    <a:lstStyle/>
                    <a:p>
                      <a:endParaRPr lang="en-US"/>
                    </a:p>
                  </a:txBody>
                  <a:tcPr/>
                </a:tc>
                <a:extLst>
                  <a:ext uri="{0D108BD9-81ED-4DB2-BD59-A6C34878D82A}">
                    <a16:rowId xmlns:a16="http://schemas.microsoft.com/office/drawing/2014/main" val="3122150583"/>
                  </a:ext>
                </a:extLst>
              </a:tr>
              <a:tr h="370840">
                <a:tc>
                  <a:txBody>
                    <a:bodyPr/>
                    <a:lstStyle/>
                    <a:p>
                      <a:r>
                        <a:rPr lang="en-US" dirty="0">
                          <a:latin typeface="Calibri" panose="020F0502020204030204" pitchFamily="34" charset="0"/>
                          <a:cs typeface="Calibri" panose="020F0502020204030204" pitchFamily="34" charset="0"/>
                        </a:rPr>
                        <a:t>WFD Skill: Problem Solving</a:t>
                      </a:r>
                    </a:p>
                  </a:txBody>
                  <a:tcPr/>
                </a:tc>
                <a:tc>
                  <a:txBody>
                    <a:bodyPr/>
                    <a:lstStyle/>
                    <a:p>
                      <a:pPr lvl="0">
                        <a:buNone/>
                      </a:pPr>
                      <a:r>
                        <a:rPr lang="en-US" sz="1800" b="0" i="0" u="none" strike="noStrike" noProof="0" dirty="0">
                          <a:latin typeface="Calibri" panose="020F0502020204030204" pitchFamily="34" charset="0"/>
                          <a:cs typeface="Calibri" panose="020F0502020204030204" pitchFamily="34" charset="0"/>
                        </a:rPr>
                        <a:t>I can think of different ways to solve a problem. </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14442042"/>
                  </a:ext>
                </a:extLst>
              </a:tr>
              <a:tr h="370840">
                <a:tc>
                  <a:txBody>
                    <a:bodyPr/>
                    <a:lstStyle/>
                    <a:p>
                      <a:pPr lvl="0">
                        <a:buNone/>
                      </a:pPr>
                      <a:r>
                        <a:rPr lang="en-US" sz="1800" b="0" i="0" u="none" strike="noStrike" noProof="0" dirty="0">
                          <a:solidFill>
                            <a:srgbClr val="000000"/>
                          </a:solidFill>
                          <a:latin typeface="Calibri" panose="020F0502020204030204" pitchFamily="34" charset="0"/>
                          <a:cs typeface="Calibri" panose="020F0502020204030204" pitchFamily="34" charset="0"/>
                        </a:rPr>
                        <a:t>WFD Skill: Problem Solving</a:t>
                      </a:r>
                      <a:endParaRPr lang="en-US" dirty="0">
                        <a:latin typeface="Calibri" panose="020F0502020204030204" pitchFamily="34" charset="0"/>
                        <a:cs typeface="Calibri" panose="020F0502020204030204" pitchFamily="34" charset="0"/>
                      </a:endParaRPr>
                    </a:p>
                  </a:txBody>
                  <a:tcPr/>
                </a:tc>
                <a:tc>
                  <a:txBody>
                    <a:bodyPr/>
                    <a:lstStyle/>
                    <a:p>
                      <a:pPr lvl="0">
                        <a:buNone/>
                      </a:pPr>
                      <a:r>
                        <a:rPr lang="en-US" sz="1800" b="0" i="0" u="none" strike="noStrike" noProof="0" dirty="0">
                          <a:latin typeface="Calibri" panose="020F0502020204030204" pitchFamily="34" charset="0"/>
                          <a:cs typeface="Calibri" panose="020F0502020204030204" pitchFamily="34" charset="0"/>
                        </a:rPr>
                        <a:t>I think about what might happen before making a decision. </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33012741"/>
                  </a:ext>
                </a:extLst>
              </a:tr>
              <a:tr h="370840">
                <a:tc>
                  <a:txBody>
                    <a:bodyPr/>
                    <a:lstStyle/>
                    <a:p>
                      <a:pPr lvl="0">
                        <a:buNone/>
                      </a:pPr>
                      <a:r>
                        <a:rPr lang="en-US" sz="1800" b="0" i="0" u="none" strike="noStrike" noProof="0">
                          <a:solidFill>
                            <a:srgbClr val="000000"/>
                          </a:solidFill>
                          <a:latin typeface="Calibri" panose="020F0502020204030204" pitchFamily="34" charset="0"/>
                          <a:cs typeface="Calibri" panose="020F0502020204030204" pitchFamily="34" charset="0"/>
                        </a:rPr>
                        <a:t>WFD Skill: Problem Solving</a:t>
                      </a:r>
                      <a:endParaRPr lang="en-US">
                        <a:latin typeface="Calibri" panose="020F0502020204030204" pitchFamily="34" charset="0"/>
                        <a:cs typeface="Calibri" panose="020F0502020204030204" pitchFamily="34" charset="0"/>
                      </a:endParaRPr>
                    </a:p>
                  </a:txBody>
                  <a:tcPr/>
                </a:tc>
                <a:tc>
                  <a:txBody>
                    <a:bodyPr/>
                    <a:lstStyle/>
                    <a:p>
                      <a:pPr lvl="0">
                        <a:buNone/>
                      </a:pPr>
                      <a:r>
                        <a:rPr lang="en-US" sz="1800" b="0" i="0" u="none" strike="noStrike" noProof="0" dirty="0">
                          <a:latin typeface="Calibri" panose="020F0502020204030204" pitchFamily="34" charset="0"/>
                          <a:cs typeface="Calibri" panose="020F0502020204030204" pitchFamily="34" charset="0"/>
                        </a:rPr>
                        <a:t>When I have a problem, I work to figure out a solution. </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44588429"/>
                  </a:ext>
                </a:extLst>
              </a:tr>
              <a:tr h="370840">
                <a:tc>
                  <a:txBody>
                    <a:bodyPr/>
                    <a:lstStyle/>
                    <a:p>
                      <a:pPr lvl="0">
                        <a:buNone/>
                      </a:pPr>
                      <a:r>
                        <a:rPr lang="en-US" sz="1800" b="0" i="0" u="none" strike="noStrike" noProof="0">
                          <a:solidFill>
                            <a:srgbClr val="000000"/>
                          </a:solidFill>
                          <a:latin typeface="Calibri" panose="020F0502020204030204" pitchFamily="34" charset="0"/>
                          <a:cs typeface="Calibri" panose="020F0502020204030204" pitchFamily="34" charset="0"/>
                        </a:rPr>
                        <a:t>WFD Skill: Collaboration</a:t>
                      </a:r>
                      <a:endParaRPr lang="en-US">
                        <a:latin typeface="Calibri" panose="020F0502020204030204" pitchFamily="34" charset="0"/>
                        <a:cs typeface="Calibri" panose="020F0502020204030204" pitchFamily="34" charset="0"/>
                      </a:endParaRPr>
                    </a:p>
                  </a:txBody>
                  <a:tcPr/>
                </a:tc>
                <a:tc>
                  <a:txBody>
                    <a:bodyPr/>
                    <a:lstStyle/>
                    <a:p>
                      <a:pPr lvl="0">
                        <a:buNone/>
                      </a:pPr>
                      <a:r>
                        <a:rPr lang="en-US" sz="1800" b="0" i="0" u="none" strike="noStrike" noProof="0" dirty="0">
                          <a:latin typeface="Calibri" panose="020F0502020204030204" pitchFamily="34" charset="0"/>
                          <a:cs typeface="Calibri" panose="020F0502020204030204" pitchFamily="34" charset="0"/>
                        </a:rPr>
                        <a:t>I can appreciate opinions that are different from my own. </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49457168"/>
                  </a:ext>
                </a:extLst>
              </a:tr>
              <a:tr h="370840">
                <a:tc>
                  <a:txBody>
                    <a:bodyPr/>
                    <a:lstStyle/>
                    <a:p>
                      <a:pPr lvl="0">
                        <a:buNone/>
                      </a:pPr>
                      <a:r>
                        <a:rPr lang="en-US" sz="1800" b="0" i="0" u="none" strike="noStrike" noProof="0">
                          <a:solidFill>
                            <a:srgbClr val="000000"/>
                          </a:solidFill>
                          <a:latin typeface="Calibri" panose="020F0502020204030204" pitchFamily="34" charset="0"/>
                          <a:cs typeface="Calibri" panose="020F0502020204030204" pitchFamily="34" charset="0"/>
                        </a:rPr>
                        <a:t>WFD Skill: Collaboration</a:t>
                      </a:r>
                      <a:endParaRPr lang="en-US">
                        <a:latin typeface="Calibri" panose="020F0502020204030204" pitchFamily="34" charset="0"/>
                        <a:cs typeface="Calibri" panose="020F0502020204030204" pitchFamily="34" charset="0"/>
                      </a:endParaRPr>
                    </a:p>
                  </a:txBody>
                  <a:tcPr/>
                </a:tc>
                <a:tc>
                  <a:txBody>
                    <a:bodyPr/>
                    <a:lstStyle/>
                    <a:p>
                      <a:pPr lvl="0">
                        <a:buNone/>
                      </a:pPr>
                      <a:r>
                        <a:rPr lang="en-US" sz="1800" b="0" i="0" u="none" strike="noStrike" noProof="0" dirty="0">
                          <a:latin typeface="Calibri" panose="020F0502020204030204" pitchFamily="34" charset="0"/>
                          <a:cs typeface="Calibri" panose="020F0502020204030204" pitchFamily="34" charset="0"/>
                        </a:rPr>
                        <a:t>I can help a group be successful. </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42223494"/>
                  </a:ext>
                </a:extLst>
              </a:tr>
              <a:tr h="370839">
                <a:tc>
                  <a:txBody>
                    <a:bodyPr/>
                    <a:lstStyle/>
                    <a:p>
                      <a:pPr lvl="0">
                        <a:buNone/>
                      </a:pPr>
                      <a:r>
                        <a:rPr lang="en-US" sz="1800" b="0" i="0" u="none" strike="noStrike" noProof="0">
                          <a:solidFill>
                            <a:srgbClr val="000000"/>
                          </a:solidFill>
                          <a:latin typeface="Calibri" panose="020F0502020204030204" pitchFamily="34" charset="0"/>
                          <a:cs typeface="Calibri" panose="020F0502020204030204" pitchFamily="34" charset="0"/>
                        </a:rPr>
                        <a:t>WFD Skill: Collaboration</a:t>
                      </a:r>
                      <a:endParaRPr lang="en-US">
                        <a:latin typeface="Calibri" panose="020F0502020204030204" pitchFamily="34" charset="0"/>
                        <a:cs typeface="Calibri" panose="020F0502020204030204" pitchFamily="34" charset="0"/>
                      </a:endParaRPr>
                    </a:p>
                  </a:txBody>
                  <a:tcPr/>
                </a:tc>
                <a:tc>
                  <a:txBody>
                    <a:bodyPr/>
                    <a:lstStyle/>
                    <a:p>
                      <a:pPr lvl="0">
                        <a:buNone/>
                      </a:pPr>
                      <a:r>
                        <a:rPr lang="en-US" sz="1800" b="0" i="0" u="none" strike="noStrike" noProof="0" dirty="0">
                          <a:latin typeface="Calibri" panose="020F0502020204030204" pitchFamily="34" charset="0"/>
                          <a:cs typeface="Calibri" panose="020F0502020204030204" pitchFamily="34" charset="0"/>
                        </a:rPr>
                        <a:t>I can be a team player in a small group. </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0310151"/>
                  </a:ext>
                </a:extLst>
              </a:tr>
              <a:tr h="370838">
                <a:tc>
                  <a:txBody>
                    <a:bodyPr/>
                    <a:lstStyle/>
                    <a:p>
                      <a:pPr lvl="0">
                        <a:buNone/>
                      </a:pPr>
                      <a:r>
                        <a:rPr lang="en-US" sz="1800" b="0" i="0" u="none" strike="noStrike" noProof="0">
                          <a:solidFill>
                            <a:srgbClr val="000000"/>
                          </a:solidFill>
                          <a:latin typeface="Calibri" panose="020F0502020204030204" pitchFamily="34" charset="0"/>
                          <a:cs typeface="Calibri" panose="020F0502020204030204" pitchFamily="34" charset="0"/>
                        </a:rPr>
                        <a:t>STEM Career Interest</a:t>
                      </a:r>
                    </a:p>
                  </a:txBody>
                  <a:tcPr/>
                </a:tc>
                <a:tc>
                  <a:txBody>
                    <a:bodyPr/>
                    <a:lstStyle/>
                    <a:p>
                      <a:pPr lvl="0">
                        <a:buNone/>
                      </a:pPr>
                      <a:r>
                        <a:rPr lang="en-US" sz="1800" b="0" i="0" u="none" strike="noStrike" noProof="0" dirty="0">
                          <a:latin typeface="Calibri" panose="020F0502020204030204" pitchFamily="34" charset="0"/>
                          <a:cs typeface="Calibri" panose="020F0502020204030204" pitchFamily="34" charset="0"/>
                        </a:rPr>
                        <a:t>I would like to have a job that uses STEM.</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26191885"/>
                  </a:ext>
                </a:extLst>
              </a:tr>
              <a:tr h="370838">
                <a:tc>
                  <a:txBody>
                    <a:bodyPr/>
                    <a:lstStyle/>
                    <a:p>
                      <a:pPr lvl="0">
                        <a:buNone/>
                      </a:pPr>
                      <a:r>
                        <a:rPr lang="en-US" sz="1800" b="0" i="0" u="none" strike="noStrike" noProof="0">
                          <a:solidFill>
                            <a:srgbClr val="000000"/>
                          </a:solidFill>
                          <a:latin typeface="Calibri" panose="020F0502020204030204" pitchFamily="34" charset="0"/>
                          <a:cs typeface="Calibri" panose="020F0502020204030204" pitchFamily="34" charset="0"/>
                        </a:rPr>
                        <a:t>STEM Career Interest</a:t>
                      </a:r>
                      <a:endParaRPr lang="en-US">
                        <a:latin typeface="Calibri" panose="020F0502020204030204" pitchFamily="34" charset="0"/>
                        <a:cs typeface="Calibri" panose="020F0502020204030204" pitchFamily="34" charset="0"/>
                      </a:endParaRPr>
                    </a:p>
                  </a:txBody>
                  <a:tcPr/>
                </a:tc>
                <a:tc>
                  <a:txBody>
                    <a:bodyPr/>
                    <a:lstStyle/>
                    <a:p>
                      <a:pPr lvl="0">
                        <a:buNone/>
                      </a:pPr>
                      <a:r>
                        <a:rPr lang="en-US" sz="1800" b="0" i="0" u="none" strike="noStrike" noProof="0" dirty="0">
                          <a:latin typeface="Calibri" panose="020F0502020204030204" pitchFamily="34" charset="0"/>
                          <a:cs typeface="Calibri" panose="020F0502020204030204" pitchFamily="34" charset="0"/>
                        </a:rPr>
                        <a:t>I want to learn about careers that use STEM.</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83874640"/>
                  </a:ext>
                </a:extLst>
              </a:tr>
            </a:tbl>
          </a:graphicData>
        </a:graphic>
      </p:graphicFrame>
    </p:spTree>
    <p:extLst>
      <p:ext uri="{BB962C8B-B14F-4D97-AF65-F5344CB8AC3E}">
        <p14:creationId xmlns:p14="http://schemas.microsoft.com/office/powerpoint/2010/main" val="119081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93956-A47F-FB4D-2C9E-1057E03185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F6AFF1-ADB1-F660-4E69-46CFE5297C64}"/>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p>
        </p:txBody>
      </p:sp>
      <p:sp>
        <p:nvSpPr>
          <p:cNvPr id="2" name="TextBox 1">
            <a:extLst>
              <a:ext uri="{FF2B5EF4-FFF2-40B4-BE49-F238E27FC236}">
                <a16:creationId xmlns:a16="http://schemas.microsoft.com/office/drawing/2014/main" id="{585A52FD-4D87-1A61-8BCF-FD9BA1BCB8E8}"/>
              </a:ext>
            </a:extLst>
          </p:cNvPr>
          <p:cNvSpPr txBox="1"/>
          <p:nvPr/>
        </p:nvSpPr>
        <p:spPr>
          <a:xfrm>
            <a:off x="109315" y="6421784"/>
            <a:ext cx="43220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alibri" panose="020F0502020204030204" pitchFamily="34" charset="0"/>
                <a:ea typeface="+mn-lt"/>
                <a:cs typeface="Calibri" panose="020F0502020204030204" pitchFamily="34" charset="0"/>
                <a:hlinkClick r:id="rId2"/>
              </a:rPr>
              <a:t>https://americasucceeds.org/what-we-do</a:t>
            </a:r>
            <a:endParaRPr lang="en-US" sz="1400">
              <a:latin typeface="Calibri" panose="020F0502020204030204" pitchFamily="34" charset="0"/>
              <a:ea typeface="+mn-lt"/>
              <a:cs typeface="Calibri" panose="020F0502020204030204" pitchFamily="34" charset="0"/>
            </a:endParaRPr>
          </a:p>
          <a:p>
            <a:endParaRPr lang="en-US" sz="1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1C8C25C-0BE8-864C-2D1B-B06EBF359887}"/>
              </a:ext>
            </a:extLst>
          </p:cNvPr>
          <p:cNvSpPr txBox="1"/>
          <p:nvPr/>
        </p:nvSpPr>
        <p:spPr>
          <a:xfrm>
            <a:off x="398994" y="1354671"/>
            <a:ext cx="28606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panose="020F0502020204030204" pitchFamily="34" charset="0"/>
                <a:cs typeface="Calibri" panose="020F0502020204030204" pitchFamily="34" charset="0"/>
              </a:rPr>
              <a:t>Critical Thinking </a:t>
            </a:r>
          </a:p>
          <a:p>
            <a:pPr marL="285750" indent="-285750">
              <a:buFont typeface="Arial"/>
              <a:buChar char="•"/>
            </a:pPr>
            <a:r>
              <a:rPr lang="en-US" dirty="0">
                <a:latin typeface="Calibri" panose="020F0502020204030204" pitchFamily="34" charset="0"/>
                <a:cs typeface="Calibri" panose="020F0502020204030204" pitchFamily="34" charset="0"/>
              </a:rPr>
              <a:t>Troubleshooting</a:t>
            </a:r>
          </a:p>
          <a:p>
            <a:pPr marL="285750" indent="-285750">
              <a:buFont typeface="Arial"/>
              <a:buChar char="•"/>
            </a:pPr>
            <a:r>
              <a:rPr lang="en-US" dirty="0">
                <a:latin typeface="Calibri" panose="020F0502020204030204" pitchFamily="34" charset="0"/>
                <a:cs typeface="Calibri" panose="020F0502020204030204" pitchFamily="34" charset="0"/>
              </a:rPr>
              <a:t>Problem Solving</a:t>
            </a:r>
          </a:p>
        </p:txBody>
      </p:sp>
      <p:pic>
        <p:nvPicPr>
          <p:cNvPr id="9" name="Picture 8" descr="A poster of electrical wiring&#10;&#10;AI-generated content may be incorrect.">
            <a:extLst>
              <a:ext uri="{FF2B5EF4-FFF2-40B4-BE49-F238E27FC236}">
                <a16:creationId xmlns:a16="http://schemas.microsoft.com/office/drawing/2014/main" id="{3EB70C20-C57E-9DE2-7D31-DB976167FE0B}"/>
              </a:ext>
            </a:extLst>
          </p:cNvPr>
          <p:cNvPicPr>
            <a:picLocks noChangeAspect="1"/>
          </p:cNvPicPr>
          <p:nvPr/>
        </p:nvPicPr>
        <p:blipFill>
          <a:blip r:embed="rId3"/>
          <a:stretch>
            <a:fillRect/>
          </a:stretch>
        </p:blipFill>
        <p:spPr>
          <a:xfrm>
            <a:off x="400318" y="2918608"/>
            <a:ext cx="5212020" cy="2815443"/>
          </a:xfrm>
          <a:prstGeom prst="rect">
            <a:avLst/>
          </a:prstGeom>
          <a:ln>
            <a:noFill/>
          </a:ln>
          <a:effectLst>
            <a:outerShdw blurRad="50800" dist="38100" dir="2700000" algn="tl" rotWithShape="0">
              <a:prstClr val="black">
                <a:alpha val="40000"/>
              </a:prstClr>
            </a:outerShdw>
          </a:effectLst>
        </p:spPr>
      </p:pic>
      <p:pic>
        <p:nvPicPr>
          <p:cNvPr id="5" name="Picture 4" descr="A screenshot of a white box&#10;&#10;AI-generated content may be incorrect.">
            <a:extLst>
              <a:ext uri="{FF2B5EF4-FFF2-40B4-BE49-F238E27FC236}">
                <a16:creationId xmlns:a16="http://schemas.microsoft.com/office/drawing/2014/main" id="{616AC972-5F87-3146-8148-03CA650C69AE}"/>
              </a:ext>
            </a:extLst>
          </p:cNvPr>
          <p:cNvPicPr>
            <a:picLocks noChangeAspect="1"/>
          </p:cNvPicPr>
          <p:nvPr/>
        </p:nvPicPr>
        <p:blipFill>
          <a:blip r:embed="rId4"/>
          <a:srcRect r="30037"/>
          <a:stretch>
            <a:fillRect/>
          </a:stretch>
        </p:blipFill>
        <p:spPr>
          <a:xfrm>
            <a:off x="5905768" y="1476844"/>
            <a:ext cx="5960261" cy="3718172"/>
          </a:xfrm>
          <a:prstGeom prst="rect">
            <a:avLst/>
          </a:prstGeom>
          <a:ln>
            <a:solidFill>
              <a:schemeClr val="tx1"/>
            </a:solidFill>
          </a:ln>
        </p:spPr>
      </p:pic>
      <p:sp>
        <p:nvSpPr>
          <p:cNvPr id="4" name="TextBox 3">
            <a:extLst>
              <a:ext uri="{FF2B5EF4-FFF2-40B4-BE49-F238E27FC236}">
                <a16:creationId xmlns:a16="http://schemas.microsoft.com/office/drawing/2014/main" id="{9D4E8FF8-724B-9F81-AF4D-B4990BFA8A55}"/>
              </a:ext>
            </a:extLst>
          </p:cNvPr>
          <p:cNvSpPr txBox="1"/>
          <p:nvPr/>
        </p:nvSpPr>
        <p:spPr>
          <a:xfrm>
            <a:off x="4762500" y="5737411"/>
            <a:ext cx="20730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Let's Glow™</a:t>
            </a:r>
          </a:p>
        </p:txBody>
      </p:sp>
      <p:sp>
        <p:nvSpPr>
          <p:cNvPr id="10" name="TextBox 9">
            <a:extLst>
              <a:ext uri="{FF2B5EF4-FFF2-40B4-BE49-F238E27FC236}">
                <a16:creationId xmlns:a16="http://schemas.microsoft.com/office/drawing/2014/main" id="{4850878A-8350-C9F7-A474-446550B9941A}"/>
              </a:ext>
            </a:extLst>
          </p:cNvPr>
          <p:cNvSpPr txBox="1"/>
          <p:nvPr/>
        </p:nvSpPr>
        <p:spPr>
          <a:xfrm>
            <a:off x="10567147" y="5199529"/>
            <a:ext cx="16248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Illusion Workshop™</a:t>
            </a:r>
          </a:p>
        </p:txBody>
      </p:sp>
    </p:spTree>
    <p:extLst>
      <p:ext uri="{BB962C8B-B14F-4D97-AF65-F5344CB8AC3E}">
        <p14:creationId xmlns:p14="http://schemas.microsoft.com/office/powerpoint/2010/main" val="614637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62F76-B4DC-BCC8-9FD7-62BF643795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3E093D-012C-2A87-00F1-9070CCF5C49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p>
        </p:txBody>
      </p:sp>
      <p:pic>
        <p:nvPicPr>
          <p:cNvPr id="5" name="Picture 4" descr="A wall with neon signs and text&#10;&#10;AI-generated content may be incorrect.">
            <a:extLst>
              <a:ext uri="{FF2B5EF4-FFF2-40B4-BE49-F238E27FC236}">
                <a16:creationId xmlns:a16="http://schemas.microsoft.com/office/drawing/2014/main" id="{50F1CCC6-C47C-C88A-056C-98BB8291F7CD}"/>
              </a:ext>
            </a:extLst>
          </p:cNvPr>
          <p:cNvPicPr>
            <a:picLocks noChangeAspect="1"/>
          </p:cNvPicPr>
          <p:nvPr/>
        </p:nvPicPr>
        <p:blipFill>
          <a:blip r:embed="rId2"/>
          <a:stretch>
            <a:fillRect/>
          </a:stretch>
        </p:blipFill>
        <p:spPr>
          <a:xfrm>
            <a:off x="490944" y="2979766"/>
            <a:ext cx="5412217" cy="3496727"/>
          </a:xfrm>
          <a:prstGeom prst="rect">
            <a:avLst/>
          </a:prstGeom>
          <a:ln>
            <a:noFill/>
          </a:ln>
          <a:effectLst>
            <a:outerShdw blurRad="50800" dist="38100" dir="2700000" algn="tl" rotWithShape="0">
              <a:prstClr val="black">
                <a:alpha val="40000"/>
              </a:prstClr>
            </a:outerShdw>
          </a:effectLst>
        </p:spPr>
      </p:pic>
      <p:pic>
        <p:nvPicPr>
          <p:cNvPr id="7" name="Picture 6" descr="A white text on a blue background&#10;&#10;AI-generated content may be incorrect.">
            <a:extLst>
              <a:ext uri="{FF2B5EF4-FFF2-40B4-BE49-F238E27FC236}">
                <a16:creationId xmlns:a16="http://schemas.microsoft.com/office/drawing/2014/main" id="{99F7B5D2-1FC0-82A9-1006-536E8FCB01E8}"/>
              </a:ext>
            </a:extLst>
          </p:cNvPr>
          <p:cNvPicPr>
            <a:picLocks noChangeAspect="1"/>
          </p:cNvPicPr>
          <p:nvPr/>
        </p:nvPicPr>
        <p:blipFill>
          <a:blip r:embed="rId3"/>
          <a:stretch>
            <a:fillRect/>
          </a:stretch>
        </p:blipFill>
        <p:spPr>
          <a:xfrm>
            <a:off x="6096000" y="1478091"/>
            <a:ext cx="5742469" cy="3265272"/>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2B0BC10-A877-BDB3-D8AC-327C784A882A}"/>
              </a:ext>
            </a:extLst>
          </p:cNvPr>
          <p:cNvSpPr txBox="1"/>
          <p:nvPr/>
        </p:nvSpPr>
        <p:spPr>
          <a:xfrm>
            <a:off x="5067141" y="6496056"/>
            <a:ext cx="9637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Open Mic™</a:t>
            </a:r>
          </a:p>
        </p:txBody>
      </p:sp>
      <p:sp>
        <p:nvSpPr>
          <p:cNvPr id="6" name="TextBox 5">
            <a:extLst>
              <a:ext uri="{FF2B5EF4-FFF2-40B4-BE49-F238E27FC236}">
                <a16:creationId xmlns:a16="http://schemas.microsoft.com/office/drawing/2014/main" id="{DB797E5C-B904-12D2-39A7-6E58FC40EADA}"/>
              </a:ext>
            </a:extLst>
          </p:cNvPr>
          <p:cNvSpPr txBox="1"/>
          <p:nvPr/>
        </p:nvSpPr>
        <p:spPr>
          <a:xfrm>
            <a:off x="10348112" y="4743363"/>
            <a:ext cx="24877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Prototyping Studio™</a:t>
            </a:r>
          </a:p>
        </p:txBody>
      </p:sp>
      <p:sp>
        <p:nvSpPr>
          <p:cNvPr id="10" name="TextBox 9">
            <a:extLst>
              <a:ext uri="{FF2B5EF4-FFF2-40B4-BE49-F238E27FC236}">
                <a16:creationId xmlns:a16="http://schemas.microsoft.com/office/drawing/2014/main" id="{067321DA-84E7-0BC2-1863-16DC577E11F9}"/>
              </a:ext>
            </a:extLst>
          </p:cNvPr>
          <p:cNvSpPr txBox="1"/>
          <p:nvPr/>
        </p:nvSpPr>
        <p:spPr>
          <a:xfrm>
            <a:off x="398994" y="1354671"/>
            <a:ext cx="32501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panose="020F0502020204030204" pitchFamily="34" charset="0"/>
                <a:cs typeface="Calibri" panose="020F0502020204030204" pitchFamily="34" charset="0"/>
              </a:rPr>
              <a:t>Communication</a:t>
            </a:r>
          </a:p>
          <a:p>
            <a:pPr marL="285750" indent="-285750">
              <a:lnSpc>
                <a:spcPct val="100000"/>
              </a:lnSpc>
              <a:buFont typeface="Arial" panose="020B0604020202020204" pitchFamily="34" charset="0"/>
              <a:buChar char="•"/>
            </a:pPr>
            <a:r>
              <a:rPr lang="en-US" dirty="0">
                <a:latin typeface="Calibri" panose="020F0502020204030204" pitchFamily="34" charset="0"/>
                <a:cs typeface="Calibri" panose="020F0502020204030204" pitchFamily="34" charset="0"/>
              </a:rPr>
              <a:t>Public Speaking </a:t>
            </a:r>
          </a:p>
          <a:p>
            <a:pPr marL="285750" indent="-285750">
              <a:lnSpc>
                <a:spcPct val="100000"/>
              </a:lnSpc>
              <a:buFont typeface="Arial" panose="020B0604020202020204" pitchFamily="34" charset="0"/>
              <a:buChar char="•"/>
            </a:pPr>
            <a:r>
              <a:rPr lang="en-US" dirty="0">
                <a:latin typeface="Calibri" panose="020F0502020204030204" pitchFamily="34" charset="0"/>
                <a:cs typeface="Calibri" panose="020F0502020204030204" pitchFamily="34" charset="0"/>
              </a:rPr>
              <a:t>Verbal Communication Skills</a:t>
            </a:r>
          </a:p>
        </p:txBody>
      </p:sp>
    </p:spTree>
    <p:extLst>
      <p:ext uri="{BB962C8B-B14F-4D97-AF65-F5344CB8AC3E}">
        <p14:creationId xmlns:p14="http://schemas.microsoft.com/office/powerpoint/2010/main" val="207589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3D9C6-E650-4E4A-5642-8D8A05A026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A51852-5EB8-41E1-B94B-954FC55087C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p>
        </p:txBody>
      </p:sp>
      <p:pic>
        <p:nvPicPr>
          <p:cNvPr id="6" name="Picture 5" descr="A poster with images and text&#10;&#10;AI-generated content may be incorrect.">
            <a:extLst>
              <a:ext uri="{FF2B5EF4-FFF2-40B4-BE49-F238E27FC236}">
                <a16:creationId xmlns:a16="http://schemas.microsoft.com/office/drawing/2014/main" id="{8E5E817E-FAD6-12B4-2406-446FB309DDAD}"/>
              </a:ext>
            </a:extLst>
          </p:cNvPr>
          <p:cNvPicPr>
            <a:picLocks noChangeAspect="1"/>
          </p:cNvPicPr>
          <p:nvPr/>
        </p:nvPicPr>
        <p:blipFill>
          <a:blip r:embed="rId2"/>
          <a:stretch>
            <a:fillRect/>
          </a:stretch>
        </p:blipFill>
        <p:spPr>
          <a:xfrm>
            <a:off x="1308739" y="3936235"/>
            <a:ext cx="5332777" cy="2692652"/>
          </a:xfrm>
          <a:prstGeom prst="rect">
            <a:avLst/>
          </a:prstGeom>
          <a:ln>
            <a:noFill/>
          </a:ln>
          <a:effectLst>
            <a:outerShdw blurRad="50800" dist="38100" dir="2700000" algn="tl" rotWithShape="0">
              <a:prstClr val="black">
                <a:alpha val="40000"/>
              </a:prstClr>
            </a:outerShdw>
          </a:effectLst>
        </p:spPr>
      </p:pic>
      <p:pic>
        <p:nvPicPr>
          <p:cNvPr id="7" name="Picture 6" descr="A group of hands with different symbols&#10;&#10;AI-generated content may be incorrect.">
            <a:extLst>
              <a:ext uri="{FF2B5EF4-FFF2-40B4-BE49-F238E27FC236}">
                <a16:creationId xmlns:a16="http://schemas.microsoft.com/office/drawing/2014/main" id="{59E6B2E5-AA66-A6D6-2F94-14800ACE4749}"/>
              </a:ext>
            </a:extLst>
          </p:cNvPr>
          <p:cNvPicPr>
            <a:picLocks noChangeAspect="1"/>
          </p:cNvPicPr>
          <p:nvPr/>
        </p:nvPicPr>
        <p:blipFill>
          <a:blip r:embed="rId3"/>
          <a:stretch>
            <a:fillRect/>
          </a:stretch>
        </p:blipFill>
        <p:spPr>
          <a:xfrm>
            <a:off x="4146988" y="1412206"/>
            <a:ext cx="2494528" cy="2396265"/>
          </a:xfrm>
          <a:prstGeom prst="rect">
            <a:avLst/>
          </a:prstGeom>
          <a:ln>
            <a:noFill/>
          </a:ln>
          <a:effectLst>
            <a:outerShdw blurRad="50800" dist="38100" dir="2700000" algn="tl" rotWithShape="0">
              <a:prstClr val="black">
                <a:alpha val="40000"/>
              </a:prstClr>
            </a:outerShdw>
          </a:effectLst>
        </p:spPr>
      </p:pic>
      <p:pic>
        <p:nvPicPr>
          <p:cNvPr id="9" name="Picture 8" descr="A person smiling for a picture&#10;&#10;AI-generated content may be incorrect.">
            <a:extLst>
              <a:ext uri="{FF2B5EF4-FFF2-40B4-BE49-F238E27FC236}">
                <a16:creationId xmlns:a16="http://schemas.microsoft.com/office/drawing/2014/main" id="{BB944C4D-067C-6780-2D31-B33DFD495884}"/>
              </a:ext>
            </a:extLst>
          </p:cNvPr>
          <p:cNvPicPr>
            <a:picLocks noChangeAspect="1"/>
          </p:cNvPicPr>
          <p:nvPr/>
        </p:nvPicPr>
        <p:blipFill>
          <a:blip r:embed="rId4"/>
          <a:stretch>
            <a:fillRect/>
          </a:stretch>
        </p:blipFill>
        <p:spPr>
          <a:xfrm>
            <a:off x="6821138" y="1399547"/>
            <a:ext cx="3434970" cy="5283847"/>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08DFD81-F7DC-9CCA-7D1F-6DF8DB3FB788}"/>
              </a:ext>
            </a:extLst>
          </p:cNvPr>
          <p:cNvSpPr txBox="1"/>
          <p:nvPr/>
        </p:nvSpPr>
        <p:spPr>
          <a:xfrm>
            <a:off x="4074280" y="1178213"/>
            <a:ext cx="1434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Gadget Garage™</a:t>
            </a:r>
          </a:p>
        </p:txBody>
      </p:sp>
      <p:sp>
        <p:nvSpPr>
          <p:cNvPr id="5" name="TextBox 4">
            <a:extLst>
              <a:ext uri="{FF2B5EF4-FFF2-40B4-BE49-F238E27FC236}">
                <a16:creationId xmlns:a16="http://schemas.microsoft.com/office/drawing/2014/main" id="{F87D64D1-20B8-1776-A85B-9EFDBD6A442D}"/>
              </a:ext>
            </a:extLst>
          </p:cNvPr>
          <p:cNvSpPr txBox="1"/>
          <p:nvPr/>
        </p:nvSpPr>
        <p:spPr>
          <a:xfrm>
            <a:off x="1275661" y="3659236"/>
            <a:ext cx="1456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Robotic Aquatics™</a:t>
            </a:r>
          </a:p>
        </p:txBody>
      </p:sp>
      <p:sp>
        <p:nvSpPr>
          <p:cNvPr id="8" name="TextBox 7">
            <a:extLst>
              <a:ext uri="{FF2B5EF4-FFF2-40B4-BE49-F238E27FC236}">
                <a16:creationId xmlns:a16="http://schemas.microsoft.com/office/drawing/2014/main" id="{70C0C25D-735C-FC43-72F2-B7C9E293485C}"/>
              </a:ext>
            </a:extLst>
          </p:cNvPr>
          <p:cNvSpPr txBox="1"/>
          <p:nvPr/>
        </p:nvSpPr>
        <p:spPr>
          <a:xfrm>
            <a:off x="6801712" y="1170790"/>
            <a:ext cx="1736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In The Game™</a:t>
            </a:r>
          </a:p>
        </p:txBody>
      </p:sp>
      <p:sp>
        <p:nvSpPr>
          <p:cNvPr id="11" name="TextBox 10">
            <a:extLst>
              <a:ext uri="{FF2B5EF4-FFF2-40B4-BE49-F238E27FC236}">
                <a16:creationId xmlns:a16="http://schemas.microsoft.com/office/drawing/2014/main" id="{17E8853D-3F57-3A37-6E04-E62423373FE7}"/>
              </a:ext>
            </a:extLst>
          </p:cNvPr>
          <p:cNvSpPr txBox="1"/>
          <p:nvPr/>
        </p:nvSpPr>
        <p:spPr>
          <a:xfrm>
            <a:off x="327030" y="1327696"/>
            <a:ext cx="3659762" cy="92333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Collaboration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Teamwork</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Team Building</a:t>
            </a:r>
          </a:p>
        </p:txBody>
      </p:sp>
    </p:spTree>
    <p:extLst>
      <p:ext uri="{BB962C8B-B14F-4D97-AF65-F5344CB8AC3E}">
        <p14:creationId xmlns:p14="http://schemas.microsoft.com/office/powerpoint/2010/main" val="100412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TotalTime>
  <Words>917</Words>
  <Application>Microsoft Office PowerPoint</Application>
  <PresentationFormat>Widescreen</PresentationFormat>
  <Paragraphs>114</Paragraphs>
  <Slides>42</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Aptos Display</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Workforce Development</dc:title>
  <dc:creator/>
  <cp:lastModifiedBy>Sarah Boedicker</cp:lastModifiedBy>
  <cp:revision>16</cp:revision>
  <dcterms:created xsi:type="dcterms:W3CDTF">2025-11-21T18:25:25Z</dcterms:created>
  <dcterms:modified xsi:type="dcterms:W3CDTF">2026-04-23T13:40:43Z</dcterms:modified>
</cp:coreProperties>
</file>