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60"/>
  </p:notesMasterIdLst>
  <p:sldIdLst>
    <p:sldId id="1816" r:id="rId3"/>
    <p:sldId id="1801" r:id="rId4"/>
    <p:sldId id="1802" r:id="rId5"/>
    <p:sldId id="256" r:id="rId6"/>
    <p:sldId id="257" r:id="rId7"/>
    <p:sldId id="258" r:id="rId8"/>
    <p:sldId id="259" r:id="rId9"/>
    <p:sldId id="1803" r:id="rId10"/>
    <p:sldId id="260" r:id="rId11"/>
    <p:sldId id="261" r:id="rId12"/>
    <p:sldId id="263" r:id="rId13"/>
    <p:sldId id="1804" r:id="rId14"/>
    <p:sldId id="264" r:id="rId15"/>
    <p:sldId id="1805" r:id="rId16"/>
    <p:sldId id="267" r:id="rId17"/>
    <p:sldId id="298" r:id="rId18"/>
    <p:sldId id="300" r:id="rId19"/>
    <p:sldId id="1806" r:id="rId20"/>
    <p:sldId id="302" r:id="rId21"/>
    <p:sldId id="303" r:id="rId22"/>
    <p:sldId id="304" r:id="rId23"/>
    <p:sldId id="289" r:id="rId24"/>
    <p:sldId id="290" r:id="rId25"/>
    <p:sldId id="291" r:id="rId26"/>
    <p:sldId id="268" r:id="rId27"/>
    <p:sldId id="273" r:id="rId28"/>
    <p:sldId id="288" r:id="rId29"/>
    <p:sldId id="1807" r:id="rId30"/>
    <p:sldId id="292" r:id="rId31"/>
    <p:sldId id="293" r:id="rId32"/>
    <p:sldId id="269" r:id="rId33"/>
    <p:sldId id="1808" r:id="rId34"/>
    <p:sldId id="294" r:id="rId35"/>
    <p:sldId id="295" r:id="rId36"/>
    <p:sldId id="276" r:id="rId37"/>
    <p:sldId id="270" r:id="rId38"/>
    <p:sldId id="277" r:id="rId39"/>
    <p:sldId id="1809" r:id="rId40"/>
    <p:sldId id="296" r:id="rId41"/>
    <p:sldId id="283" r:id="rId42"/>
    <p:sldId id="271" r:id="rId43"/>
    <p:sldId id="282" r:id="rId44"/>
    <p:sldId id="1810" r:id="rId45"/>
    <p:sldId id="1811" r:id="rId46"/>
    <p:sldId id="297" r:id="rId47"/>
    <p:sldId id="1812" r:id="rId48"/>
    <p:sldId id="272" r:id="rId49"/>
    <p:sldId id="1813" r:id="rId50"/>
    <p:sldId id="274" r:id="rId51"/>
    <p:sldId id="275" r:id="rId52"/>
    <p:sldId id="284" r:id="rId53"/>
    <p:sldId id="1814" r:id="rId54"/>
    <p:sldId id="278" r:id="rId55"/>
    <p:sldId id="285" r:id="rId56"/>
    <p:sldId id="1815" r:id="rId57"/>
    <p:sldId id="279" r:id="rId58"/>
    <p:sldId id="1237" r:id="rId59"/>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D22CF29-1CFA-3809-8311-1D3EE23B87FD}" name="Hannah Paulin" initials="HP" userId="S::HPaulin@invent.org::e4584ecd-9e74-4dbb-b53d-5b5a1d533685" providerId="AD"/>
  <p188:author id="{21CC5FA9-86C2-15BA-9076-5D5640AA721F}" name="Patricia Holmes" initials="PH" userId="S::pholmes@invent.org::b5fbc880-6d35-4e29-8a08-383068ac3c5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260"/>
    <p:restoredTop sz="81096" autoAdjust="0"/>
  </p:normalViewPr>
  <p:slideViewPr>
    <p:cSldViewPr snapToGrid="0">
      <p:cViewPr varScale="1">
        <p:scale>
          <a:sx n="67" d="100"/>
          <a:sy n="67" d="100"/>
        </p:scale>
        <p:origin x="917"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microsoft.com/office/2018/10/relationships/authors" Target="author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0098A892-89EE-A84E-BFC4-BE8506D67881}" type="datetimeFigureOut">
              <a:rPr lang="en-US" smtClean="0"/>
              <a:t>4/23/2026</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2366A8D9-CD63-FB48-B797-58F199FAA0ED}" type="slidenum">
              <a:rPr lang="en-US" smtClean="0"/>
              <a:t>‹#›</a:t>
            </a:fld>
            <a:endParaRPr lang="en-US"/>
          </a:p>
        </p:txBody>
      </p:sp>
    </p:spTree>
    <p:extLst>
      <p:ext uri="{BB962C8B-B14F-4D97-AF65-F5344CB8AC3E}">
        <p14:creationId xmlns:p14="http://schemas.microsoft.com/office/powerpoint/2010/main" val="2972131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22A6F-BFF5-90B7-76B7-0ABD05341E51}"/>
            </a:ext>
          </a:extLst>
        </p:cNvPr>
        <p:cNvGrpSpPr/>
        <p:nvPr/>
      </p:nvGrpSpPr>
      <p:grpSpPr>
        <a:xfrm>
          <a:off x="0" y="0"/>
          <a:ext cx="0" cy="0"/>
          <a:chOff x="0" y="0"/>
          <a:chExt cx="0" cy="0"/>
        </a:xfrm>
      </p:grpSpPr>
      <p:sp>
        <p:nvSpPr>
          <p:cNvPr id="2" name="Notes Placeholder">
            <a:extLst>
              <a:ext uri="{FF2B5EF4-FFF2-40B4-BE49-F238E27FC236}">
                <a16:creationId xmlns:a16="http://schemas.microsoft.com/office/drawing/2014/main" id="{D6EDF02F-9A48-2C68-0C69-22BAC4DACF5E}"/>
              </a:ext>
            </a:extLst>
          </p:cNvP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341744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66A8D9-CD63-FB48-B797-58F199FAA0ED}" type="slidenum">
              <a:rPr lang="en-US" smtClean="0"/>
              <a:t>10</a:t>
            </a:fld>
            <a:endParaRPr lang="en-US"/>
          </a:p>
        </p:txBody>
      </p:sp>
    </p:spTree>
    <p:extLst>
      <p:ext uri="{BB962C8B-B14F-4D97-AF65-F5344CB8AC3E}">
        <p14:creationId xmlns:p14="http://schemas.microsoft.com/office/powerpoint/2010/main" val="37381140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66A8D9-CD63-FB48-B797-58F199FAA0ED}" type="slidenum">
              <a:rPr lang="en-US" smtClean="0"/>
              <a:t>11</a:t>
            </a:fld>
            <a:endParaRPr lang="en-US"/>
          </a:p>
        </p:txBody>
      </p:sp>
    </p:spTree>
    <p:extLst>
      <p:ext uri="{BB962C8B-B14F-4D97-AF65-F5344CB8AC3E}">
        <p14:creationId xmlns:p14="http://schemas.microsoft.com/office/powerpoint/2010/main" val="7218988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49E38-E643-08B6-5422-039C20D0B1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C91E83-8037-7B17-24A3-57030EAC28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979A76-1C6E-E4B8-E5E6-9B710529953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3875DFB-35BE-36CC-5AF9-91C9D107C608}"/>
              </a:ext>
            </a:extLst>
          </p:cNvPr>
          <p:cNvSpPr>
            <a:spLocks noGrp="1"/>
          </p:cNvSpPr>
          <p:nvPr>
            <p:ph type="sldNum" sz="quarter" idx="5"/>
          </p:nvPr>
        </p:nvSpPr>
        <p:spPr/>
        <p:txBody>
          <a:bodyPr/>
          <a:lstStyle/>
          <a:p>
            <a:fld id="{3CC8087F-6B53-4EBE-8DF8-A1E48B638597}" type="slidenum">
              <a:rPr lang="en-US" smtClean="0"/>
              <a:t>12</a:t>
            </a:fld>
            <a:endParaRPr lang="en-US"/>
          </a:p>
        </p:txBody>
      </p:sp>
    </p:spTree>
    <p:extLst>
      <p:ext uri="{BB962C8B-B14F-4D97-AF65-F5344CB8AC3E}">
        <p14:creationId xmlns:p14="http://schemas.microsoft.com/office/powerpoint/2010/main" val="3675802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66A8D9-CD63-FB48-B797-58F199FAA0ED}" type="slidenum">
              <a:rPr lang="en-US" smtClean="0"/>
              <a:t>13</a:t>
            </a:fld>
            <a:endParaRPr lang="en-US"/>
          </a:p>
        </p:txBody>
      </p:sp>
    </p:spTree>
    <p:extLst>
      <p:ext uri="{BB962C8B-B14F-4D97-AF65-F5344CB8AC3E}">
        <p14:creationId xmlns:p14="http://schemas.microsoft.com/office/powerpoint/2010/main" val="29518363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60FE0-E0A8-9CCB-188C-49F97B02B4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0BC0EE-07CA-2D5D-CC9A-72F88AFA3D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9D9F70-110D-668D-FD93-98E75B0F261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54D438C-B2B3-5172-5A98-56C9E7295E4B}"/>
              </a:ext>
            </a:extLst>
          </p:cNvPr>
          <p:cNvSpPr>
            <a:spLocks noGrp="1"/>
          </p:cNvSpPr>
          <p:nvPr>
            <p:ph type="sldNum" sz="quarter" idx="5"/>
          </p:nvPr>
        </p:nvSpPr>
        <p:spPr/>
        <p:txBody>
          <a:bodyPr/>
          <a:lstStyle/>
          <a:p>
            <a:fld id="{3CC8087F-6B53-4EBE-8DF8-A1E48B638597}" type="slidenum">
              <a:rPr lang="en-US" smtClean="0"/>
              <a:t>14</a:t>
            </a:fld>
            <a:endParaRPr lang="en-US"/>
          </a:p>
        </p:txBody>
      </p:sp>
    </p:spTree>
    <p:extLst>
      <p:ext uri="{BB962C8B-B14F-4D97-AF65-F5344CB8AC3E}">
        <p14:creationId xmlns:p14="http://schemas.microsoft.com/office/powerpoint/2010/main" val="24275869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2366A8D9-CD63-FB48-B797-58F199FAA0ED}" type="slidenum">
              <a:rPr lang="en-US" smtClean="0"/>
              <a:t>15</a:t>
            </a:fld>
            <a:endParaRPr lang="en-US"/>
          </a:p>
        </p:txBody>
      </p:sp>
    </p:spTree>
    <p:extLst>
      <p:ext uri="{BB962C8B-B14F-4D97-AF65-F5344CB8AC3E}">
        <p14:creationId xmlns:p14="http://schemas.microsoft.com/office/powerpoint/2010/main" val="38918469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66A8D9-CD63-FB48-B797-58F199FAA0ED}" type="slidenum">
              <a:rPr lang="en-US" smtClean="0"/>
              <a:t>16</a:t>
            </a:fld>
            <a:endParaRPr lang="en-US"/>
          </a:p>
        </p:txBody>
      </p:sp>
    </p:spTree>
    <p:extLst>
      <p:ext uri="{BB962C8B-B14F-4D97-AF65-F5344CB8AC3E}">
        <p14:creationId xmlns:p14="http://schemas.microsoft.com/office/powerpoint/2010/main" val="16365110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66A8D9-CD63-FB48-B797-58F199FAA0ED}" type="slidenum">
              <a:rPr lang="en-US" smtClean="0"/>
              <a:t>17</a:t>
            </a:fld>
            <a:endParaRPr lang="en-US"/>
          </a:p>
        </p:txBody>
      </p:sp>
    </p:spTree>
    <p:extLst>
      <p:ext uri="{BB962C8B-B14F-4D97-AF65-F5344CB8AC3E}">
        <p14:creationId xmlns:p14="http://schemas.microsoft.com/office/powerpoint/2010/main" val="27071168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AB220-8174-EB6F-813D-F87FD4A9A7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8334D0-F8B6-2AD8-6419-017DA2ACEB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7755F0-065E-1FA8-07E9-7C199C05AA2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2145E72-B7FA-2844-9712-C48603FE572E}"/>
              </a:ext>
            </a:extLst>
          </p:cNvPr>
          <p:cNvSpPr>
            <a:spLocks noGrp="1"/>
          </p:cNvSpPr>
          <p:nvPr>
            <p:ph type="sldNum" sz="quarter" idx="5"/>
          </p:nvPr>
        </p:nvSpPr>
        <p:spPr/>
        <p:txBody>
          <a:bodyPr/>
          <a:lstStyle/>
          <a:p>
            <a:fld id="{3CC8087F-6B53-4EBE-8DF8-A1E48B638597}" type="slidenum">
              <a:rPr lang="en-US" smtClean="0"/>
              <a:t>18</a:t>
            </a:fld>
            <a:endParaRPr lang="en-US"/>
          </a:p>
        </p:txBody>
      </p:sp>
    </p:spTree>
    <p:extLst>
      <p:ext uri="{BB962C8B-B14F-4D97-AF65-F5344CB8AC3E}">
        <p14:creationId xmlns:p14="http://schemas.microsoft.com/office/powerpoint/2010/main" val="9460198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66A8D9-CD63-FB48-B797-58F199FAA0ED}" type="slidenum">
              <a:rPr lang="en-US" smtClean="0"/>
              <a:t>19</a:t>
            </a:fld>
            <a:endParaRPr lang="en-US"/>
          </a:p>
        </p:txBody>
      </p:sp>
    </p:spTree>
    <p:extLst>
      <p:ext uri="{BB962C8B-B14F-4D97-AF65-F5344CB8AC3E}">
        <p14:creationId xmlns:p14="http://schemas.microsoft.com/office/powerpoint/2010/main" val="2554226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C8087F-6B53-4EBE-8DF8-A1E48B638597}" type="slidenum">
              <a:rPr lang="en-US" smtClean="0"/>
              <a:t>2</a:t>
            </a:fld>
            <a:endParaRPr lang="en-US"/>
          </a:p>
        </p:txBody>
      </p:sp>
    </p:spTree>
    <p:extLst>
      <p:ext uri="{BB962C8B-B14F-4D97-AF65-F5344CB8AC3E}">
        <p14:creationId xmlns:p14="http://schemas.microsoft.com/office/powerpoint/2010/main" val="18175423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66A8D9-CD63-FB48-B797-58F199FAA0ED}" type="slidenum">
              <a:rPr lang="en-US" smtClean="0"/>
              <a:t>20</a:t>
            </a:fld>
            <a:endParaRPr lang="en-US"/>
          </a:p>
        </p:txBody>
      </p:sp>
    </p:spTree>
    <p:extLst>
      <p:ext uri="{BB962C8B-B14F-4D97-AF65-F5344CB8AC3E}">
        <p14:creationId xmlns:p14="http://schemas.microsoft.com/office/powerpoint/2010/main" val="456305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66A8D9-CD63-FB48-B797-58F199FAA0ED}" type="slidenum">
              <a:rPr lang="en-US" smtClean="0"/>
              <a:t>21</a:t>
            </a:fld>
            <a:endParaRPr lang="en-US"/>
          </a:p>
        </p:txBody>
      </p:sp>
    </p:spTree>
    <p:extLst>
      <p:ext uri="{BB962C8B-B14F-4D97-AF65-F5344CB8AC3E}">
        <p14:creationId xmlns:p14="http://schemas.microsoft.com/office/powerpoint/2010/main" val="35799104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66A8D9-CD63-FB48-B797-58F199FAA0ED}" type="slidenum">
              <a:rPr lang="en-US" smtClean="0"/>
              <a:t>22</a:t>
            </a:fld>
            <a:endParaRPr lang="en-US"/>
          </a:p>
        </p:txBody>
      </p:sp>
    </p:spTree>
    <p:extLst>
      <p:ext uri="{BB962C8B-B14F-4D97-AF65-F5344CB8AC3E}">
        <p14:creationId xmlns:p14="http://schemas.microsoft.com/office/powerpoint/2010/main" val="24492589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66A8D9-CD63-FB48-B797-58F199FAA0ED}" type="slidenum">
              <a:rPr lang="en-US" smtClean="0"/>
              <a:t>23</a:t>
            </a:fld>
            <a:endParaRPr lang="en-US"/>
          </a:p>
        </p:txBody>
      </p:sp>
    </p:spTree>
    <p:extLst>
      <p:ext uri="{BB962C8B-B14F-4D97-AF65-F5344CB8AC3E}">
        <p14:creationId xmlns:p14="http://schemas.microsoft.com/office/powerpoint/2010/main" val="12495102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66A8D9-CD63-FB48-B797-58F199FAA0ED}" type="slidenum">
              <a:rPr lang="en-US" smtClean="0"/>
              <a:t>24</a:t>
            </a:fld>
            <a:endParaRPr lang="en-US"/>
          </a:p>
        </p:txBody>
      </p:sp>
    </p:spTree>
    <p:extLst>
      <p:ext uri="{BB962C8B-B14F-4D97-AF65-F5344CB8AC3E}">
        <p14:creationId xmlns:p14="http://schemas.microsoft.com/office/powerpoint/2010/main" val="19784903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66A8D9-CD63-FB48-B797-58F199FAA0ED}" type="slidenum">
              <a:rPr lang="en-US" smtClean="0"/>
              <a:t>25</a:t>
            </a:fld>
            <a:endParaRPr lang="en-US"/>
          </a:p>
        </p:txBody>
      </p:sp>
    </p:spTree>
    <p:extLst>
      <p:ext uri="{BB962C8B-B14F-4D97-AF65-F5344CB8AC3E}">
        <p14:creationId xmlns:p14="http://schemas.microsoft.com/office/powerpoint/2010/main" val="22492701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E35E36-BDE0-3CD1-27A7-E0E6B91EAA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3BF011-8731-D8E2-3F7C-296CFE20FA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1FE1A0-5D35-68D2-8EC6-6E59857BD1AF}"/>
              </a:ext>
            </a:extLst>
          </p:cNvPr>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0D567D7D-D10C-6E8D-DFBD-60AE9266D388}"/>
              </a:ext>
            </a:extLst>
          </p:cNvPr>
          <p:cNvSpPr>
            <a:spLocks noGrp="1"/>
          </p:cNvSpPr>
          <p:nvPr>
            <p:ph type="sldNum" sz="quarter" idx="5"/>
          </p:nvPr>
        </p:nvSpPr>
        <p:spPr/>
        <p:txBody>
          <a:bodyPr/>
          <a:lstStyle/>
          <a:p>
            <a:fld id="{2366A8D9-CD63-FB48-B797-58F199FAA0ED}" type="slidenum">
              <a:rPr lang="en-US" smtClean="0"/>
              <a:t>26</a:t>
            </a:fld>
            <a:endParaRPr lang="en-US"/>
          </a:p>
        </p:txBody>
      </p:sp>
    </p:spTree>
    <p:extLst>
      <p:ext uri="{BB962C8B-B14F-4D97-AF65-F5344CB8AC3E}">
        <p14:creationId xmlns:p14="http://schemas.microsoft.com/office/powerpoint/2010/main" val="6828991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66A8D9-CD63-FB48-B797-58F199FAA0ED}" type="slidenum">
              <a:rPr lang="en-US" smtClean="0"/>
              <a:t>27</a:t>
            </a:fld>
            <a:endParaRPr lang="en-US"/>
          </a:p>
        </p:txBody>
      </p:sp>
    </p:spTree>
    <p:extLst>
      <p:ext uri="{BB962C8B-B14F-4D97-AF65-F5344CB8AC3E}">
        <p14:creationId xmlns:p14="http://schemas.microsoft.com/office/powerpoint/2010/main" val="31955455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EEA67B-3445-43EE-E94B-4DBF1C1BD4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264F48-E871-5F4D-1EEB-95A4C157B3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58736F-2030-6612-7E7A-5D305C1853F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069F08B-DB1C-F748-5DF0-17DCFFBD93EF}"/>
              </a:ext>
            </a:extLst>
          </p:cNvPr>
          <p:cNvSpPr>
            <a:spLocks noGrp="1"/>
          </p:cNvSpPr>
          <p:nvPr>
            <p:ph type="sldNum" sz="quarter" idx="5"/>
          </p:nvPr>
        </p:nvSpPr>
        <p:spPr/>
        <p:txBody>
          <a:bodyPr/>
          <a:lstStyle/>
          <a:p>
            <a:fld id="{3CC8087F-6B53-4EBE-8DF8-A1E48B638597}" type="slidenum">
              <a:rPr lang="en-US" smtClean="0"/>
              <a:t>28</a:t>
            </a:fld>
            <a:endParaRPr lang="en-US"/>
          </a:p>
        </p:txBody>
      </p:sp>
    </p:spTree>
    <p:extLst>
      <p:ext uri="{BB962C8B-B14F-4D97-AF65-F5344CB8AC3E}">
        <p14:creationId xmlns:p14="http://schemas.microsoft.com/office/powerpoint/2010/main" val="16033765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66A8D9-CD63-FB48-B797-58F199FAA0ED}" type="slidenum">
              <a:rPr lang="en-US" smtClean="0"/>
              <a:t>29</a:t>
            </a:fld>
            <a:endParaRPr lang="en-US"/>
          </a:p>
        </p:txBody>
      </p:sp>
    </p:spTree>
    <p:extLst>
      <p:ext uri="{BB962C8B-B14F-4D97-AF65-F5344CB8AC3E}">
        <p14:creationId xmlns:p14="http://schemas.microsoft.com/office/powerpoint/2010/main" val="890652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3E0776-CB36-16FE-32B0-03A9A5876A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BAF479-F7FC-F56C-6ED7-E11859B0CA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9F8685-79E1-DAE2-5696-6BD03BC73A7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0472358-91AB-C58B-58A0-6F6184440466}"/>
              </a:ext>
            </a:extLst>
          </p:cNvPr>
          <p:cNvSpPr>
            <a:spLocks noGrp="1"/>
          </p:cNvSpPr>
          <p:nvPr>
            <p:ph type="sldNum" sz="quarter" idx="5"/>
          </p:nvPr>
        </p:nvSpPr>
        <p:spPr/>
        <p:txBody>
          <a:bodyPr/>
          <a:lstStyle/>
          <a:p>
            <a:fld id="{3CC8087F-6B53-4EBE-8DF8-A1E48B638597}" type="slidenum">
              <a:rPr lang="en-US" smtClean="0"/>
              <a:t>3</a:t>
            </a:fld>
            <a:endParaRPr lang="en-US"/>
          </a:p>
        </p:txBody>
      </p:sp>
    </p:spTree>
    <p:extLst>
      <p:ext uri="{BB962C8B-B14F-4D97-AF65-F5344CB8AC3E}">
        <p14:creationId xmlns:p14="http://schemas.microsoft.com/office/powerpoint/2010/main" val="11049584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66A8D9-CD63-FB48-B797-58F199FAA0ED}" type="slidenum">
              <a:rPr lang="en-US" smtClean="0"/>
              <a:t>30</a:t>
            </a:fld>
            <a:endParaRPr lang="en-US"/>
          </a:p>
        </p:txBody>
      </p:sp>
    </p:spTree>
    <p:extLst>
      <p:ext uri="{BB962C8B-B14F-4D97-AF65-F5344CB8AC3E}">
        <p14:creationId xmlns:p14="http://schemas.microsoft.com/office/powerpoint/2010/main" val="28078044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66A8D9-CD63-FB48-B797-58F199FAA0ED}" type="slidenum">
              <a:rPr lang="en-US" smtClean="0"/>
              <a:t>31</a:t>
            </a:fld>
            <a:endParaRPr lang="en-US"/>
          </a:p>
        </p:txBody>
      </p:sp>
    </p:spTree>
    <p:extLst>
      <p:ext uri="{BB962C8B-B14F-4D97-AF65-F5344CB8AC3E}">
        <p14:creationId xmlns:p14="http://schemas.microsoft.com/office/powerpoint/2010/main" val="15350947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0824E-E9C8-ABBC-D705-C3AE630502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F32739-5C3A-F345-A6B0-C1852469E0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C38323-C288-E9A6-D9B1-BBC79949610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BA45576-43C5-1025-9A60-1F32F5462AEB}"/>
              </a:ext>
            </a:extLst>
          </p:cNvPr>
          <p:cNvSpPr>
            <a:spLocks noGrp="1"/>
          </p:cNvSpPr>
          <p:nvPr>
            <p:ph type="sldNum" sz="quarter" idx="5"/>
          </p:nvPr>
        </p:nvSpPr>
        <p:spPr/>
        <p:txBody>
          <a:bodyPr/>
          <a:lstStyle/>
          <a:p>
            <a:fld id="{3CC8087F-6B53-4EBE-8DF8-A1E48B638597}" type="slidenum">
              <a:rPr lang="en-US" smtClean="0"/>
              <a:t>32</a:t>
            </a:fld>
            <a:endParaRPr lang="en-US"/>
          </a:p>
        </p:txBody>
      </p:sp>
    </p:spTree>
    <p:extLst>
      <p:ext uri="{BB962C8B-B14F-4D97-AF65-F5344CB8AC3E}">
        <p14:creationId xmlns:p14="http://schemas.microsoft.com/office/powerpoint/2010/main" val="20635537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66A8D9-CD63-FB48-B797-58F199FAA0ED}" type="slidenum">
              <a:rPr lang="en-US" smtClean="0"/>
              <a:t>33</a:t>
            </a:fld>
            <a:endParaRPr lang="en-US"/>
          </a:p>
        </p:txBody>
      </p:sp>
    </p:spTree>
    <p:extLst>
      <p:ext uri="{BB962C8B-B14F-4D97-AF65-F5344CB8AC3E}">
        <p14:creationId xmlns:p14="http://schemas.microsoft.com/office/powerpoint/2010/main" val="28219750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66A8D9-CD63-FB48-B797-58F199FAA0ED}" type="slidenum">
              <a:rPr lang="en-US" smtClean="0"/>
              <a:t>34</a:t>
            </a:fld>
            <a:endParaRPr lang="en-US"/>
          </a:p>
        </p:txBody>
      </p:sp>
    </p:spTree>
    <p:extLst>
      <p:ext uri="{BB962C8B-B14F-4D97-AF65-F5344CB8AC3E}">
        <p14:creationId xmlns:p14="http://schemas.microsoft.com/office/powerpoint/2010/main" val="29004961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2366A8D9-CD63-FB48-B797-58F199FAA0ED}" type="slidenum">
              <a:rPr lang="en-US" smtClean="0"/>
              <a:t>35</a:t>
            </a:fld>
            <a:endParaRPr lang="en-US"/>
          </a:p>
        </p:txBody>
      </p:sp>
    </p:spTree>
    <p:extLst>
      <p:ext uri="{BB962C8B-B14F-4D97-AF65-F5344CB8AC3E}">
        <p14:creationId xmlns:p14="http://schemas.microsoft.com/office/powerpoint/2010/main" val="39395462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66A8D9-CD63-FB48-B797-58F199FAA0ED}" type="slidenum">
              <a:rPr lang="en-US" smtClean="0"/>
              <a:t>36</a:t>
            </a:fld>
            <a:endParaRPr lang="en-US"/>
          </a:p>
        </p:txBody>
      </p:sp>
    </p:spTree>
    <p:extLst>
      <p:ext uri="{BB962C8B-B14F-4D97-AF65-F5344CB8AC3E}">
        <p14:creationId xmlns:p14="http://schemas.microsoft.com/office/powerpoint/2010/main" val="11470990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66A8D9-CD63-FB48-B797-58F199FAA0ED}" type="slidenum">
              <a:rPr lang="en-US" smtClean="0"/>
              <a:t>37</a:t>
            </a:fld>
            <a:endParaRPr lang="en-US"/>
          </a:p>
        </p:txBody>
      </p:sp>
    </p:spTree>
    <p:extLst>
      <p:ext uri="{BB962C8B-B14F-4D97-AF65-F5344CB8AC3E}">
        <p14:creationId xmlns:p14="http://schemas.microsoft.com/office/powerpoint/2010/main" val="1817783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298613-6CA3-597C-C8EB-E6FEDDFD86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DFE453-A289-A001-635B-10CC695910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6DF869-FFE3-8059-819A-7716D10EF02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EBC4830-2BBA-BEC7-51EB-B0F14FDA7131}"/>
              </a:ext>
            </a:extLst>
          </p:cNvPr>
          <p:cNvSpPr>
            <a:spLocks noGrp="1"/>
          </p:cNvSpPr>
          <p:nvPr>
            <p:ph type="sldNum" sz="quarter" idx="5"/>
          </p:nvPr>
        </p:nvSpPr>
        <p:spPr/>
        <p:txBody>
          <a:bodyPr/>
          <a:lstStyle/>
          <a:p>
            <a:fld id="{3CC8087F-6B53-4EBE-8DF8-A1E48B638597}" type="slidenum">
              <a:rPr lang="en-US" smtClean="0"/>
              <a:t>38</a:t>
            </a:fld>
            <a:endParaRPr lang="en-US"/>
          </a:p>
        </p:txBody>
      </p:sp>
    </p:spTree>
    <p:extLst>
      <p:ext uri="{BB962C8B-B14F-4D97-AF65-F5344CB8AC3E}">
        <p14:creationId xmlns:p14="http://schemas.microsoft.com/office/powerpoint/2010/main" val="12880724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66A8D9-CD63-FB48-B797-58F199FAA0ED}" type="slidenum">
              <a:rPr lang="en-US" smtClean="0"/>
              <a:t>39</a:t>
            </a:fld>
            <a:endParaRPr lang="en-US"/>
          </a:p>
        </p:txBody>
      </p:sp>
    </p:spTree>
    <p:extLst>
      <p:ext uri="{BB962C8B-B14F-4D97-AF65-F5344CB8AC3E}">
        <p14:creationId xmlns:p14="http://schemas.microsoft.com/office/powerpoint/2010/main" val="2592287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66A8D9-CD63-FB48-B797-58F199FAA0ED}" type="slidenum">
              <a:rPr lang="en-US" smtClean="0"/>
              <a:t>4</a:t>
            </a:fld>
            <a:endParaRPr lang="en-US"/>
          </a:p>
        </p:txBody>
      </p:sp>
    </p:spTree>
    <p:extLst>
      <p:ext uri="{BB962C8B-B14F-4D97-AF65-F5344CB8AC3E}">
        <p14:creationId xmlns:p14="http://schemas.microsoft.com/office/powerpoint/2010/main" val="5355639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5E49E-6097-969E-E616-D50FA8976A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35556D-E324-1D4F-796D-14097DC254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40C991-8F89-B7D9-70BE-462A25914F8E}"/>
              </a:ext>
            </a:extLst>
          </p:cNvPr>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3BD5EAD1-F287-0094-5158-9C4084C96CFE}"/>
              </a:ext>
            </a:extLst>
          </p:cNvPr>
          <p:cNvSpPr>
            <a:spLocks noGrp="1"/>
          </p:cNvSpPr>
          <p:nvPr>
            <p:ph type="sldNum" sz="quarter" idx="5"/>
          </p:nvPr>
        </p:nvSpPr>
        <p:spPr/>
        <p:txBody>
          <a:bodyPr/>
          <a:lstStyle/>
          <a:p>
            <a:fld id="{2366A8D9-CD63-FB48-B797-58F199FAA0ED}" type="slidenum">
              <a:rPr lang="en-US" smtClean="0"/>
              <a:t>40</a:t>
            </a:fld>
            <a:endParaRPr lang="en-US"/>
          </a:p>
        </p:txBody>
      </p:sp>
    </p:spTree>
    <p:extLst>
      <p:ext uri="{BB962C8B-B14F-4D97-AF65-F5344CB8AC3E}">
        <p14:creationId xmlns:p14="http://schemas.microsoft.com/office/powerpoint/2010/main" val="42824636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66A8D9-CD63-FB48-B797-58F199FAA0ED}" type="slidenum">
              <a:rPr lang="en-US" smtClean="0"/>
              <a:t>41</a:t>
            </a:fld>
            <a:endParaRPr lang="en-US"/>
          </a:p>
        </p:txBody>
      </p:sp>
    </p:spTree>
    <p:extLst>
      <p:ext uri="{BB962C8B-B14F-4D97-AF65-F5344CB8AC3E}">
        <p14:creationId xmlns:p14="http://schemas.microsoft.com/office/powerpoint/2010/main" val="4120052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989E8-F475-323C-DACF-CDCE1F972D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F1511D-839A-E645-1B4A-D4062DB4A8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8987C4-8FA6-84B2-F31A-CDA78732CD8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3B3A494-BF7A-64DC-54D5-20E4587D1CD6}"/>
              </a:ext>
            </a:extLst>
          </p:cNvPr>
          <p:cNvSpPr>
            <a:spLocks noGrp="1"/>
          </p:cNvSpPr>
          <p:nvPr>
            <p:ph type="sldNum" sz="quarter" idx="5"/>
          </p:nvPr>
        </p:nvSpPr>
        <p:spPr/>
        <p:txBody>
          <a:bodyPr/>
          <a:lstStyle/>
          <a:p>
            <a:fld id="{2366A8D9-CD63-FB48-B797-58F199FAA0ED}" type="slidenum">
              <a:rPr lang="en-US" smtClean="0"/>
              <a:t>42</a:t>
            </a:fld>
            <a:endParaRPr lang="en-US"/>
          </a:p>
        </p:txBody>
      </p:sp>
    </p:spTree>
    <p:extLst>
      <p:ext uri="{BB962C8B-B14F-4D97-AF65-F5344CB8AC3E}">
        <p14:creationId xmlns:p14="http://schemas.microsoft.com/office/powerpoint/2010/main" val="13519024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0FEF35-5450-6CBD-F1EB-A20B96404A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91F9CA-6754-9DD7-DFE4-D46EC21EFD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948E3F-A5DE-1D23-0257-A7E3F253EF3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51D3436-361E-EB04-E99C-9E264038C061}"/>
              </a:ext>
            </a:extLst>
          </p:cNvPr>
          <p:cNvSpPr>
            <a:spLocks noGrp="1"/>
          </p:cNvSpPr>
          <p:nvPr>
            <p:ph type="sldNum" sz="quarter" idx="5"/>
          </p:nvPr>
        </p:nvSpPr>
        <p:spPr/>
        <p:txBody>
          <a:bodyPr/>
          <a:lstStyle/>
          <a:p>
            <a:fld id="{2366A8D9-CD63-FB48-B797-58F199FAA0ED}" type="slidenum">
              <a:rPr lang="en-US" smtClean="0"/>
              <a:t>43</a:t>
            </a:fld>
            <a:endParaRPr lang="en-US"/>
          </a:p>
        </p:txBody>
      </p:sp>
    </p:spTree>
    <p:extLst>
      <p:ext uri="{BB962C8B-B14F-4D97-AF65-F5344CB8AC3E}">
        <p14:creationId xmlns:p14="http://schemas.microsoft.com/office/powerpoint/2010/main" val="13201000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509629-B428-5382-9804-E0B34B89ED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AEBDFD-F38B-3274-1BE2-DEAEAB7912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9ADDAC-A0BA-D61F-9FB7-29104C8A769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7ADE342-C6E2-E7BF-4A27-2C1802E916E0}"/>
              </a:ext>
            </a:extLst>
          </p:cNvPr>
          <p:cNvSpPr>
            <a:spLocks noGrp="1"/>
          </p:cNvSpPr>
          <p:nvPr>
            <p:ph type="sldNum" sz="quarter" idx="5"/>
          </p:nvPr>
        </p:nvSpPr>
        <p:spPr/>
        <p:txBody>
          <a:bodyPr/>
          <a:lstStyle/>
          <a:p>
            <a:fld id="{3CC8087F-6B53-4EBE-8DF8-A1E48B638597}" type="slidenum">
              <a:rPr lang="en-US" smtClean="0"/>
              <a:t>44</a:t>
            </a:fld>
            <a:endParaRPr lang="en-US"/>
          </a:p>
        </p:txBody>
      </p:sp>
    </p:spTree>
    <p:extLst>
      <p:ext uri="{BB962C8B-B14F-4D97-AF65-F5344CB8AC3E}">
        <p14:creationId xmlns:p14="http://schemas.microsoft.com/office/powerpoint/2010/main" val="23771903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2366A8D9-CD63-FB48-B797-58F199FAA0ED}" type="slidenum">
              <a:rPr lang="en-US" smtClean="0"/>
              <a:t>45</a:t>
            </a:fld>
            <a:endParaRPr lang="en-US"/>
          </a:p>
        </p:txBody>
      </p:sp>
    </p:spTree>
    <p:extLst>
      <p:ext uri="{BB962C8B-B14F-4D97-AF65-F5344CB8AC3E}">
        <p14:creationId xmlns:p14="http://schemas.microsoft.com/office/powerpoint/2010/main" val="12048957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12A7F-C703-49A0-D9BE-DF0163F636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A2195A-34FA-FBF4-DFAE-D3534EABBA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2A0B83-58A5-0CE5-49F8-4A95936F7A0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6468A98-0120-7E73-FF96-7F0E12A27097}"/>
              </a:ext>
            </a:extLst>
          </p:cNvPr>
          <p:cNvSpPr>
            <a:spLocks noGrp="1"/>
          </p:cNvSpPr>
          <p:nvPr>
            <p:ph type="sldNum" sz="quarter" idx="5"/>
          </p:nvPr>
        </p:nvSpPr>
        <p:spPr/>
        <p:txBody>
          <a:bodyPr/>
          <a:lstStyle/>
          <a:p>
            <a:fld id="{3CC8087F-6B53-4EBE-8DF8-A1E48B638597}" type="slidenum">
              <a:rPr lang="en-US" smtClean="0"/>
              <a:t>46</a:t>
            </a:fld>
            <a:endParaRPr lang="en-US"/>
          </a:p>
        </p:txBody>
      </p:sp>
    </p:spTree>
    <p:extLst>
      <p:ext uri="{BB962C8B-B14F-4D97-AF65-F5344CB8AC3E}">
        <p14:creationId xmlns:p14="http://schemas.microsoft.com/office/powerpoint/2010/main" val="15634962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2366A8D9-CD63-FB48-B797-58F199FAA0ED}" type="slidenum">
              <a:rPr lang="en-US" smtClean="0"/>
              <a:t>47</a:t>
            </a:fld>
            <a:endParaRPr lang="en-US"/>
          </a:p>
        </p:txBody>
      </p:sp>
    </p:spTree>
    <p:extLst>
      <p:ext uri="{BB962C8B-B14F-4D97-AF65-F5344CB8AC3E}">
        <p14:creationId xmlns:p14="http://schemas.microsoft.com/office/powerpoint/2010/main" val="34387142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6C7AB-2193-113B-A077-EA18E1B84B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E35B89-140F-E8EB-040A-70492B6270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929248-798D-A765-60E0-5B5B2A84864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32538D4-6EDF-D2E9-EC57-C4166191A4EF}"/>
              </a:ext>
            </a:extLst>
          </p:cNvPr>
          <p:cNvSpPr>
            <a:spLocks noGrp="1"/>
          </p:cNvSpPr>
          <p:nvPr>
            <p:ph type="sldNum" sz="quarter" idx="5"/>
          </p:nvPr>
        </p:nvSpPr>
        <p:spPr/>
        <p:txBody>
          <a:bodyPr/>
          <a:lstStyle/>
          <a:p>
            <a:fld id="{3CC8087F-6B53-4EBE-8DF8-A1E48B638597}" type="slidenum">
              <a:rPr lang="en-US" smtClean="0"/>
              <a:t>48</a:t>
            </a:fld>
            <a:endParaRPr lang="en-US"/>
          </a:p>
        </p:txBody>
      </p:sp>
    </p:spTree>
    <p:extLst>
      <p:ext uri="{BB962C8B-B14F-4D97-AF65-F5344CB8AC3E}">
        <p14:creationId xmlns:p14="http://schemas.microsoft.com/office/powerpoint/2010/main" val="37205854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2366A8D9-CD63-FB48-B797-58F199FAA0ED}" type="slidenum">
              <a:rPr lang="en-US" smtClean="0"/>
              <a:t>49</a:t>
            </a:fld>
            <a:endParaRPr lang="en-US"/>
          </a:p>
        </p:txBody>
      </p:sp>
    </p:spTree>
    <p:extLst>
      <p:ext uri="{BB962C8B-B14F-4D97-AF65-F5344CB8AC3E}">
        <p14:creationId xmlns:p14="http://schemas.microsoft.com/office/powerpoint/2010/main" val="792167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66A8D9-CD63-FB48-B797-58F199FAA0ED}" type="slidenum">
              <a:rPr lang="en-US" smtClean="0"/>
              <a:t>5</a:t>
            </a:fld>
            <a:endParaRPr lang="en-US"/>
          </a:p>
        </p:txBody>
      </p:sp>
    </p:spTree>
    <p:extLst>
      <p:ext uri="{BB962C8B-B14F-4D97-AF65-F5344CB8AC3E}">
        <p14:creationId xmlns:p14="http://schemas.microsoft.com/office/powerpoint/2010/main" val="20753694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66A8D9-CD63-FB48-B797-58F199FAA0ED}" type="slidenum">
              <a:rPr lang="en-US" smtClean="0"/>
              <a:t>50</a:t>
            </a:fld>
            <a:endParaRPr lang="en-US"/>
          </a:p>
        </p:txBody>
      </p:sp>
    </p:spTree>
    <p:extLst>
      <p:ext uri="{BB962C8B-B14F-4D97-AF65-F5344CB8AC3E}">
        <p14:creationId xmlns:p14="http://schemas.microsoft.com/office/powerpoint/2010/main" val="15189358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66A8D9-CD63-FB48-B797-58F199FAA0ED}" type="slidenum">
              <a:rPr lang="en-US" smtClean="0"/>
              <a:t>51</a:t>
            </a:fld>
            <a:endParaRPr lang="en-US"/>
          </a:p>
        </p:txBody>
      </p:sp>
    </p:spTree>
    <p:extLst>
      <p:ext uri="{BB962C8B-B14F-4D97-AF65-F5344CB8AC3E}">
        <p14:creationId xmlns:p14="http://schemas.microsoft.com/office/powerpoint/2010/main" val="4214955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D35CC-A3A0-8079-F393-C06C99E7DA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111EA8-C16F-3BF1-0F98-5AB525C12E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1E37B1-8D15-D653-ECD3-96E1B5AB7E4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069EE4A-C480-E445-3A4E-B58B2008805F}"/>
              </a:ext>
            </a:extLst>
          </p:cNvPr>
          <p:cNvSpPr>
            <a:spLocks noGrp="1"/>
          </p:cNvSpPr>
          <p:nvPr>
            <p:ph type="sldNum" sz="quarter" idx="5"/>
          </p:nvPr>
        </p:nvSpPr>
        <p:spPr/>
        <p:txBody>
          <a:bodyPr/>
          <a:lstStyle/>
          <a:p>
            <a:fld id="{3CC8087F-6B53-4EBE-8DF8-A1E48B638597}" type="slidenum">
              <a:rPr lang="en-US" smtClean="0"/>
              <a:t>52</a:t>
            </a:fld>
            <a:endParaRPr lang="en-US"/>
          </a:p>
        </p:txBody>
      </p:sp>
    </p:spTree>
    <p:extLst>
      <p:ext uri="{BB962C8B-B14F-4D97-AF65-F5344CB8AC3E}">
        <p14:creationId xmlns:p14="http://schemas.microsoft.com/office/powerpoint/2010/main" val="33410732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2366A8D9-CD63-FB48-B797-58F199FAA0ED}" type="slidenum">
              <a:rPr lang="en-US" smtClean="0"/>
              <a:t>53</a:t>
            </a:fld>
            <a:endParaRPr lang="en-US"/>
          </a:p>
        </p:txBody>
      </p:sp>
    </p:spTree>
    <p:extLst>
      <p:ext uri="{BB962C8B-B14F-4D97-AF65-F5344CB8AC3E}">
        <p14:creationId xmlns:p14="http://schemas.microsoft.com/office/powerpoint/2010/main" val="661368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2366A8D9-CD63-FB48-B797-58F199FAA0ED}" type="slidenum">
              <a:rPr lang="en-US" smtClean="0"/>
              <a:t>54</a:t>
            </a:fld>
            <a:endParaRPr lang="en-US"/>
          </a:p>
        </p:txBody>
      </p:sp>
    </p:spTree>
    <p:extLst>
      <p:ext uri="{BB962C8B-B14F-4D97-AF65-F5344CB8AC3E}">
        <p14:creationId xmlns:p14="http://schemas.microsoft.com/office/powerpoint/2010/main" val="335325102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0C37C-922A-50F4-98ED-C7EC37EC2E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24AC7D-CAB3-54C4-E7A1-71114B1260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93544C-5DD9-8909-B626-6846486B2D4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F923AAC-C673-E1FE-761D-AF134EF7B69F}"/>
              </a:ext>
            </a:extLst>
          </p:cNvPr>
          <p:cNvSpPr>
            <a:spLocks noGrp="1"/>
          </p:cNvSpPr>
          <p:nvPr>
            <p:ph type="sldNum" sz="quarter" idx="5"/>
          </p:nvPr>
        </p:nvSpPr>
        <p:spPr/>
        <p:txBody>
          <a:bodyPr/>
          <a:lstStyle/>
          <a:p>
            <a:fld id="{3CC8087F-6B53-4EBE-8DF8-A1E48B638597}" type="slidenum">
              <a:rPr lang="en-US" smtClean="0"/>
              <a:t>55</a:t>
            </a:fld>
            <a:endParaRPr lang="en-US"/>
          </a:p>
        </p:txBody>
      </p:sp>
    </p:spTree>
    <p:extLst>
      <p:ext uri="{BB962C8B-B14F-4D97-AF65-F5344CB8AC3E}">
        <p14:creationId xmlns:p14="http://schemas.microsoft.com/office/powerpoint/2010/main" val="65864195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2366A8D9-CD63-FB48-B797-58F199FAA0ED}" type="slidenum">
              <a:rPr lang="en-US" smtClean="0"/>
              <a:t>56</a:t>
            </a:fld>
            <a:endParaRPr lang="en-US"/>
          </a:p>
        </p:txBody>
      </p:sp>
    </p:spTree>
    <p:extLst>
      <p:ext uri="{BB962C8B-B14F-4D97-AF65-F5344CB8AC3E}">
        <p14:creationId xmlns:p14="http://schemas.microsoft.com/office/powerpoint/2010/main" val="10696654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3617014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66A8D9-CD63-FB48-B797-58F199FAA0ED}" type="slidenum">
              <a:rPr lang="en-US" smtClean="0"/>
              <a:t>6</a:t>
            </a:fld>
            <a:endParaRPr lang="en-US"/>
          </a:p>
        </p:txBody>
      </p:sp>
    </p:spTree>
    <p:extLst>
      <p:ext uri="{BB962C8B-B14F-4D97-AF65-F5344CB8AC3E}">
        <p14:creationId xmlns:p14="http://schemas.microsoft.com/office/powerpoint/2010/main" val="397027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66A8D9-CD63-FB48-B797-58F199FAA0ED}" type="slidenum">
              <a:rPr lang="en-US" smtClean="0"/>
              <a:t>7</a:t>
            </a:fld>
            <a:endParaRPr lang="en-US"/>
          </a:p>
        </p:txBody>
      </p:sp>
    </p:spTree>
    <p:extLst>
      <p:ext uri="{BB962C8B-B14F-4D97-AF65-F5344CB8AC3E}">
        <p14:creationId xmlns:p14="http://schemas.microsoft.com/office/powerpoint/2010/main" val="38754182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DB4851-E8DF-4C18-F1D8-6F3AFAFD0A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D407C6-A487-D265-7610-82938B13B1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26DF07-F5C5-6E2C-D74B-B37CBF2D7FF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3228154-F937-C0EF-5408-A478FB2D5FC8}"/>
              </a:ext>
            </a:extLst>
          </p:cNvPr>
          <p:cNvSpPr>
            <a:spLocks noGrp="1"/>
          </p:cNvSpPr>
          <p:nvPr>
            <p:ph type="sldNum" sz="quarter" idx="5"/>
          </p:nvPr>
        </p:nvSpPr>
        <p:spPr/>
        <p:txBody>
          <a:bodyPr/>
          <a:lstStyle/>
          <a:p>
            <a:fld id="{3CC8087F-6B53-4EBE-8DF8-A1E48B638597}" type="slidenum">
              <a:rPr lang="en-US" smtClean="0"/>
              <a:t>8</a:t>
            </a:fld>
            <a:endParaRPr lang="en-US"/>
          </a:p>
        </p:txBody>
      </p:sp>
    </p:spTree>
    <p:extLst>
      <p:ext uri="{BB962C8B-B14F-4D97-AF65-F5344CB8AC3E}">
        <p14:creationId xmlns:p14="http://schemas.microsoft.com/office/powerpoint/2010/main" val="40934579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66A8D9-CD63-FB48-B797-58F199FAA0ED}" type="slidenum">
              <a:rPr lang="en-US" smtClean="0"/>
              <a:t>9</a:t>
            </a:fld>
            <a:endParaRPr lang="en-US"/>
          </a:p>
        </p:txBody>
      </p:sp>
    </p:spTree>
    <p:extLst>
      <p:ext uri="{BB962C8B-B14F-4D97-AF65-F5344CB8AC3E}">
        <p14:creationId xmlns:p14="http://schemas.microsoft.com/office/powerpoint/2010/main" val="11156724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65801-2669-223D-7CB4-39AAAE535B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5618DB0-43F3-54A7-3817-790920B21C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1880ACF-47F2-3FCD-2CD7-0291642D8C4C}"/>
              </a:ext>
            </a:extLst>
          </p:cNvPr>
          <p:cNvSpPr>
            <a:spLocks noGrp="1"/>
          </p:cNvSpPr>
          <p:nvPr>
            <p:ph type="dt" sz="half" idx="10"/>
          </p:nvPr>
        </p:nvSpPr>
        <p:spPr/>
        <p:txBody>
          <a:bodyPr/>
          <a:lstStyle/>
          <a:p>
            <a:fld id="{BEB44F3E-1176-D943-839E-32EFBBD3ED5B}" type="datetimeFigureOut">
              <a:rPr lang="en-US" smtClean="0"/>
              <a:t>4/23/2026</a:t>
            </a:fld>
            <a:endParaRPr lang="en-US"/>
          </a:p>
        </p:txBody>
      </p:sp>
      <p:sp>
        <p:nvSpPr>
          <p:cNvPr id="5" name="Footer Placeholder 4">
            <a:extLst>
              <a:ext uri="{FF2B5EF4-FFF2-40B4-BE49-F238E27FC236}">
                <a16:creationId xmlns:a16="http://schemas.microsoft.com/office/drawing/2014/main" id="{84BC1078-1A0D-0928-2D0B-676BEAA6ED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C701FB-A2A3-4CFB-2AAE-08ECB0367E75}"/>
              </a:ext>
            </a:extLst>
          </p:cNvPr>
          <p:cNvSpPr>
            <a:spLocks noGrp="1"/>
          </p:cNvSpPr>
          <p:nvPr>
            <p:ph type="sldNum" sz="quarter" idx="12"/>
          </p:nvPr>
        </p:nvSpPr>
        <p:spPr/>
        <p:txBody>
          <a:bodyPr/>
          <a:lstStyle/>
          <a:p>
            <a:fld id="{381F9B54-CDDD-C241-A796-9139E074FB32}" type="slidenum">
              <a:rPr lang="en-US" smtClean="0"/>
              <a:t>‹#›</a:t>
            </a:fld>
            <a:endParaRPr lang="en-US"/>
          </a:p>
        </p:txBody>
      </p:sp>
    </p:spTree>
    <p:extLst>
      <p:ext uri="{BB962C8B-B14F-4D97-AF65-F5344CB8AC3E}">
        <p14:creationId xmlns:p14="http://schemas.microsoft.com/office/powerpoint/2010/main" val="292496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4BCF0-2E3F-1F81-B82C-95F5CA80499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362A3C-EC5A-0719-E289-1AA18D77AC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C11D89-9544-6912-CB14-AD37DE4C57CF}"/>
              </a:ext>
            </a:extLst>
          </p:cNvPr>
          <p:cNvSpPr>
            <a:spLocks noGrp="1"/>
          </p:cNvSpPr>
          <p:nvPr>
            <p:ph type="dt" sz="half" idx="10"/>
          </p:nvPr>
        </p:nvSpPr>
        <p:spPr/>
        <p:txBody>
          <a:bodyPr/>
          <a:lstStyle/>
          <a:p>
            <a:fld id="{BEB44F3E-1176-D943-839E-32EFBBD3ED5B}" type="datetimeFigureOut">
              <a:rPr lang="en-US" smtClean="0"/>
              <a:t>4/23/2026</a:t>
            </a:fld>
            <a:endParaRPr lang="en-US"/>
          </a:p>
        </p:txBody>
      </p:sp>
      <p:sp>
        <p:nvSpPr>
          <p:cNvPr id="5" name="Footer Placeholder 4">
            <a:extLst>
              <a:ext uri="{FF2B5EF4-FFF2-40B4-BE49-F238E27FC236}">
                <a16:creationId xmlns:a16="http://schemas.microsoft.com/office/drawing/2014/main" id="{4226AFD7-ACFB-FB98-F57C-719D48E935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C5EAA2-54C1-EE7A-2A26-EDD70FFEC168}"/>
              </a:ext>
            </a:extLst>
          </p:cNvPr>
          <p:cNvSpPr>
            <a:spLocks noGrp="1"/>
          </p:cNvSpPr>
          <p:nvPr>
            <p:ph type="sldNum" sz="quarter" idx="12"/>
          </p:nvPr>
        </p:nvSpPr>
        <p:spPr/>
        <p:txBody>
          <a:bodyPr/>
          <a:lstStyle/>
          <a:p>
            <a:fld id="{381F9B54-CDDD-C241-A796-9139E074FB32}" type="slidenum">
              <a:rPr lang="en-US" smtClean="0"/>
              <a:t>‹#›</a:t>
            </a:fld>
            <a:endParaRPr lang="en-US"/>
          </a:p>
        </p:txBody>
      </p:sp>
    </p:spTree>
    <p:extLst>
      <p:ext uri="{BB962C8B-B14F-4D97-AF65-F5344CB8AC3E}">
        <p14:creationId xmlns:p14="http://schemas.microsoft.com/office/powerpoint/2010/main" val="17654556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6E669B-5983-BC97-491A-16E249D8CA9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8A2ECC-DF90-DF08-7B39-FC6EB7BFD23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5643EB-59CD-BF79-8C1B-434E5549CF49}"/>
              </a:ext>
            </a:extLst>
          </p:cNvPr>
          <p:cNvSpPr>
            <a:spLocks noGrp="1"/>
          </p:cNvSpPr>
          <p:nvPr>
            <p:ph type="dt" sz="half" idx="10"/>
          </p:nvPr>
        </p:nvSpPr>
        <p:spPr/>
        <p:txBody>
          <a:bodyPr/>
          <a:lstStyle/>
          <a:p>
            <a:fld id="{BEB44F3E-1176-D943-839E-32EFBBD3ED5B}" type="datetimeFigureOut">
              <a:rPr lang="en-US" smtClean="0"/>
              <a:t>4/23/2026</a:t>
            </a:fld>
            <a:endParaRPr lang="en-US"/>
          </a:p>
        </p:txBody>
      </p:sp>
      <p:sp>
        <p:nvSpPr>
          <p:cNvPr id="5" name="Footer Placeholder 4">
            <a:extLst>
              <a:ext uri="{FF2B5EF4-FFF2-40B4-BE49-F238E27FC236}">
                <a16:creationId xmlns:a16="http://schemas.microsoft.com/office/drawing/2014/main" id="{7E945ADB-F14B-5486-F008-FF9BD8DC9C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D3E7C1-4BD2-011B-A03A-A90DD32C1D25}"/>
              </a:ext>
            </a:extLst>
          </p:cNvPr>
          <p:cNvSpPr>
            <a:spLocks noGrp="1"/>
          </p:cNvSpPr>
          <p:nvPr>
            <p:ph type="sldNum" sz="quarter" idx="12"/>
          </p:nvPr>
        </p:nvSpPr>
        <p:spPr/>
        <p:txBody>
          <a:bodyPr/>
          <a:lstStyle/>
          <a:p>
            <a:fld id="{381F9B54-CDDD-C241-A796-9139E074FB32}" type="slidenum">
              <a:rPr lang="en-US" smtClean="0"/>
              <a:t>‹#›</a:t>
            </a:fld>
            <a:endParaRPr lang="en-US"/>
          </a:p>
        </p:txBody>
      </p:sp>
    </p:spTree>
    <p:extLst>
      <p:ext uri="{BB962C8B-B14F-4D97-AF65-F5344CB8AC3E}">
        <p14:creationId xmlns:p14="http://schemas.microsoft.com/office/powerpoint/2010/main" val="10256540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er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02EE8AA-E4F4-5A84-00E2-7AD8F86EFD8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0" b="83466"/>
          <a:stretch/>
        </p:blipFill>
        <p:spPr>
          <a:xfrm>
            <a:off x="0" y="0"/>
            <a:ext cx="12192000" cy="1134473"/>
          </a:xfrm>
          <a:prstGeom prst="rect">
            <a:avLst/>
          </a:prstGeom>
        </p:spPr>
      </p:pic>
      <p:pic>
        <p:nvPicPr>
          <p:cNvPr id="4" name="Picture 3">
            <a:extLst>
              <a:ext uri="{FF2B5EF4-FFF2-40B4-BE49-F238E27FC236}">
                <a16:creationId xmlns:a16="http://schemas.microsoft.com/office/drawing/2014/main" id="{18F94D8C-59DE-5E5C-9657-828D65309DDB}"/>
              </a:ext>
            </a:extLst>
          </p:cNvPr>
          <p:cNvPicPr>
            <a:picLocks noChangeAspect="1"/>
          </p:cNvPicPr>
          <p:nvPr userDrawn="1"/>
        </p:nvPicPr>
        <p:blipFill>
          <a:blip r:embed="rId3" cstate="screen">
            <a:alphaModFix amt="30000"/>
            <a:extLst>
              <a:ext uri="{28A0092B-C50C-407E-A947-70E740481C1C}">
                <a14:useLocalDpi xmlns:a14="http://schemas.microsoft.com/office/drawing/2010/main"/>
              </a:ext>
            </a:extLst>
          </a:blip>
          <a:stretch>
            <a:fillRect/>
          </a:stretch>
        </p:blipFill>
        <p:spPr>
          <a:xfrm>
            <a:off x="11023600" y="5664199"/>
            <a:ext cx="1003300" cy="1028700"/>
          </a:xfrm>
          <a:prstGeom prst="rect">
            <a:avLst/>
          </a:prstGeom>
        </p:spPr>
      </p:pic>
    </p:spTree>
    <p:extLst>
      <p:ext uri="{BB962C8B-B14F-4D97-AF65-F5344CB8AC3E}">
        <p14:creationId xmlns:p14="http://schemas.microsoft.com/office/powerpoint/2010/main" val="218425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7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399"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4/23/2026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460613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200" b="1" i="0">
                <a:solidFill>
                  <a:schemeClr val="bg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4/23/2026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4019175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200" b="1" i="0">
                <a:solidFill>
                  <a:schemeClr val="bg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79"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4/23/2026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342515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200" b="1" i="0">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4/23/2026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45356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4/23/2026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283223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plit Background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34D37A-8330-5B9D-7BEB-AD0363E37EE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8870"/>
          <a:stretch/>
        </p:blipFill>
        <p:spPr>
          <a:xfrm>
            <a:off x="0" y="0"/>
            <a:ext cx="5015060" cy="6858000"/>
          </a:xfrm>
          <a:prstGeom prst="rect">
            <a:avLst/>
          </a:prstGeom>
        </p:spPr>
      </p:pic>
      <p:pic>
        <p:nvPicPr>
          <p:cNvPr id="4" name="Picture 3">
            <a:extLst>
              <a:ext uri="{FF2B5EF4-FFF2-40B4-BE49-F238E27FC236}">
                <a16:creationId xmlns:a16="http://schemas.microsoft.com/office/drawing/2014/main" id="{E2671C79-67B4-260E-065D-0AB7E2BA6416}"/>
              </a:ext>
            </a:extLst>
          </p:cNvPr>
          <p:cNvPicPr>
            <a:picLocks noChangeAspect="1"/>
          </p:cNvPicPr>
          <p:nvPr userDrawn="1"/>
        </p:nvPicPr>
        <p:blipFill>
          <a:blip r:embed="rId3" cstate="screen">
            <a:alphaModFix amt="30000"/>
            <a:extLst>
              <a:ext uri="{28A0092B-C50C-407E-A947-70E740481C1C}">
                <a14:useLocalDpi xmlns:a14="http://schemas.microsoft.com/office/drawing/2010/main"/>
              </a:ext>
            </a:extLst>
          </a:blip>
          <a:stretch>
            <a:fillRect/>
          </a:stretch>
        </p:blipFill>
        <p:spPr>
          <a:xfrm>
            <a:off x="11023600" y="5664199"/>
            <a:ext cx="1003300" cy="1028700"/>
          </a:xfrm>
          <a:prstGeom prst="rect">
            <a:avLst/>
          </a:prstGeom>
        </p:spPr>
      </p:pic>
    </p:spTree>
    <p:extLst>
      <p:ext uri="{BB962C8B-B14F-4D97-AF65-F5344CB8AC3E}">
        <p14:creationId xmlns:p14="http://schemas.microsoft.com/office/powerpoint/2010/main" val="7641000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ea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C74680-A514-9F7C-D753-D98FE417604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0" b="83466"/>
          <a:stretch/>
        </p:blipFill>
        <p:spPr>
          <a:xfrm>
            <a:off x="0" y="0"/>
            <a:ext cx="12192000" cy="1134473"/>
          </a:xfrm>
          <a:prstGeom prst="rect">
            <a:avLst/>
          </a:prstGeom>
        </p:spPr>
      </p:pic>
      <p:pic>
        <p:nvPicPr>
          <p:cNvPr id="6" name="Picture 5">
            <a:extLst>
              <a:ext uri="{FF2B5EF4-FFF2-40B4-BE49-F238E27FC236}">
                <a16:creationId xmlns:a16="http://schemas.microsoft.com/office/drawing/2014/main" id="{4F7F8F6D-A0B5-2CAC-4AB5-2561E513C0F3}"/>
              </a:ext>
            </a:extLst>
          </p:cNvPr>
          <p:cNvPicPr>
            <a:picLocks noChangeAspect="1"/>
          </p:cNvPicPr>
          <p:nvPr userDrawn="1"/>
        </p:nvPicPr>
        <p:blipFill>
          <a:blip r:embed="rId3" cstate="screen">
            <a:alphaModFix amt="30000"/>
            <a:extLst>
              <a:ext uri="{28A0092B-C50C-407E-A947-70E740481C1C}">
                <a14:useLocalDpi xmlns:a14="http://schemas.microsoft.com/office/drawing/2010/main"/>
              </a:ext>
            </a:extLst>
          </a:blip>
          <a:stretch>
            <a:fillRect/>
          </a:stretch>
        </p:blipFill>
        <p:spPr>
          <a:xfrm>
            <a:off x="11023600" y="5664199"/>
            <a:ext cx="1003300" cy="1028700"/>
          </a:xfrm>
          <a:prstGeom prst="rect">
            <a:avLst/>
          </a:prstGeom>
        </p:spPr>
      </p:pic>
    </p:spTree>
    <p:extLst>
      <p:ext uri="{BB962C8B-B14F-4D97-AF65-F5344CB8AC3E}">
        <p14:creationId xmlns:p14="http://schemas.microsoft.com/office/powerpoint/2010/main" val="520505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E492E-7320-2CA2-4AF6-EE0183B38A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3F1E84-BD85-B864-E811-4DF0CC339C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E98454-F946-7912-A970-AC4120780ECD}"/>
              </a:ext>
            </a:extLst>
          </p:cNvPr>
          <p:cNvSpPr>
            <a:spLocks noGrp="1"/>
          </p:cNvSpPr>
          <p:nvPr>
            <p:ph type="dt" sz="half" idx="10"/>
          </p:nvPr>
        </p:nvSpPr>
        <p:spPr/>
        <p:txBody>
          <a:bodyPr/>
          <a:lstStyle/>
          <a:p>
            <a:fld id="{BEB44F3E-1176-D943-839E-32EFBBD3ED5B}" type="datetimeFigureOut">
              <a:rPr lang="en-US" smtClean="0"/>
              <a:t>4/23/2026</a:t>
            </a:fld>
            <a:endParaRPr lang="en-US"/>
          </a:p>
        </p:txBody>
      </p:sp>
      <p:sp>
        <p:nvSpPr>
          <p:cNvPr id="5" name="Footer Placeholder 4">
            <a:extLst>
              <a:ext uri="{FF2B5EF4-FFF2-40B4-BE49-F238E27FC236}">
                <a16:creationId xmlns:a16="http://schemas.microsoft.com/office/drawing/2014/main" id="{3AB92E7E-FDAC-B01F-5801-BDEE9CFF26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65274D-AE8B-937D-BFCE-D6E48AD22ECE}"/>
              </a:ext>
            </a:extLst>
          </p:cNvPr>
          <p:cNvSpPr>
            <a:spLocks noGrp="1"/>
          </p:cNvSpPr>
          <p:nvPr>
            <p:ph type="sldNum" sz="quarter" idx="12"/>
          </p:nvPr>
        </p:nvSpPr>
        <p:spPr/>
        <p:txBody>
          <a:bodyPr/>
          <a:lstStyle/>
          <a:p>
            <a:fld id="{381F9B54-CDDD-C241-A796-9139E074FB32}" type="slidenum">
              <a:rPr lang="en-US" smtClean="0"/>
              <a:t>‹#›</a:t>
            </a:fld>
            <a:endParaRPr lang="en-US"/>
          </a:p>
        </p:txBody>
      </p:sp>
    </p:spTree>
    <p:extLst>
      <p:ext uri="{BB962C8B-B14F-4D97-AF65-F5344CB8AC3E}">
        <p14:creationId xmlns:p14="http://schemas.microsoft.com/office/powerpoint/2010/main" val="2186471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C715D-5DA6-B1AF-0296-7EB476D827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9FC490C-DBD7-904A-C54D-1CDD048C33A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DE34AD-FCBA-47B4-BAEE-CE59F12C7606}"/>
              </a:ext>
            </a:extLst>
          </p:cNvPr>
          <p:cNvSpPr>
            <a:spLocks noGrp="1"/>
          </p:cNvSpPr>
          <p:nvPr>
            <p:ph type="dt" sz="half" idx="10"/>
          </p:nvPr>
        </p:nvSpPr>
        <p:spPr/>
        <p:txBody>
          <a:bodyPr/>
          <a:lstStyle/>
          <a:p>
            <a:fld id="{BEB44F3E-1176-D943-839E-32EFBBD3ED5B}" type="datetimeFigureOut">
              <a:rPr lang="en-US" smtClean="0"/>
              <a:t>4/23/2026</a:t>
            </a:fld>
            <a:endParaRPr lang="en-US"/>
          </a:p>
        </p:txBody>
      </p:sp>
      <p:sp>
        <p:nvSpPr>
          <p:cNvPr id="5" name="Footer Placeholder 4">
            <a:extLst>
              <a:ext uri="{FF2B5EF4-FFF2-40B4-BE49-F238E27FC236}">
                <a16:creationId xmlns:a16="http://schemas.microsoft.com/office/drawing/2014/main" id="{E8DB9411-5319-9CFE-71B7-213D626599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FBDDF9-4E72-61CD-04B1-D989B2D5C6F8}"/>
              </a:ext>
            </a:extLst>
          </p:cNvPr>
          <p:cNvSpPr>
            <a:spLocks noGrp="1"/>
          </p:cNvSpPr>
          <p:nvPr>
            <p:ph type="sldNum" sz="quarter" idx="12"/>
          </p:nvPr>
        </p:nvSpPr>
        <p:spPr/>
        <p:txBody>
          <a:bodyPr/>
          <a:lstStyle/>
          <a:p>
            <a:fld id="{381F9B54-CDDD-C241-A796-9139E074FB32}" type="slidenum">
              <a:rPr lang="en-US" smtClean="0"/>
              <a:t>‹#›</a:t>
            </a:fld>
            <a:endParaRPr lang="en-US"/>
          </a:p>
        </p:txBody>
      </p:sp>
    </p:spTree>
    <p:extLst>
      <p:ext uri="{BB962C8B-B14F-4D97-AF65-F5344CB8AC3E}">
        <p14:creationId xmlns:p14="http://schemas.microsoft.com/office/powerpoint/2010/main" val="924986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036D2-E94C-D3BE-DAE7-8A6B640FC2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D684A5-F5B1-FA64-9568-A5BB48672BA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62942C-70D6-16FF-76D8-98971D1E65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B92F17-7B21-1778-53B8-806F92B3C6E1}"/>
              </a:ext>
            </a:extLst>
          </p:cNvPr>
          <p:cNvSpPr>
            <a:spLocks noGrp="1"/>
          </p:cNvSpPr>
          <p:nvPr>
            <p:ph type="dt" sz="half" idx="10"/>
          </p:nvPr>
        </p:nvSpPr>
        <p:spPr/>
        <p:txBody>
          <a:bodyPr/>
          <a:lstStyle/>
          <a:p>
            <a:fld id="{BEB44F3E-1176-D943-839E-32EFBBD3ED5B}" type="datetimeFigureOut">
              <a:rPr lang="en-US" smtClean="0"/>
              <a:t>4/23/2026</a:t>
            </a:fld>
            <a:endParaRPr lang="en-US"/>
          </a:p>
        </p:txBody>
      </p:sp>
      <p:sp>
        <p:nvSpPr>
          <p:cNvPr id="6" name="Footer Placeholder 5">
            <a:extLst>
              <a:ext uri="{FF2B5EF4-FFF2-40B4-BE49-F238E27FC236}">
                <a16:creationId xmlns:a16="http://schemas.microsoft.com/office/drawing/2014/main" id="{8EC7ABB6-F77E-EE91-446A-027FFA4E0D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6EB5B1-376E-D6D2-0E78-99A28AABB2EF}"/>
              </a:ext>
            </a:extLst>
          </p:cNvPr>
          <p:cNvSpPr>
            <a:spLocks noGrp="1"/>
          </p:cNvSpPr>
          <p:nvPr>
            <p:ph type="sldNum" sz="quarter" idx="12"/>
          </p:nvPr>
        </p:nvSpPr>
        <p:spPr/>
        <p:txBody>
          <a:bodyPr/>
          <a:lstStyle/>
          <a:p>
            <a:fld id="{381F9B54-CDDD-C241-A796-9139E074FB32}" type="slidenum">
              <a:rPr lang="en-US" smtClean="0"/>
              <a:t>‹#›</a:t>
            </a:fld>
            <a:endParaRPr lang="en-US"/>
          </a:p>
        </p:txBody>
      </p:sp>
    </p:spTree>
    <p:extLst>
      <p:ext uri="{BB962C8B-B14F-4D97-AF65-F5344CB8AC3E}">
        <p14:creationId xmlns:p14="http://schemas.microsoft.com/office/powerpoint/2010/main" val="2197500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4CD5F-4792-7001-2FC3-70F73974E32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31BC4BF-BC99-8602-C561-403319F926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F07F6A6-7C61-E98F-4B3D-2BC778344BC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165CD2B-0F4F-CF03-8CF1-9797126172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7F4598-86E9-830B-BF13-CD64155193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AD5B7F9-306E-3B23-0339-6BDF885C80F3}"/>
              </a:ext>
            </a:extLst>
          </p:cNvPr>
          <p:cNvSpPr>
            <a:spLocks noGrp="1"/>
          </p:cNvSpPr>
          <p:nvPr>
            <p:ph type="dt" sz="half" idx="10"/>
          </p:nvPr>
        </p:nvSpPr>
        <p:spPr/>
        <p:txBody>
          <a:bodyPr/>
          <a:lstStyle/>
          <a:p>
            <a:fld id="{BEB44F3E-1176-D943-839E-32EFBBD3ED5B}" type="datetimeFigureOut">
              <a:rPr lang="en-US" smtClean="0"/>
              <a:t>4/23/2026</a:t>
            </a:fld>
            <a:endParaRPr lang="en-US"/>
          </a:p>
        </p:txBody>
      </p:sp>
      <p:sp>
        <p:nvSpPr>
          <p:cNvPr id="8" name="Footer Placeholder 7">
            <a:extLst>
              <a:ext uri="{FF2B5EF4-FFF2-40B4-BE49-F238E27FC236}">
                <a16:creationId xmlns:a16="http://schemas.microsoft.com/office/drawing/2014/main" id="{5016DCB8-BD2E-97B6-EE8B-A13336DB93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CEE7B43-73B8-F1CF-31D3-BD2AF78E9FF3}"/>
              </a:ext>
            </a:extLst>
          </p:cNvPr>
          <p:cNvSpPr>
            <a:spLocks noGrp="1"/>
          </p:cNvSpPr>
          <p:nvPr>
            <p:ph type="sldNum" sz="quarter" idx="12"/>
          </p:nvPr>
        </p:nvSpPr>
        <p:spPr/>
        <p:txBody>
          <a:bodyPr/>
          <a:lstStyle/>
          <a:p>
            <a:fld id="{381F9B54-CDDD-C241-A796-9139E074FB32}" type="slidenum">
              <a:rPr lang="en-US" smtClean="0"/>
              <a:t>‹#›</a:t>
            </a:fld>
            <a:endParaRPr lang="en-US"/>
          </a:p>
        </p:txBody>
      </p:sp>
    </p:spTree>
    <p:extLst>
      <p:ext uri="{BB962C8B-B14F-4D97-AF65-F5344CB8AC3E}">
        <p14:creationId xmlns:p14="http://schemas.microsoft.com/office/powerpoint/2010/main" val="596195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3498B-B66B-85E1-0A40-8994BA73724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5688B92-5D02-3AA3-7CA3-06ED8BCF6269}"/>
              </a:ext>
            </a:extLst>
          </p:cNvPr>
          <p:cNvSpPr>
            <a:spLocks noGrp="1"/>
          </p:cNvSpPr>
          <p:nvPr>
            <p:ph type="dt" sz="half" idx="10"/>
          </p:nvPr>
        </p:nvSpPr>
        <p:spPr/>
        <p:txBody>
          <a:bodyPr/>
          <a:lstStyle/>
          <a:p>
            <a:fld id="{BEB44F3E-1176-D943-839E-32EFBBD3ED5B}" type="datetimeFigureOut">
              <a:rPr lang="en-US" smtClean="0"/>
              <a:t>4/23/2026</a:t>
            </a:fld>
            <a:endParaRPr lang="en-US"/>
          </a:p>
        </p:txBody>
      </p:sp>
      <p:sp>
        <p:nvSpPr>
          <p:cNvPr id="4" name="Footer Placeholder 3">
            <a:extLst>
              <a:ext uri="{FF2B5EF4-FFF2-40B4-BE49-F238E27FC236}">
                <a16:creationId xmlns:a16="http://schemas.microsoft.com/office/drawing/2014/main" id="{50269B20-D0FD-E94B-7516-B0CD6050D36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D8E776D-8975-B5D2-ACC7-05D664ED15C6}"/>
              </a:ext>
            </a:extLst>
          </p:cNvPr>
          <p:cNvSpPr>
            <a:spLocks noGrp="1"/>
          </p:cNvSpPr>
          <p:nvPr>
            <p:ph type="sldNum" sz="quarter" idx="12"/>
          </p:nvPr>
        </p:nvSpPr>
        <p:spPr/>
        <p:txBody>
          <a:bodyPr/>
          <a:lstStyle/>
          <a:p>
            <a:fld id="{381F9B54-CDDD-C241-A796-9139E074FB32}" type="slidenum">
              <a:rPr lang="en-US" smtClean="0"/>
              <a:t>‹#›</a:t>
            </a:fld>
            <a:endParaRPr lang="en-US"/>
          </a:p>
        </p:txBody>
      </p:sp>
    </p:spTree>
    <p:extLst>
      <p:ext uri="{BB962C8B-B14F-4D97-AF65-F5344CB8AC3E}">
        <p14:creationId xmlns:p14="http://schemas.microsoft.com/office/powerpoint/2010/main" val="3421388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B6D2CF-9A1B-C9CE-78F7-331194454741}"/>
              </a:ext>
            </a:extLst>
          </p:cNvPr>
          <p:cNvSpPr>
            <a:spLocks noGrp="1"/>
          </p:cNvSpPr>
          <p:nvPr>
            <p:ph type="dt" sz="half" idx="10"/>
          </p:nvPr>
        </p:nvSpPr>
        <p:spPr/>
        <p:txBody>
          <a:bodyPr/>
          <a:lstStyle/>
          <a:p>
            <a:fld id="{BEB44F3E-1176-D943-839E-32EFBBD3ED5B}" type="datetimeFigureOut">
              <a:rPr lang="en-US" smtClean="0"/>
              <a:t>4/23/2026</a:t>
            </a:fld>
            <a:endParaRPr lang="en-US"/>
          </a:p>
        </p:txBody>
      </p:sp>
      <p:sp>
        <p:nvSpPr>
          <p:cNvPr id="3" name="Footer Placeholder 2">
            <a:extLst>
              <a:ext uri="{FF2B5EF4-FFF2-40B4-BE49-F238E27FC236}">
                <a16:creationId xmlns:a16="http://schemas.microsoft.com/office/drawing/2014/main" id="{3632B310-2A51-12D0-9FA5-B1BFA4E5886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A1671EB-A384-897C-E4CD-07121C61DF94}"/>
              </a:ext>
            </a:extLst>
          </p:cNvPr>
          <p:cNvSpPr>
            <a:spLocks noGrp="1"/>
          </p:cNvSpPr>
          <p:nvPr>
            <p:ph type="sldNum" sz="quarter" idx="12"/>
          </p:nvPr>
        </p:nvSpPr>
        <p:spPr/>
        <p:txBody>
          <a:bodyPr/>
          <a:lstStyle/>
          <a:p>
            <a:fld id="{381F9B54-CDDD-C241-A796-9139E074FB32}" type="slidenum">
              <a:rPr lang="en-US" smtClean="0"/>
              <a:t>‹#›</a:t>
            </a:fld>
            <a:endParaRPr lang="en-US"/>
          </a:p>
        </p:txBody>
      </p:sp>
    </p:spTree>
    <p:extLst>
      <p:ext uri="{BB962C8B-B14F-4D97-AF65-F5344CB8AC3E}">
        <p14:creationId xmlns:p14="http://schemas.microsoft.com/office/powerpoint/2010/main" val="858330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CECF9-5EBD-F4C8-23C4-F82E0D2286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EEFE9A-9788-04AC-0947-AB8C5161BC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E24EFA-C274-3965-F82F-3FF68EA021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A5511C-9A05-1743-CA37-CF6F4669FF05}"/>
              </a:ext>
            </a:extLst>
          </p:cNvPr>
          <p:cNvSpPr>
            <a:spLocks noGrp="1"/>
          </p:cNvSpPr>
          <p:nvPr>
            <p:ph type="dt" sz="half" idx="10"/>
          </p:nvPr>
        </p:nvSpPr>
        <p:spPr/>
        <p:txBody>
          <a:bodyPr/>
          <a:lstStyle/>
          <a:p>
            <a:fld id="{BEB44F3E-1176-D943-839E-32EFBBD3ED5B}" type="datetimeFigureOut">
              <a:rPr lang="en-US" smtClean="0"/>
              <a:t>4/23/2026</a:t>
            </a:fld>
            <a:endParaRPr lang="en-US"/>
          </a:p>
        </p:txBody>
      </p:sp>
      <p:sp>
        <p:nvSpPr>
          <p:cNvPr id="6" name="Footer Placeholder 5">
            <a:extLst>
              <a:ext uri="{FF2B5EF4-FFF2-40B4-BE49-F238E27FC236}">
                <a16:creationId xmlns:a16="http://schemas.microsoft.com/office/drawing/2014/main" id="{254B9942-605E-1ED3-5B58-1CE65F3542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E20900-36CE-D78C-5B15-E458DE439388}"/>
              </a:ext>
            </a:extLst>
          </p:cNvPr>
          <p:cNvSpPr>
            <a:spLocks noGrp="1"/>
          </p:cNvSpPr>
          <p:nvPr>
            <p:ph type="sldNum" sz="quarter" idx="12"/>
          </p:nvPr>
        </p:nvSpPr>
        <p:spPr/>
        <p:txBody>
          <a:bodyPr/>
          <a:lstStyle/>
          <a:p>
            <a:fld id="{381F9B54-CDDD-C241-A796-9139E074FB32}" type="slidenum">
              <a:rPr lang="en-US" smtClean="0"/>
              <a:t>‹#›</a:t>
            </a:fld>
            <a:endParaRPr lang="en-US"/>
          </a:p>
        </p:txBody>
      </p:sp>
    </p:spTree>
    <p:extLst>
      <p:ext uri="{BB962C8B-B14F-4D97-AF65-F5344CB8AC3E}">
        <p14:creationId xmlns:p14="http://schemas.microsoft.com/office/powerpoint/2010/main" val="4122322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E9FE2-B1CD-7812-3AE6-17386A0EF3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C45B31-FFC0-9EE7-C03D-EAC81DB5C5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C217F8F-5E01-5125-6D0D-7ECAFB307D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959215-CF10-BF96-A0C7-0E728E27FF12}"/>
              </a:ext>
            </a:extLst>
          </p:cNvPr>
          <p:cNvSpPr>
            <a:spLocks noGrp="1"/>
          </p:cNvSpPr>
          <p:nvPr>
            <p:ph type="dt" sz="half" idx="10"/>
          </p:nvPr>
        </p:nvSpPr>
        <p:spPr/>
        <p:txBody>
          <a:bodyPr/>
          <a:lstStyle/>
          <a:p>
            <a:fld id="{BEB44F3E-1176-D943-839E-32EFBBD3ED5B}" type="datetimeFigureOut">
              <a:rPr lang="en-US" smtClean="0"/>
              <a:t>4/23/2026</a:t>
            </a:fld>
            <a:endParaRPr lang="en-US"/>
          </a:p>
        </p:txBody>
      </p:sp>
      <p:sp>
        <p:nvSpPr>
          <p:cNvPr id="6" name="Footer Placeholder 5">
            <a:extLst>
              <a:ext uri="{FF2B5EF4-FFF2-40B4-BE49-F238E27FC236}">
                <a16:creationId xmlns:a16="http://schemas.microsoft.com/office/drawing/2014/main" id="{5FA46E98-D8C6-BF64-DAC0-3BA3AE1BE6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9C355A-0865-3E2E-E6F5-34101D3E8CC6}"/>
              </a:ext>
            </a:extLst>
          </p:cNvPr>
          <p:cNvSpPr>
            <a:spLocks noGrp="1"/>
          </p:cNvSpPr>
          <p:nvPr>
            <p:ph type="sldNum" sz="quarter" idx="12"/>
          </p:nvPr>
        </p:nvSpPr>
        <p:spPr/>
        <p:txBody>
          <a:bodyPr/>
          <a:lstStyle/>
          <a:p>
            <a:fld id="{381F9B54-CDDD-C241-A796-9139E074FB32}" type="slidenum">
              <a:rPr lang="en-US" smtClean="0"/>
              <a:t>‹#›</a:t>
            </a:fld>
            <a:endParaRPr lang="en-US"/>
          </a:p>
        </p:txBody>
      </p:sp>
    </p:spTree>
    <p:extLst>
      <p:ext uri="{BB962C8B-B14F-4D97-AF65-F5344CB8AC3E}">
        <p14:creationId xmlns:p14="http://schemas.microsoft.com/office/powerpoint/2010/main" val="243233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445AA7-4A02-0DC5-7B58-CD3AB0C69D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D3A56C1-FBE9-21F2-054D-F976F05FE6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CCFD56-6CF9-80D5-8243-66AFA172B4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B44F3E-1176-D943-839E-32EFBBD3ED5B}" type="datetimeFigureOut">
              <a:rPr lang="en-US" smtClean="0"/>
              <a:t>4/23/2026</a:t>
            </a:fld>
            <a:endParaRPr lang="en-US"/>
          </a:p>
        </p:txBody>
      </p:sp>
      <p:sp>
        <p:nvSpPr>
          <p:cNvPr id="5" name="Footer Placeholder 4">
            <a:extLst>
              <a:ext uri="{FF2B5EF4-FFF2-40B4-BE49-F238E27FC236}">
                <a16:creationId xmlns:a16="http://schemas.microsoft.com/office/drawing/2014/main" id="{C4EEE962-5A9A-39D1-9A47-830EFDCEED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11EBE0A-74CC-60DD-EC7E-DAE122C33A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81F9B54-CDDD-C241-A796-9139E074FB32}" type="slidenum">
              <a:rPr lang="en-US" smtClean="0"/>
              <a:t>‹#›</a:t>
            </a:fld>
            <a:endParaRPr lang="en-US"/>
          </a:p>
        </p:txBody>
      </p:sp>
    </p:spTree>
    <p:extLst>
      <p:ext uri="{BB962C8B-B14F-4D97-AF65-F5344CB8AC3E}">
        <p14:creationId xmlns:p14="http://schemas.microsoft.com/office/powerpoint/2010/main" val="13719703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7211"/>
            <a:ext cx="12186285" cy="1577975"/>
          </a:xfrm>
          <a:custGeom>
            <a:avLst/>
            <a:gdLst/>
            <a:ahLst/>
            <a:cxnLst/>
            <a:rect l="l" t="t" r="r" b="b"/>
            <a:pathLst>
              <a:path w="12186285" h="1577975">
                <a:moveTo>
                  <a:pt x="0" y="0"/>
                </a:moveTo>
                <a:lnTo>
                  <a:pt x="12186126" y="0"/>
                </a:lnTo>
                <a:lnTo>
                  <a:pt x="12186126" y="1577752"/>
                </a:lnTo>
                <a:lnTo>
                  <a:pt x="0" y="1577752"/>
                </a:lnTo>
                <a:lnTo>
                  <a:pt x="0" y="0"/>
                </a:lnTo>
                <a:close/>
              </a:path>
            </a:pathLst>
          </a:custGeom>
          <a:solidFill>
            <a:srgbClr val="AF1C29"/>
          </a:solidFill>
        </p:spPr>
        <p:txBody>
          <a:bodyPr wrap="square" lIns="0" tIns="0" rIns="0" bIns="0" rtlCol="0"/>
          <a:lstStyle/>
          <a:p>
            <a:endParaRPr/>
          </a:p>
        </p:txBody>
      </p:sp>
      <p:sp>
        <p:nvSpPr>
          <p:cNvPr id="17" name="bk object 17"/>
          <p:cNvSpPr/>
          <p:nvPr/>
        </p:nvSpPr>
        <p:spPr>
          <a:xfrm>
            <a:off x="1002879" y="7208"/>
            <a:ext cx="438150" cy="1244600"/>
          </a:xfrm>
          <a:custGeom>
            <a:avLst/>
            <a:gdLst/>
            <a:ahLst/>
            <a:cxnLst/>
            <a:rect l="l" t="t" r="r" b="b"/>
            <a:pathLst>
              <a:path w="438150" h="1244600">
                <a:moveTo>
                  <a:pt x="36589" y="568398"/>
                </a:moveTo>
                <a:lnTo>
                  <a:pt x="0" y="0"/>
                </a:lnTo>
                <a:lnTo>
                  <a:pt x="437588" y="0"/>
                </a:lnTo>
                <a:lnTo>
                  <a:pt x="328980" y="378584"/>
                </a:lnTo>
                <a:lnTo>
                  <a:pt x="328566" y="378584"/>
                </a:lnTo>
                <a:lnTo>
                  <a:pt x="36589" y="568398"/>
                </a:lnTo>
                <a:close/>
              </a:path>
              <a:path w="438150" h="1244600">
                <a:moveTo>
                  <a:pt x="80646" y="1244223"/>
                </a:moveTo>
                <a:lnTo>
                  <a:pt x="80646" y="1243180"/>
                </a:lnTo>
                <a:lnTo>
                  <a:pt x="328566" y="378584"/>
                </a:lnTo>
                <a:lnTo>
                  <a:pt x="328980" y="378584"/>
                </a:lnTo>
                <a:lnTo>
                  <a:pt x="80646" y="1244223"/>
                </a:lnTo>
                <a:close/>
              </a:path>
            </a:pathLst>
          </a:custGeom>
          <a:solidFill>
            <a:srgbClr val="B91A26"/>
          </a:solidFill>
        </p:spPr>
        <p:txBody>
          <a:bodyPr wrap="square" lIns="0" tIns="0" rIns="0" bIns="0" rtlCol="0"/>
          <a:lstStyle/>
          <a:p>
            <a:endParaRPr/>
          </a:p>
        </p:txBody>
      </p:sp>
      <p:sp>
        <p:nvSpPr>
          <p:cNvPr id="18" name="bk object 18"/>
          <p:cNvSpPr/>
          <p:nvPr/>
        </p:nvSpPr>
        <p:spPr>
          <a:xfrm>
            <a:off x="987395" y="1250387"/>
            <a:ext cx="118110" cy="334645"/>
          </a:xfrm>
          <a:custGeom>
            <a:avLst/>
            <a:gdLst/>
            <a:ahLst/>
            <a:cxnLst/>
            <a:rect l="l" t="t" r="r" b="b"/>
            <a:pathLst>
              <a:path w="118109" h="334644">
                <a:moveTo>
                  <a:pt x="117721" y="334572"/>
                </a:moveTo>
                <a:lnTo>
                  <a:pt x="0" y="334572"/>
                </a:lnTo>
                <a:lnTo>
                  <a:pt x="96130" y="0"/>
                </a:lnTo>
                <a:lnTo>
                  <a:pt x="117721" y="334572"/>
                </a:lnTo>
                <a:close/>
              </a:path>
            </a:pathLst>
          </a:custGeom>
          <a:solidFill>
            <a:srgbClr val="901924"/>
          </a:solidFill>
        </p:spPr>
        <p:txBody>
          <a:bodyPr wrap="square" lIns="0" tIns="0" rIns="0" bIns="0" rtlCol="0"/>
          <a:lstStyle/>
          <a:p>
            <a:endParaRPr/>
          </a:p>
        </p:txBody>
      </p:sp>
      <p:sp>
        <p:nvSpPr>
          <p:cNvPr id="19" name="bk object 19"/>
          <p:cNvSpPr/>
          <p:nvPr/>
        </p:nvSpPr>
        <p:spPr>
          <a:xfrm>
            <a:off x="0" y="575605"/>
            <a:ext cx="1083945" cy="1009650"/>
          </a:xfrm>
          <a:custGeom>
            <a:avLst/>
            <a:gdLst/>
            <a:ahLst/>
            <a:cxnLst/>
            <a:rect l="l" t="t" r="r" b="b"/>
            <a:pathLst>
              <a:path w="1083945" h="1009650">
                <a:moveTo>
                  <a:pt x="987394" y="1009358"/>
                </a:moveTo>
                <a:lnTo>
                  <a:pt x="0" y="1009358"/>
                </a:lnTo>
                <a:lnTo>
                  <a:pt x="0" y="674781"/>
                </a:lnTo>
                <a:lnTo>
                  <a:pt x="1039468" y="0"/>
                </a:lnTo>
                <a:lnTo>
                  <a:pt x="1083526" y="674781"/>
                </a:lnTo>
                <a:lnTo>
                  <a:pt x="987394" y="1009358"/>
                </a:lnTo>
                <a:close/>
              </a:path>
            </a:pathLst>
          </a:custGeom>
          <a:solidFill>
            <a:srgbClr val="901924"/>
          </a:solidFill>
        </p:spPr>
        <p:txBody>
          <a:bodyPr wrap="square" lIns="0" tIns="0" rIns="0" bIns="0" rtlCol="0"/>
          <a:lstStyle/>
          <a:p>
            <a:endParaRPr/>
          </a:p>
        </p:txBody>
      </p:sp>
      <p:sp>
        <p:nvSpPr>
          <p:cNvPr id="20" name="bk object 20"/>
          <p:cNvSpPr/>
          <p:nvPr/>
        </p:nvSpPr>
        <p:spPr>
          <a:xfrm>
            <a:off x="5009908" y="600631"/>
            <a:ext cx="1154430" cy="984885"/>
          </a:xfrm>
          <a:custGeom>
            <a:avLst/>
            <a:gdLst/>
            <a:ahLst/>
            <a:cxnLst/>
            <a:rect l="l" t="t" r="r" b="b"/>
            <a:pathLst>
              <a:path w="1154429" h="984885">
                <a:moveTo>
                  <a:pt x="1153881" y="984328"/>
                </a:moveTo>
                <a:lnTo>
                  <a:pt x="722742" y="984328"/>
                </a:lnTo>
                <a:lnTo>
                  <a:pt x="0" y="271167"/>
                </a:lnTo>
                <a:lnTo>
                  <a:pt x="952102" y="0"/>
                </a:lnTo>
                <a:lnTo>
                  <a:pt x="1153881" y="984328"/>
                </a:lnTo>
                <a:close/>
              </a:path>
            </a:pathLst>
          </a:custGeom>
          <a:solidFill>
            <a:srgbClr val="A31B27"/>
          </a:solidFill>
        </p:spPr>
        <p:txBody>
          <a:bodyPr wrap="square" lIns="0" tIns="0" rIns="0" bIns="0" rtlCol="0"/>
          <a:lstStyle/>
          <a:p>
            <a:endParaRPr/>
          </a:p>
        </p:txBody>
      </p:sp>
      <p:sp>
        <p:nvSpPr>
          <p:cNvPr id="21" name="bk object 21"/>
          <p:cNvSpPr/>
          <p:nvPr/>
        </p:nvSpPr>
        <p:spPr>
          <a:xfrm>
            <a:off x="5962010" y="419158"/>
            <a:ext cx="1085215" cy="1165860"/>
          </a:xfrm>
          <a:custGeom>
            <a:avLst/>
            <a:gdLst/>
            <a:ahLst/>
            <a:cxnLst/>
            <a:rect l="l" t="t" r="r" b="b"/>
            <a:pathLst>
              <a:path w="1085215" h="1165860">
                <a:moveTo>
                  <a:pt x="742098" y="1165804"/>
                </a:moveTo>
                <a:lnTo>
                  <a:pt x="201157" y="1165804"/>
                </a:lnTo>
                <a:lnTo>
                  <a:pt x="0" y="181472"/>
                </a:lnTo>
                <a:lnTo>
                  <a:pt x="634731" y="0"/>
                </a:lnTo>
                <a:lnTo>
                  <a:pt x="1085019" y="743618"/>
                </a:lnTo>
                <a:lnTo>
                  <a:pt x="742098" y="1165804"/>
                </a:lnTo>
                <a:close/>
              </a:path>
            </a:pathLst>
          </a:custGeom>
          <a:solidFill>
            <a:srgbClr val="971A25"/>
          </a:solidFill>
        </p:spPr>
        <p:txBody>
          <a:bodyPr wrap="square" lIns="0" tIns="0" rIns="0" bIns="0" rtlCol="0"/>
          <a:lstStyle/>
          <a:p>
            <a:endParaRPr/>
          </a:p>
        </p:txBody>
      </p:sp>
      <p:sp>
        <p:nvSpPr>
          <p:cNvPr id="22" name="bk object 22"/>
          <p:cNvSpPr/>
          <p:nvPr/>
        </p:nvSpPr>
        <p:spPr>
          <a:xfrm>
            <a:off x="6704076" y="1154430"/>
            <a:ext cx="616585" cy="430530"/>
          </a:xfrm>
          <a:custGeom>
            <a:avLst/>
            <a:gdLst/>
            <a:ahLst/>
            <a:cxnLst/>
            <a:rect l="l" t="t" r="r" b="b"/>
            <a:pathLst>
              <a:path w="616584" h="430530">
                <a:moveTo>
                  <a:pt x="616354" y="430532"/>
                </a:moveTo>
                <a:lnTo>
                  <a:pt x="0" y="430532"/>
                </a:lnTo>
                <a:lnTo>
                  <a:pt x="349672" y="0"/>
                </a:lnTo>
                <a:lnTo>
                  <a:pt x="510223" y="251351"/>
                </a:lnTo>
                <a:lnTo>
                  <a:pt x="616354" y="430532"/>
                </a:lnTo>
                <a:close/>
              </a:path>
            </a:pathLst>
          </a:custGeom>
          <a:solidFill>
            <a:srgbClr val="A31B27"/>
          </a:solidFill>
        </p:spPr>
        <p:txBody>
          <a:bodyPr wrap="square" lIns="0" tIns="0" rIns="0" bIns="0" rtlCol="0"/>
          <a:lstStyle/>
          <a:p>
            <a:endParaRPr/>
          </a:p>
        </p:txBody>
      </p:sp>
      <p:sp>
        <p:nvSpPr>
          <p:cNvPr id="23" name="bk object 23"/>
          <p:cNvSpPr/>
          <p:nvPr/>
        </p:nvSpPr>
        <p:spPr>
          <a:xfrm>
            <a:off x="7047030" y="857190"/>
            <a:ext cx="454025" cy="563245"/>
          </a:xfrm>
          <a:custGeom>
            <a:avLst/>
            <a:gdLst/>
            <a:ahLst/>
            <a:cxnLst/>
            <a:rect l="l" t="t" r="r" b="b"/>
            <a:pathLst>
              <a:path w="454025" h="563244">
                <a:moveTo>
                  <a:pt x="156814" y="563184"/>
                </a:moveTo>
                <a:lnTo>
                  <a:pt x="0" y="304538"/>
                </a:lnTo>
                <a:lnTo>
                  <a:pt x="117238" y="159569"/>
                </a:lnTo>
                <a:lnTo>
                  <a:pt x="251652" y="0"/>
                </a:lnTo>
                <a:lnTo>
                  <a:pt x="454020" y="318093"/>
                </a:lnTo>
                <a:lnTo>
                  <a:pt x="156814" y="563184"/>
                </a:lnTo>
                <a:close/>
              </a:path>
            </a:pathLst>
          </a:custGeom>
          <a:solidFill>
            <a:srgbClr val="B91A26"/>
          </a:solidFill>
        </p:spPr>
        <p:txBody>
          <a:bodyPr wrap="square" lIns="0" tIns="0" rIns="0" bIns="0" rtlCol="0"/>
          <a:lstStyle/>
          <a:p>
            <a:endParaRPr/>
          </a:p>
        </p:txBody>
      </p:sp>
      <p:sp>
        <p:nvSpPr>
          <p:cNvPr id="24" name="bk object 24"/>
          <p:cNvSpPr/>
          <p:nvPr/>
        </p:nvSpPr>
        <p:spPr>
          <a:xfrm>
            <a:off x="7203844" y="1175282"/>
            <a:ext cx="557530" cy="410209"/>
          </a:xfrm>
          <a:custGeom>
            <a:avLst/>
            <a:gdLst/>
            <a:ahLst/>
            <a:cxnLst/>
            <a:rect l="l" t="t" r="r" b="b"/>
            <a:pathLst>
              <a:path w="557529" h="410209">
                <a:moveTo>
                  <a:pt x="557421" y="409679"/>
                </a:moveTo>
                <a:lnTo>
                  <a:pt x="99755" y="409679"/>
                </a:lnTo>
                <a:lnTo>
                  <a:pt x="0" y="245090"/>
                </a:lnTo>
                <a:lnTo>
                  <a:pt x="297205" y="0"/>
                </a:lnTo>
                <a:lnTo>
                  <a:pt x="557421" y="409679"/>
                </a:lnTo>
                <a:close/>
              </a:path>
            </a:pathLst>
          </a:custGeom>
          <a:solidFill>
            <a:srgbClr val="971A25"/>
          </a:solidFill>
        </p:spPr>
        <p:txBody>
          <a:bodyPr wrap="square" lIns="0" tIns="0" rIns="0" bIns="0" rtlCol="0"/>
          <a:lstStyle/>
          <a:p>
            <a:endParaRPr/>
          </a:p>
        </p:txBody>
      </p:sp>
      <p:sp>
        <p:nvSpPr>
          <p:cNvPr id="25" name="bk object 25"/>
          <p:cNvSpPr/>
          <p:nvPr/>
        </p:nvSpPr>
        <p:spPr>
          <a:xfrm>
            <a:off x="6596742" y="317991"/>
            <a:ext cx="702310" cy="845185"/>
          </a:xfrm>
          <a:custGeom>
            <a:avLst/>
            <a:gdLst/>
            <a:ahLst/>
            <a:cxnLst/>
            <a:rect l="l" t="t" r="r" b="b"/>
            <a:pathLst>
              <a:path w="702309" h="845185">
                <a:moveTo>
                  <a:pt x="450287" y="844778"/>
                </a:moveTo>
                <a:lnTo>
                  <a:pt x="0" y="101160"/>
                </a:lnTo>
                <a:lnTo>
                  <a:pt x="353209" y="0"/>
                </a:lnTo>
                <a:lnTo>
                  <a:pt x="701940" y="539197"/>
                </a:lnTo>
                <a:lnTo>
                  <a:pt x="569766" y="702938"/>
                </a:lnTo>
                <a:lnTo>
                  <a:pt x="450287" y="844778"/>
                </a:lnTo>
                <a:close/>
              </a:path>
            </a:pathLst>
          </a:custGeom>
          <a:solidFill>
            <a:srgbClr val="B91A26"/>
          </a:solidFill>
        </p:spPr>
        <p:txBody>
          <a:bodyPr wrap="square" lIns="0" tIns="0" rIns="0" bIns="0" rtlCol="0"/>
          <a:lstStyle/>
          <a:p>
            <a:endParaRPr/>
          </a:p>
        </p:txBody>
      </p:sp>
      <p:sp>
        <p:nvSpPr>
          <p:cNvPr id="26" name="bk object 26"/>
          <p:cNvSpPr/>
          <p:nvPr/>
        </p:nvSpPr>
        <p:spPr>
          <a:xfrm>
            <a:off x="9554632" y="505710"/>
            <a:ext cx="2632710" cy="1079500"/>
          </a:xfrm>
          <a:custGeom>
            <a:avLst/>
            <a:gdLst/>
            <a:ahLst/>
            <a:cxnLst/>
            <a:rect l="l" t="t" r="r" b="b"/>
            <a:pathLst>
              <a:path w="2632709" h="1079500">
                <a:moveTo>
                  <a:pt x="2632240" y="1079250"/>
                </a:moveTo>
                <a:lnTo>
                  <a:pt x="0" y="1079250"/>
                </a:lnTo>
                <a:lnTo>
                  <a:pt x="1077519" y="208586"/>
                </a:lnTo>
                <a:lnTo>
                  <a:pt x="2632240" y="0"/>
                </a:lnTo>
                <a:lnTo>
                  <a:pt x="2632240" y="1079250"/>
                </a:lnTo>
                <a:close/>
              </a:path>
            </a:pathLst>
          </a:custGeom>
          <a:solidFill>
            <a:srgbClr val="AF1C29"/>
          </a:solidFill>
        </p:spPr>
        <p:txBody>
          <a:bodyPr wrap="square" lIns="0" tIns="0" rIns="0" bIns="0" rtlCol="0"/>
          <a:lstStyle/>
          <a:p>
            <a:endParaRPr/>
          </a:p>
        </p:txBody>
      </p:sp>
      <p:sp>
        <p:nvSpPr>
          <p:cNvPr id="27" name="bk object 27"/>
          <p:cNvSpPr/>
          <p:nvPr/>
        </p:nvSpPr>
        <p:spPr>
          <a:xfrm>
            <a:off x="3069868" y="7212"/>
            <a:ext cx="1692910" cy="621665"/>
          </a:xfrm>
          <a:custGeom>
            <a:avLst/>
            <a:gdLst/>
            <a:ahLst/>
            <a:cxnLst/>
            <a:rect l="l" t="t" r="r" b="b"/>
            <a:pathLst>
              <a:path w="1692910" h="621665">
                <a:moveTo>
                  <a:pt x="1692867" y="621555"/>
                </a:moveTo>
                <a:lnTo>
                  <a:pt x="1064858" y="2046"/>
                </a:lnTo>
                <a:lnTo>
                  <a:pt x="0" y="1003"/>
                </a:lnTo>
                <a:lnTo>
                  <a:pt x="718" y="0"/>
                </a:lnTo>
                <a:lnTo>
                  <a:pt x="1640600" y="0"/>
                </a:lnTo>
                <a:lnTo>
                  <a:pt x="1692867" y="621555"/>
                </a:lnTo>
                <a:close/>
              </a:path>
            </a:pathLst>
          </a:custGeom>
          <a:solidFill>
            <a:srgbClr val="AF1C29"/>
          </a:solidFill>
        </p:spPr>
        <p:txBody>
          <a:bodyPr wrap="square" lIns="0" tIns="0" rIns="0" bIns="0" rtlCol="0"/>
          <a:lstStyle/>
          <a:p>
            <a:endParaRPr/>
          </a:p>
        </p:txBody>
      </p:sp>
      <p:sp>
        <p:nvSpPr>
          <p:cNvPr id="28" name="bk object 28"/>
          <p:cNvSpPr/>
          <p:nvPr/>
        </p:nvSpPr>
        <p:spPr>
          <a:xfrm>
            <a:off x="2420344" y="463982"/>
            <a:ext cx="1406525" cy="1121410"/>
          </a:xfrm>
          <a:custGeom>
            <a:avLst/>
            <a:gdLst/>
            <a:ahLst/>
            <a:cxnLst/>
            <a:rect l="l" t="t" r="r" b="b"/>
            <a:pathLst>
              <a:path w="1406525" h="1121410">
                <a:moveTo>
                  <a:pt x="90865" y="1120981"/>
                </a:moveTo>
                <a:lnTo>
                  <a:pt x="0" y="1120981"/>
                </a:lnTo>
                <a:lnTo>
                  <a:pt x="461343" y="0"/>
                </a:lnTo>
                <a:lnTo>
                  <a:pt x="1405977" y="745699"/>
                </a:lnTo>
                <a:lnTo>
                  <a:pt x="90865" y="1120981"/>
                </a:lnTo>
                <a:close/>
              </a:path>
            </a:pathLst>
          </a:custGeom>
          <a:solidFill>
            <a:srgbClr val="971A25"/>
          </a:solidFill>
        </p:spPr>
        <p:txBody>
          <a:bodyPr wrap="square" lIns="0" tIns="0" rIns="0" bIns="0" rtlCol="0"/>
          <a:lstStyle/>
          <a:p>
            <a:endParaRPr/>
          </a:p>
        </p:txBody>
      </p:sp>
      <p:sp>
        <p:nvSpPr>
          <p:cNvPr id="29" name="bk object 29"/>
          <p:cNvSpPr/>
          <p:nvPr/>
        </p:nvSpPr>
        <p:spPr>
          <a:xfrm>
            <a:off x="0" y="7210"/>
            <a:ext cx="1039494" cy="1243330"/>
          </a:xfrm>
          <a:custGeom>
            <a:avLst/>
            <a:gdLst/>
            <a:ahLst/>
            <a:cxnLst/>
            <a:rect l="l" t="t" r="r" b="b"/>
            <a:pathLst>
              <a:path w="1039494" h="1243330">
                <a:moveTo>
                  <a:pt x="0" y="1243144"/>
                </a:moveTo>
                <a:lnTo>
                  <a:pt x="0" y="0"/>
                </a:lnTo>
                <a:lnTo>
                  <a:pt x="1002881" y="0"/>
                </a:lnTo>
                <a:lnTo>
                  <a:pt x="1039468" y="568363"/>
                </a:lnTo>
                <a:lnTo>
                  <a:pt x="0" y="1243144"/>
                </a:lnTo>
                <a:close/>
              </a:path>
            </a:pathLst>
          </a:custGeom>
          <a:solidFill>
            <a:srgbClr val="971A25"/>
          </a:solidFill>
        </p:spPr>
        <p:txBody>
          <a:bodyPr wrap="square" lIns="0" tIns="0" rIns="0" bIns="0" rtlCol="0"/>
          <a:lstStyle/>
          <a:p>
            <a:endParaRPr/>
          </a:p>
        </p:txBody>
      </p:sp>
      <p:sp>
        <p:nvSpPr>
          <p:cNvPr id="30" name="bk object 30"/>
          <p:cNvSpPr/>
          <p:nvPr/>
        </p:nvSpPr>
        <p:spPr>
          <a:xfrm>
            <a:off x="6346606" y="7209"/>
            <a:ext cx="1334135" cy="850265"/>
          </a:xfrm>
          <a:custGeom>
            <a:avLst/>
            <a:gdLst/>
            <a:ahLst/>
            <a:cxnLst/>
            <a:rect l="l" t="t" r="r" b="b"/>
            <a:pathLst>
              <a:path w="1334134" h="850265">
                <a:moveTo>
                  <a:pt x="250136" y="411922"/>
                </a:moveTo>
                <a:lnTo>
                  <a:pt x="0" y="0"/>
                </a:lnTo>
                <a:lnTo>
                  <a:pt x="1102193" y="0"/>
                </a:lnTo>
                <a:lnTo>
                  <a:pt x="1283709" y="310760"/>
                </a:lnTo>
                <a:lnTo>
                  <a:pt x="603345" y="310760"/>
                </a:lnTo>
                <a:lnTo>
                  <a:pt x="250136" y="411922"/>
                </a:lnTo>
                <a:close/>
              </a:path>
              <a:path w="1334134" h="850265">
                <a:moveTo>
                  <a:pt x="952076" y="849958"/>
                </a:moveTo>
                <a:lnTo>
                  <a:pt x="950582" y="846830"/>
                </a:lnTo>
                <a:lnTo>
                  <a:pt x="603345" y="310760"/>
                </a:lnTo>
                <a:lnTo>
                  <a:pt x="1283709" y="310760"/>
                </a:lnTo>
                <a:lnTo>
                  <a:pt x="1333662" y="396280"/>
                </a:lnTo>
                <a:lnTo>
                  <a:pt x="952076" y="849958"/>
                </a:lnTo>
                <a:close/>
              </a:path>
            </a:pathLst>
          </a:custGeom>
          <a:solidFill>
            <a:srgbClr val="971A25"/>
          </a:solidFill>
        </p:spPr>
        <p:txBody>
          <a:bodyPr wrap="square" lIns="0" tIns="0" rIns="0" bIns="0" rtlCol="0"/>
          <a:lstStyle/>
          <a:p>
            <a:endParaRPr/>
          </a:p>
        </p:txBody>
      </p:sp>
      <p:sp>
        <p:nvSpPr>
          <p:cNvPr id="31" name="bk object 31"/>
          <p:cNvSpPr/>
          <p:nvPr/>
        </p:nvSpPr>
        <p:spPr>
          <a:xfrm>
            <a:off x="7448799" y="7208"/>
            <a:ext cx="566420" cy="396875"/>
          </a:xfrm>
          <a:custGeom>
            <a:avLst/>
            <a:gdLst/>
            <a:ahLst/>
            <a:cxnLst/>
            <a:rect l="l" t="t" r="r" b="b"/>
            <a:pathLst>
              <a:path w="566420" h="396875">
                <a:moveTo>
                  <a:pt x="231469" y="396280"/>
                </a:moveTo>
                <a:lnTo>
                  <a:pt x="0" y="0"/>
                </a:lnTo>
                <a:lnTo>
                  <a:pt x="565978" y="0"/>
                </a:lnTo>
                <a:lnTo>
                  <a:pt x="231469" y="396280"/>
                </a:lnTo>
                <a:close/>
              </a:path>
            </a:pathLst>
          </a:custGeom>
          <a:solidFill>
            <a:srgbClr val="AF1C29"/>
          </a:solidFill>
        </p:spPr>
        <p:txBody>
          <a:bodyPr wrap="square" lIns="0" tIns="0" rIns="0" bIns="0" rtlCol="0"/>
          <a:lstStyle/>
          <a:p>
            <a:endParaRPr/>
          </a:p>
        </p:txBody>
      </p:sp>
      <p:sp>
        <p:nvSpPr>
          <p:cNvPr id="32" name="bk object 32"/>
          <p:cNvSpPr/>
          <p:nvPr/>
        </p:nvSpPr>
        <p:spPr>
          <a:xfrm>
            <a:off x="9046192" y="7211"/>
            <a:ext cx="2461895" cy="1577975"/>
          </a:xfrm>
          <a:custGeom>
            <a:avLst/>
            <a:gdLst/>
            <a:ahLst/>
            <a:cxnLst/>
            <a:rect l="l" t="t" r="r" b="b"/>
            <a:pathLst>
              <a:path w="2461895" h="1577975">
                <a:moveTo>
                  <a:pt x="508896" y="1577752"/>
                </a:moveTo>
                <a:lnTo>
                  <a:pt x="0" y="1577752"/>
                </a:lnTo>
                <a:lnTo>
                  <a:pt x="93213" y="0"/>
                </a:lnTo>
                <a:lnTo>
                  <a:pt x="2461836" y="0"/>
                </a:lnTo>
                <a:lnTo>
                  <a:pt x="508896" y="1577752"/>
                </a:lnTo>
                <a:close/>
              </a:path>
            </a:pathLst>
          </a:custGeom>
          <a:solidFill>
            <a:srgbClr val="971A25"/>
          </a:solidFill>
        </p:spPr>
        <p:txBody>
          <a:bodyPr wrap="square" lIns="0" tIns="0" rIns="0" bIns="0" rtlCol="0"/>
          <a:lstStyle/>
          <a:p>
            <a:endParaRPr/>
          </a:p>
        </p:txBody>
      </p:sp>
      <p:sp>
        <p:nvSpPr>
          <p:cNvPr id="33" name="bk object 33"/>
          <p:cNvSpPr/>
          <p:nvPr/>
        </p:nvSpPr>
        <p:spPr>
          <a:xfrm>
            <a:off x="11410258" y="7211"/>
            <a:ext cx="775970" cy="498475"/>
          </a:xfrm>
          <a:custGeom>
            <a:avLst/>
            <a:gdLst/>
            <a:ahLst/>
            <a:cxnLst/>
            <a:rect l="l" t="t" r="r" b="b"/>
            <a:pathLst>
              <a:path w="775970" h="498475">
                <a:moveTo>
                  <a:pt x="775867" y="498484"/>
                </a:moveTo>
                <a:lnTo>
                  <a:pt x="0" y="78177"/>
                </a:lnTo>
                <a:lnTo>
                  <a:pt x="97771" y="0"/>
                </a:lnTo>
                <a:lnTo>
                  <a:pt x="775867" y="0"/>
                </a:lnTo>
                <a:lnTo>
                  <a:pt x="775867" y="498484"/>
                </a:lnTo>
                <a:close/>
              </a:path>
            </a:pathLst>
          </a:custGeom>
          <a:solidFill>
            <a:srgbClr val="971A25"/>
          </a:solidFill>
        </p:spPr>
        <p:txBody>
          <a:bodyPr wrap="square" lIns="0" tIns="0" rIns="0" bIns="0" rtlCol="0"/>
          <a:lstStyle/>
          <a:p>
            <a:endParaRPr/>
          </a:p>
        </p:txBody>
      </p:sp>
      <p:sp>
        <p:nvSpPr>
          <p:cNvPr id="34" name="bk object 34"/>
          <p:cNvSpPr/>
          <p:nvPr/>
        </p:nvSpPr>
        <p:spPr>
          <a:xfrm>
            <a:off x="10632151" y="85388"/>
            <a:ext cx="1554480" cy="629285"/>
          </a:xfrm>
          <a:custGeom>
            <a:avLst/>
            <a:gdLst/>
            <a:ahLst/>
            <a:cxnLst/>
            <a:rect l="l" t="t" r="r" b="b"/>
            <a:pathLst>
              <a:path w="1554479" h="629285">
                <a:moveTo>
                  <a:pt x="0" y="628893"/>
                </a:moveTo>
                <a:lnTo>
                  <a:pt x="778107" y="0"/>
                </a:lnTo>
                <a:lnTo>
                  <a:pt x="1553975" y="420306"/>
                </a:lnTo>
                <a:lnTo>
                  <a:pt x="0" y="628893"/>
                </a:lnTo>
                <a:close/>
              </a:path>
            </a:pathLst>
          </a:custGeom>
          <a:solidFill>
            <a:srgbClr val="A31B27"/>
          </a:solidFill>
        </p:spPr>
        <p:txBody>
          <a:bodyPr wrap="square" lIns="0" tIns="0" rIns="0" bIns="0" rtlCol="0"/>
          <a:lstStyle/>
          <a:p>
            <a:endParaRPr/>
          </a:p>
        </p:txBody>
      </p:sp>
      <p:sp>
        <p:nvSpPr>
          <p:cNvPr id="35" name="bk object 35"/>
          <p:cNvSpPr/>
          <p:nvPr/>
        </p:nvSpPr>
        <p:spPr>
          <a:xfrm>
            <a:off x="2511194" y="1209675"/>
            <a:ext cx="1790700" cy="375285"/>
          </a:xfrm>
          <a:custGeom>
            <a:avLst/>
            <a:gdLst/>
            <a:ahLst/>
            <a:cxnLst/>
            <a:rect l="l" t="t" r="r" b="b"/>
            <a:pathLst>
              <a:path w="1790700" h="375284">
                <a:moveTo>
                  <a:pt x="1790655" y="375285"/>
                </a:moveTo>
                <a:lnTo>
                  <a:pt x="0" y="375285"/>
                </a:lnTo>
                <a:lnTo>
                  <a:pt x="1315125" y="0"/>
                </a:lnTo>
                <a:lnTo>
                  <a:pt x="1790655" y="375285"/>
                </a:lnTo>
                <a:close/>
              </a:path>
            </a:pathLst>
          </a:custGeom>
          <a:solidFill>
            <a:srgbClr val="AF1C29"/>
          </a:solidFill>
        </p:spPr>
        <p:txBody>
          <a:bodyPr wrap="square" lIns="0" tIns="0" rIns="0" bIns="0" rtlCol="0"/>
          <a:lstStyle/>
          <a:p>
            <a:endParaRPr/>
          </a:p>
        </p:txBody>
      </p:sp>
      <p:sp>
        <p:nvSpPr>
          <p:cNvPr id="36" name="bk object 36"/>
          <p:cNvSpPr/>
          <p:nvPr/>
        </p:nvSpPr>
        <p:spPr>
          <a:xfrm>
            <a:off x="5840299" y="7209"/>
            <a:ext cx="756920" cy="593725"/>
          </a:xfrm>
          <a:custGeom>
            <a:avLst/>
            <a:gdLst/>
            <a:ahLst/>
            <a:cxnLst/>
            <a:rect l="l" t="t" r="r" b="b"/>
            <a:pathLst>
              <a:path w="756920" h="593725">
                <a:moveTo>
                  <a:pt x="121711" y="593381"/>
                </a:moveTo>
                <a:lnTo>
                  <a:pt x="0" y="0"/>
                </a:lnTo>
                <a:lnTo>
                  <a:pt x="506314" y="0"/>
                </a:lnTo>
                <a:lnTo>
                  <a:pt x="756442" y="411908"/>
                </a:lnTo>
                <a:lnTo>
                  <a:pt x="121711" y="593381"/>
                </a:lnTo>
                <a:close/>
              </a:path>
            </a:pathLst>
          </a:custGeom>
          <a:solidFill>
            <a:srgbClr val="901924"/>
          </a:solidFill>
        </p:spPr>
        <p:txBody>
          <a:bodyPr wrap="square" lIns="0" tIns="0" rIns="0" bIns="0" rtlCol="0"/>
          <a:lstStyle/>
          <a:p>
            <a:endParaRPr/>
          </a:p>
        </p:txBody>
      </p:sp>
      <p:sp>
        <p:nvSpPr>
          <p:cNvPr id="37" name="bk object 37"/>
          <p:cNvSpPr/>
          <p:nvPr/>
        </p:nvSpPr>
        <p:spPr>
          <a:xfrm>
            <a:off x="7298682" y="7212"/>
            <a:ext cx="1623060" cy="1168400"/>
          </a:xfrm>
          <a:custGeom>
            <a:avLst/>
            <a:gdLst/>
            <a:ahLst/>
            <a:cxnLst/>
            <a:rect l="l" t="t" r="r" b="b"/>
            <a:pathLst>
              <a:path w="1623059" h="1168400">
                <a:moveTo>
                  <a:pt x="628759" y="817609"/>
                </a:moveTo>
                <a:lnTo>
                  <a:pt x="628661" y="817442"/>
                </a:lnTo>
                <a:lnTo>
                  <a:pt x="1622608" y="0"/>
                </a:lnTo>
                <a:lnTo>
                  <a:pt x="628759" y="817609"/>
                </a:lnTo>
                <a:close/>
              </a:path>
              <a:path w="1623059" h="1168400">
                <a:moveTo>
                  <a:pt x="202367" y="1168035"/>
                </a:moveTo>
                <a:lnTo>
                  <a:pt x="0" y="849941"/>
                </a:lnTo>
                <a:lnTo>
                  <a:pt x="381585" y="396263"/>
                </a:lnTo>
                <a:lnTo>
                  <a:pt x="628661" y="817442"/>
                </a:lnTo>
                <a:lnTo>
                  <a:pt x="202367" y="1168035"/>
                </a:lnTo>
                <a:close/>
              </a:path>
            </a:pathLst>
          </a:custGeom>
          <a:solidFill>
            <a:srgbClr val="A31B27"/>
          </a:solidFill>
        </p:spPr>
        <p:txBody>
          <a:bodyPr wrap="square" lIns="0" tIns="0" rIns="0" bIns="0" rtlCol="0"/>
          <a:lstStyle/>
          <a:p>
            <a:endParaRPr/>
          </a:p>
        </p:txBody>
      </p:sp>
      <p:sp>
        <p:nvSpPr>
          <p:cNvPr id="38" name="bk object 38"/>
          <p:cNvSpPr/>
          <p:nvPr/>
        </p:nvSpPr>
        <p:spPr>
          <a:xfrm>
            <a:off x="7680268" y="7211"/>
            <a:ext cx="1241425" cy="817880"/>
          </a:xfrm>
          <a:custGeom>
            <a:avLst/>
            <a:gdLst/>
            <a:ahLst/>
            <a:cxnLst/>
            <a:rect l="l" t="t" r="r" b="b"/>
            <a:pathLst>
              <a:path w="1241425" h="817880">
                <a:moveTo>
                  <a:pt x="247173" y="817609"/>
                </a:moveTo>
                <a:lnTo>
                  <a:pt x="0" y="396263"/>
                </a:lnTo>
                <a:lnTo>
                  <a:pt x="334495" y="0"/>
                </a:lnTo>
                <a:lnTo>
                  <a:pt x="1241022" y="0"/>
                </a:lnTo>
                <a:lnTo>
                  <a:pt x="247173" y="817609"/>
                </a:lnTo>
                <a:close/>
              </a:path>
            </a:pathLst>
          </a:custGeom>
          <a:solidFill>
            <a:srgbClr val="AF1C29"/>
          </a:solidFill>
        </p:spPr>
        <p:txBody>
          <a:bodyPr wrap="square" lIns="0" tIns="0" rIns="0" bIns="0" rtlCol="0"/>
          <a:lstStyle/>
          <a:p>
            <a:endParaRPr/>
          </a:p>
        </p:txBody>
      </p:sp>
      <p:sp>
        <p:nvSpPr>
          <p:cNvPr id="39" name="bk object 39"/>
          <p:cNvSpPr/>
          <p:nvPr/>
        </p:nvSpPr>
        <p:spPr>
          <a:xfrm>
            <a:off x="7501050" y="7210"/>
            <a:ext cx="1638935" cy="1577975"/>
          </a:xfrm>
          <a:custGeom>
            <a:avLst/>
            <a:gdLst/>
            <a:ahLst/>
            <a:cxnLst/>
            <a:rect l="l" t="t" r="r" b="b"/>
            <a:pathLst>
              <a:path w="1638934" h="1577975">
                <a:moveTo>
                  <a:pt x="1545141" y="1577752"/>
                </a:moveTo>
                <a:lnTo>
                  <a:pt x="260041" y="1577752"/>
                </a:lnTo>
                <a:lnTo>
                  <a:pt x="0" y="1168035"/>
                </a:lnTo>
                <a:lnTo>
                  <a:pt x="1420240" y="0"/>
                </a:lnTo>
                <a:lnTo>
                  <a:pt x="1638355" y="0"/>
                </a:lnTo>
                <a:lnTo>
                  <a:pt x="1545141" y="1577752"/>
                </a:lnTo>
                <a:close/>
              </a:path>
            </a:pathLst>
          </a:custGeom>
          <a:solidFill>
            <a:srgbClr val="A31B27"/>
          </a:solidFill>
        </p:spPr>
        <p:txBody>
          <a:bodyPr wrap="square" lIns="0" tIns="0" rIns="0" bIns="0" rtlCol="0"/>
          <a:lstStyle/>
          <a:p>
            <a:endParaRPr/>
          </a:p>
        </p:txBody>
      </p:sp>
      <p:sp>
        <p:nvSpPr>
          <p:cNvPr id="40" name="bk object 40"/>
          <p:cNvSpPr/>
          <p:nvPr/>
        </p:nvSpPr>
        <p:spPr>
          <a:xfrm>
            <a:off x="4710470" y="7210"/>
            <a:ext cx="1251585" cy="864869"/>
          </a:xfrm>
          <a:custGeom>
            <a:avLst/>
            <a:gdLst/>
            <a:ahLst/>
            <a:cxnLst/>
            <a:rect l="l" t="t" r="r" b="b"/>
            <a:pathLst>
              <a:path w="1251585" h="864869">
                <a:moveTo>
                  <a:pt x="299437" y="864543"/>
                </a:moveTo>
                <a:lnTo>
                  <a:pt x="52265" y="621538"/>
                </a:lnTo>
                <a:lnTo>
                  <a:pt x="0" y="0"/>
                </a:lnTo>
                <a:lnTo>
                  <a:pt x="1129830" y="0"/>
                </a:lnTo>
                <a:lnTo>
                  <a:pt x="1251540" y="593377"/>
                </a:lnTo>
                <a:lnTo>
                  <a:pt x="299437" y="864543"/>
                </a:lnTo>
                <a:close/>
              </a:path>
            </a:pathLst>
          </a:custGeom>
          <a:solidFill>
            <a:srgbClr val="901924"/>
          </a:solidFill>
        </p:spPr>
        <p:txBody>
          <a:bodyPr wrap="square" lIns="0" tIns="0" rIns="0" bIns="0" rtlCol="0"/>
          <a:lstStyle/>
          <a:p>
            <a:endParaRPr/>
          </a:p>
        </p:txBody>
      </p:sp>
      <p:sp>
        <p:nvSpPr>
          <p:cNvPr id="41" name="bk object 41"/>
          <p:cNvSpPr/>
          <p:nvPr/>
        </p:nvSpPr>
        <p:spPr>
          <a:xfrm>
            <a:off x="2881687" y="8196"/>
            <a:ext cx="1907539" cy="1202055"/>
          </a:xfrm>
          <a:custGeom>
            <a:avLst/>
            <a:gdLst/>
            <a:ahLst/>
            <a:cxnLst/>
            <a:rect l="l" t="t" r="r" b="b"/>
            <a:pathLst>
              <a:path w="1907539" h="1202055">
                <a:moveTo>
                  <a:pt x="944632" y="1201466"/>
                </a:moveTo>
                <a:lnTo>
                  <a:pt x="0" y="455766"/>
                </a:lnTo>
                <a:lnTo>
                  <a:pt x="188179" y="0"/>
                </a:lnTo>
                <a:lnTo>
                  <a:pt x="1253038" y="1041"/>
                </a:lnTo>
                <a:lnTo>
                  <a:pt x="1881047" y="620550"/>
                </a:lnTo>
                <a:lnTo>
                  <a:pt x="1907184" y="927175"/>
                </a:lnTo>
                <a:lnTo>
                  <a:pt x="944632" y="1201466"/>
                </a:lnTo>
                <a:close/>
              </a:path>
            </a:pathLst>
          </a:custGeom>
          <a:solidFill>
            <a:srgbClr val="A31B27"/>
          </a:solidFill>
        </p:spPr>
        <p:txBody>
          <a:bodyPr wrap="square" lIns="0" tIns="0" rIns="0" bIns="0" rtlCol="0"/>
          <a:lstStyle/>
          <a:p>
            <a:endParaRPr/>
          </a:p>
        </p:txBody>
      </p:sp>
      <p:sp>
        <p:nvSpPr>
          <p:cNvPr id="42" name="bk object 42"/>
          <p:cNvSpPr/>
          <p:nvPr/>
        </p:nvSpPr>
        <p:spPr>
          <a:xfrm>
            <a:off x="4788872" y="871752"/>
            <a:ext cx="944244" cy="713740"/>
          </a:xfrm>
          <a:custGeom>
            <a:avLst/>
            <a:gdLst/>
            <a:ahLst/>
            <a:cxnLst/>
            <a:rect l="l" t="t" r="r" b="b"/>
            <a:pathLst>
              <a:path w="944245" h="713740">
                <a:moveTo>
                  <a:pt x="943827" y="713207"/>
                </a:moveTo>
                <a:lnTo>
                  <a:pt x="54745" y="713207"/>
                </a:lnTo>
                <a:lnTo>
                  <a:pt x="0" y="63618"/>
                </a:lnTo>
                <a:lnTo>
                  <a:pt x="221035" y="0"/>
                </a:lnTo>
                <a:lnTo>
                  <a:pt x="943827" y="713207"/>
                </a:lnTo>
                <a:close/>
              </a:path>
            </a:pathLst>
          </a:custGeom>
          <a:solidFill>
            <a:srgbClr val="AF1C29"/>
          </a:solidFill>
        </p:spPr>
        <p:txBody>
          <a:bodyPr wrap="square" lIns="0" tIns="0" rIns="0" bIns="0" rtlCol="0"/>
          <a:lstStyle/>
          <a:p>
            <a:endParaRPr/>
          </a:p>
        </p:txBody>
      </p:sp>
      <p:sp>
        <p:nvSpPr>
          <p:cNvPr id="43" name="bk object 43"/>
          <p:cNvSpPr/>
          <p:nvPr/>
        </p:nvSpPr>
        <p:spPr>
          <a:xfrm>
            <a:off x="3826320" y="935370"/>
            <a:ext cx="1017905" cy="649605"/>
          </a:xfrm>
          <a:custGeom>
            <a:avLst/>
            <a:gdLst/>
            <a:ahLst/>
            <a:cxnLst/>
            <a:rect l="l" t="t" r="r" b="b"/>
            <a:pathLst>
              <a:path w="1017904" h="649605">
                <a:moveTo>
                  <a:pt x="1017297" y="649593"/>
                </a:moveTo>
                <a:lnTo>
                  <a:pt x="475550" y="649593"/>
                </a:lnTo>
                <a:lnTo>
                  <a:pt x="0" y="274290"/>
                </a:lnTo>
                <a:lnTo>
                  <a:pt x="962551" y="0"/>
                </a:lnTo>
                <a:lnTo>
                  <a:pt x="1017297" y="649593"/>
                </a:lnTo>
                <a:close/>
              </a:path>
            </a:pathLst>
          </a:custGeom>
          <a:solidFill>
            <a:srgbClr val="B91A26"/>
          </a:solidFill>
        </p:spPr>
        <p:txBody>
          <a:bodyPr wrap="square" lIns="0" tIns="0" rIns="0" bIns="0" rtlCol="0"/>
          <a:lstStyle/>
          <a:p>
            <a:endParaRPr/>
          </a:p>
        </p:txBody>
      </p:sp>
      <p:sp>
        <p:nvSpPr>
          <p:cNvPr id="44" name="bk object 44"/>
          <p:cNvSpPr/>
          <p:nvPr/>
        </p:nvSpPr>
        <p:spPr>
          <a:xfrm>
            <a:off x="4762735" y="628745"/>
            <a:ext cx="247650" cy="306705"/>
          </a:xfrm>
          <a:custGeom>
            <a:avLst/>
            <a:gdLst/>
            <a:ahLst/>
            <a:cxnLst/>
            <a:rect l="l" t="t" r="r" b="b"/>
            <a:pathLst>
              <a:path w="247650" h="306705">
                <a:moveTo>
                  <a:pt x="26136" y="306624"/>
                </a:moveTo>
                <a:lnTo>
                  <a:pt x="0" y="0"/>
                </a:lnTo>
                <a:lnTo>
                  <a:pt x="247172" y="243004"/>
                </a:lnTo>
                <a:lnTo>
                  <a:pt x="26136" y="306624"/>
                </a:lnTo>
                <a:close/>
              </a:path>
            </a:pathLst>
          </a:custGeom>
          <a:solidFill>
            <a:srgbClr val="971A25"/>
          </a:solidFill>
        </p:spPr>
        <p:txBody>
          <a:bodyPr wrap="square" lIns="0" tIns="0" rIns="0" bIns="0" rtlCol="0"/>
          <a:lstStyle/>
          <a:p>
            <a:endParaRPr/>
          </a:p>
        </p:txBody>
      </p:sp>
      <p:sp>
        <p:nvSpPr>
          <p:cNvPr id="45" name="bk object 45"/>
          <p:cNvSpPr/>
          <p:nvPr/>
        </p:nvSpPr>
        <p:spPr>
          <a:xfrm>
            <a:off x="1083526" y="7210"/>
            <a:ext cx="1798320" cy="1577975"/>
          </a:xfrm>
          <a:custGeom>
            <a:avLst/>
            <a:gdLst/>
            <a:ahLst/>
            <a:cxnLst/>
            <a:rect l="l" t="t" r="r" b="b"/>
            <a:pathLst>
              <a:path w="1798320" h="1577975">
                <a:moveTo>
                  <a:pt x="1336809" y="1577752"/>
                </a:moveTo>
                <a:lnTo>
                  <a:pt x="21557" y="1577752"/>
                </a:lnTo>
                <a:lnTo>
                  <a:pt x="0" y="1244167"/>
                </a:lnTo>
                <a:lnTo>
                  <a:pt x="356926" y="0"/>
                </a:lnTo>
                <a:lnTo>
                  <a:pt x="1218762" y="0"/>
                </a:lnTo>
                <a:lnTo>
                  <a:pt x="1798161" y="456750"/>
                </a:lnTo>
                <a:lnTo>
                  <a:pt x="1336809" y="1577752"/>
                </a:lnTo>
                <a:close/>
              </a:path>
            </a:pathLst>
          </a:custGeom>
          <a:solidFill>
            <a:srgbClr val="AF1C29"/>
          </a:solidFill>
        </p:spPr>
        <p:txBody>
          <a:bodyPr wrap="square" lIns="0" tIns="0" rIns="0" bIns="0" rtlCol="0"/>
          <a:lstStyle/>
          <a:p>
            <a:endParaRPr/>
          </a:p>
        </p:txBody>
      </p:sp>
      <p:sp>
        <p:nvSpPr>
          <p:cNvPr id="46" name="bk object 46"/>
          <p:cNvSpPr/>
          <p:nvPr/>
        </p:nvSpPr>
        <p:spPr>
          <a:xfrm>
            <a:off x="2346258" y="7701"/>
            <a:ext cx="724535" cy="0"/>
          </a:xfrm>
          <a:custGeom>
            <a:avLst/>
            <a:gdLst/>
            <a:ahLst/>
            <a:cxnLst/>
            <a:rect l="l" t="t" r="r" b="b"/>
            <a:pathLst>
              <a:path w="724535">
                <a:moveTo>
                  <a:pt x="0" y="0"/>
                </a:moveTo>
                <a:lnTo>
                  <a:pt x="724313" y="0"/>
                </a:lnTo>
              </a:path>
            </a:pathLst>
          </a:custGeom>
          <a:ln w="3175">
            <a:solidFill>
              <a:srgbClr val="AF1C29"/>
            </a:solidFill>
          </a:ln>
        </p:spPr>
        <p:txBody>
          <a:bodyPr wrap="square" lIns="0" tIns="0" rIns="0" bIns="0" rtlCol="0"/>
          <a:lstStyle/>
          <a:p>
            <a:endParaRPr/>
          </a:p>
        </p:txBody>
      </p:sp>
      <p:sp>
        <p:nvSpPr>
          <p:cNvPr id="47" name="bk object 47"/>
          <p:cNvSpPr/>
          <p:nvPr/>
        </p:nvSpPr>
        <p:spPr>
          <a:xfrm>
            <a:off x="2302288" y="7209"/>
            <a:ext cx="767715" cy="457200"/>
          </a:xfrm>
          <a:custGeom>
            <a:avLst/>
            <a:gdLst/>
            <a:ahLst/>
            <a:cxnLst/>
            <a:rect l="l" t="t" r="r" b="b"/>
            <a:pathLst>
              <a:path w="767714" h="457200">
                <a:moveTo>
                  <a:pt x="579399" y="456750"/>
                </a:moveTo>
                <a:lnTo>
                  <a:pt x="0" y="0"/>
                </a:lnTo>
                <a:lnTo>
                  <a:pt x="43969" y="0"/>
                </a:lnTo>
                <a:lnTo>
                  <a:pt x="767578" y="982"/>
                </a:lnTo>
                <a:lnTo>
                  <a:pt x="579399" y="456750"/>
                </a:lnTo>
                <a:close/>
              </a:path>
            </a:pathLst>
          </a:custGeom>
          <a:solidFill>
            <a:srgbClr val="AF1C29"/>
          </a:solidFill>
        </p:spPr>
        <p:txBody>
          <a:bodyPr wrap="square" lIns="0" tIns="0" rIns="0" bIns="0" rtlCol="0"/>
          <a:lstStyle/>
          <a:p>
            <a:endParaRPr/>
          </a:p>
        </p:txBody>
      </p:sp>
      <p:sp>
        <p:nvSpPr>
          <p:cNvPr id="48" name="bk object 48"/>
          <p:cNvSpPr/>
          <p:nvPr/>
        </p:nvSpPr>
        <p:spPr>
          <a:xfrm>
            <a:off x="1039468" y="385736"/>
            <a:ext cx="292100" cy="866140"/>
          </a:xfrm>
          <a:custGeom>
            <a:avLst/>
            <a:gdLst/>
            <a:ahLst/>
            <a:cxnLst/>
            <a:rect l="l" t="t" r="r" b="b"/>
            <a:pathLst>
              <a:path w="292100" h="866140">
                <a:moveTo>
                  <a:pt x="44057" y="865638"/>
                </a:moveTo>
                <a:lnTo>
                  <a:pt x="0" y="189813"/>
                </a:lnTo>
                <a:lnTo>
                  <a:pt x="291977" y="0"/>
                </a:lnTo>
                <a:lnTo>
                  <a:pt x="44057" y="865638"/>
                </a:lnTo>
                <a:close/>
              </a:path>
            </a:pathLst>
          </a:custGeom>
          <a:solidFill>
            <a:srgbClr val="AF1C29"/>
          </a:solidFill>
        </p:spPr>
        <p:txBody>
          <a:bodyPr wrap="square" lIns="0" tIns="0" rIns="0" bIns="0" rtlCol="0"/>
          <a:lstStyle/>
          <a:p>
            <a:endParaRPr/>
          </a:p>
        </p:txBody>
      </p:sp>
      <p:sp>
        <p:nvSpPr>
          <p:cNvPr id="2" name="Holder 2"/>
          <p:cNvSpPr>
            <a:spLocks noGrp="1"/>
          </p:cNvSpPr>
          <p:nvPr>
            <p:ph type="title"/>
          </p:nvPr>
        </p:nvSpPr>
        <p:spPr>
          <a:xfrm>
            <a:off x="469794" y="543410"/>
            <a:ext cx="11252410" cy="558800"/>
          </a:xfrm>
          <a:prstGeom prst="rect">
            <a:avLst/>
          </a:prstGeom>
        </p:spPr>
        <p:txBody>
          <a:bodyPr wrap="square" lIns="0" tIns="0" rIns="0" bIns="0">
            <a:spAutoFit/>
          </a:bodyPr>
          <a:lstStyle>
            <a:lvl1pPr>
              <a:defRPr sz="4200" b="1" i="0">
                <a:solidFill>
                  <a:schemeClr val="bg1"/>
                </a:solidFill>
                <a:latin typeface="Calibri"/>
                <a:cs typeface="Calibri"/>
              </a:defRPr>
            </a:lvl1pPr>
          </a:lstStyle>
          <a:p>
            <a:endParaRPr/>
          </a:p>
        </p:txBody>
      </p:sp>
      <p:sp>
        <p:nvSpPr>
          <p:cNvPr id="3" name="Holder 3"/>
          <p:cNvSpPr>
            <a:spLocks noGrp="1"/>
          </p:cNvSpPr>
          <p:nvPr>
            <p:ph type="body" idx="1"/>
          </p:nvPr>
        </p:nvSpPr>
        <p:spPr>
          <a:xfrm>
            <a:off x="330264" y="1828745"/>
            <a:ext cx="11531470" cy="475551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39"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4/23/2026</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97379640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4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5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5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5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5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7.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058FC-30FB-585C-C92C-D84BBB739038}"/>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37AE5FFD-A641-9D87-AD38-EFA1EB6C09C1}"/>
              </a:ext>
            </a:extLst>
          </p:cNvPr>
          <p:cNvSpPr/>
          <p:nvPr/>
        </p:nvSpPr>
        <p:spPr>
          <a:xfrm>
            <a:off x="0" y="4478"/>
            <a:ext cx="12183110" cy="6851650"/>
          </a:xfrm>
          <a:custGeom>
            <a:avLst/>
            <a:gdLst/>
            <a:ahLst/>
            <a:cxnLst/>
            <a:rect l="l" t="t" r="r" b="b"/>
            <a:pathLst>
              <a:path w="12183110" h="6851650">
                <a:moveTo>
                  <a:pt x="0" y="0"/>
                </a:moveTo>
                <a:lnTo>
                  <a:pt x="12183079" y="0"/>
                </a:lnTo>
                <a:lnTo>
                  <a:pt x="12183079" y="6851371"/>
                </a:lnTo>
                <a:lnTo>
                  <a:pt x="0" y="6851371"/>
                </a:lnTo>
                <a:lnTo>
                  <a:pt x="0" y="0"/>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a:extLst>
              <a:ext uri="{FF2B5EF4-FFF2-40B4-BE49-F238E27FC236}">
                <a16:creationId xmlns:a16="http://schemas.microsoft.com/office/drawing/2014/main" id="{778F05B8-9DAE-5ADF-1FFD-F29B5EF908AA}"/>
              </a:ext>
            </a:extLst>
          </p:cNvPr>
          <p:cNvSpPr/>
          <p:nvPr/>
        </p:nvSpPr>
        <p:spPr>
          <a:xfrm>
            <a:off x="1422191" y="4366543"/>
            <a:ext cx="1641475" cy="1410970"/>
          </a:xfrm>
          <a:custGeom>
            <a:avLst/>
            <a:gdLst/>
            <a:ahLst/>
            <a:cxnLst/>
            <a:rect l="l" t="t" r="r" b="b"/>
            <a:pathLst>
              <a:path w="1641475" h="1410970">
                <a:moveTo>
                  <a:pt x="1496603" y="418741"/>
                </a:moveTo>
                <a:lnTo>
                  <a:pt x="369548" y="418741"/>
                </a:lnTo>
                <a:lnTo>
                  <a:pt x="905577" y="0"/>
                </a:lnTo>
                <a:lnTo>
                  <a:pt x="1496603" y="418741"/>
                </a:lnTo>
                <a:close/>
              </a:path>
              <a:path w="1641475" h="1410970">
                <a:moveTo>
                  <a:pt x="103774" y="1410731"/>
                </a:moveTo>
                <a:lnTo>
                  <a:pt x="0" y="266470"/>
                </a:lnTo>
                <a:lnTo>
                  <a:pt x="369548" y="418741"/>
                </a:lnTo>
                <a:lnTo>
                  <a:pt x="1496603" y="418741"/>
                </a:lnTo>
                <a:lnTo>
                  <a:pt x="1640936" y="521000"/>
                </a:lnTo>
                <a:lnTo>
                  <a:pt x="103774" y="1410731"/>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a:extLst>
              <a:ext uri="{FF2B5EF4-FFF2-40B4-BE49-F238E27FC236}">
                <a16:creationId xmlns:a16="http://schemas.microsoft.com/office/drawing/2014/main" id="{B0BA565C-D46C-62F3-F736-271253B0D0F9}"/>
              </a:ext>
            </a:extLst>
          </p:cNvPr>
          <p:cNvSpPr/>
          <p:nvPr/>
        </p:nvSpPr>
        <p:spPr>
          <a:xfrm>
            <a:off x="2492011" y="4887544"/>
            <a:ext cx="734060" cy="330835"/>
          </a:xfrm>
          <a:custGeom>
            <a:avLst/>
            <a:gdLst/>
            <a:ahLst/>
            <a:cxnLst/>
            <a:rect l="l" t="t" r="r" b="b"/>
            <a:pathLst>
              <a:path w="734060" h="330835">
                <a:moveTo>
                  <a:pt x="0" y="330661"/>
                </a:moveTo>
                <a:lnTo>
                  <a:pt x="571116" y="0"/>
                </a:lnTo>
                <a:lnTo>
                  <a:pt x="577833" y="4477"/>
                </a:lnTo>
                <a:lnTo>
                  <a:pt x="733865" y="115694"/>
                </a:lnTo>
                <a:lnTo>
                  <a:pt x="0" y="330661"/>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a:extLst>
              <a:ext uri="{FF2B5EF4-FFF2-40B4-BE49-F238E27FC236}">
                <a16:creationId xmlns:a16="http://schemas.microsoft.com/office/drawing/2014/main" id="{B1CE7CBC-684D-C740-BA9F-08F187933C4B}"/>
              </a:ext>
            </a:extLst>
          </p:cNvPr>
          <p:cNvSpPr/>
          <p:nvPr/>
        </p:nvSpPr>
        <p:spPr>
          <a:xfrm>
            <a:off x="3401317" y="2292994"/>
            <a:ext cx="1621790" cy="2143760"/>
          </a:xfrm>
          <a:custGeom>
            <a:avLst/>
            <a:gdLst/>
            <a:ahLst/>
            <a:cxnLst/>
            <a:rect l="l" t="t" r="r" b="b"/>
            <a:pathLst>
              <a:path w="1621789" h="2143760">
                <a:moveTo>
                  <a:pt x="441961" y="2143713"/>
                </a:moveTo>
                <a:lnTo>
                  <a:pt x="0" y="1233827"/>
                </a:lnTo>
                <a:lnTo>
                  <a:pt x="1577476" y="0"/>
                </a:lnTo>
                <a:lnTo>
                  <a:pt x="1621523" y="321705"/>
                </a:lnTo>
                <a:lnTo>
                  <a:pt x="1240032" y="657593"/>
                </a:lnTo>
                <a:lnTo>
                  <a:pt x="1439364" y="1566730"/>
                </a:lnTo>
                <a:lnTo>
                  <a:pt x="441961" y="2143713"/>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a:extLst>
              <a:ext uri="{FF2B5EF4-FFF2-40B4-BE49-F238E27FC236}">
                <a16:creationId xmlns:a16="http://schemas.microsoft.com/office/drawing/2014/main" id="{4DCAFE39-10FB-2598-E7FE-AC796BFB2CB7}"/>
              </a:ext>
            </a:extLst>
          </p:cNvPr>
          <p:cNvSpPr/>
          <p:nvPr/>
        </p:nvSpPr>
        <p:spPr>
          <a:xfrm>
            <a:off x="1130287" y="1154706"/>
            <a:ext cx="1277620" cy="1330960"/>
          </a:xfrm>
          <a:custGeom>
            <a:avLst/>
            <a:gdLst/>
            <a:ahLst/>
            <a:cxnLst/>
            <a:rect l="l" t="t" r="r" b="b"/>
            <a:pathLst>
              <a:path w="1277620" h="1330960">
                <a:moveTo>
                  <a:pt x="512141" y="1330863"/>
                </a:moveTo>
                <a:lnTo>
                  <a:pt x="94067" y="1293543"/>
                </a:lnTo>
                <a:lnTo>
                  <a:pt x="0" y="261246"/>
                </a:lnTo>
                <a:lnTo>
                  <a:pt x="1277361" y="0"/>
                </a:lnTo>
                <a:lnTo>
                  <a:pt x="512141" y="1330863"/>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a:extLst>
              <a:ext uri="{FF2B5EF4-FFF2-40B4-BE49-F238E27FC236}">
                <a16:creationId xmlns:a16="http://schemas.microsoft.com/office/drawing/2014/main" id="{FA340048-2F34-3ECF-2060-0FD262A4F68F}"/>
              </a:ext>
            </a:extLst>
          </p:cNvPr>
          <p:cNvSpPr/>
          <p:nvPr/>
        </p:nvSpPr>
        <p:spPr>
          <a:xfrm>
            <a:off x="1224355" y="2448250"/>
            <a:ext cx="3196590" cy="1918335"/>
          </a:xfrm>
          <a:custGeom>
            <a:avLst/>
            <a:gdLst/>
            <a:ahLst/>
            <a:cxnLst/>
            <a:rect l="l" t="t" r="r" b="b"/>
            <a:pathLst>
              <a:path w="3196590" h="1918335">
                <a:moveTo>
                  <a:pt x="1103414" y="1918293"/>
                </a:moveTo>
                <a:lnTo>
                  <a:pt x="109742" y="1212929"/>
                </a:lnTo>
                <a:lnTo>
                  <a:pt x="0" y="0"/>
                </a:lnTo>
                <a:lnTo>
                  <a:pt x="3196014" y="282145"/>
                </a:lnTo>
                <a:lnTo>
                  <a:pt x="1103414" y="1918293"/>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a:extLst>
              <a:ext uri="{FF2B5EF4-FFF2-40B4-BE49-F238E27FC236}">
                <a16:creationId xmlns:a16="http://schemas.microsoft.com/office/drawing/2014/main" id="{6D548C78-891A-CE45-39DC-BD83B0B3CC43}"/>
              </a:ext>
            </a:extLst>
          </p:cNvPr>
          <p:cNvSpPr/>
          <p:nvPr/>
        </p:nvSpPr>
        <p:spPr>
          <a:xfrm>
            <a:off x="0" y="2340017"/>
            <a:ext cx="1334135" cy="1321435"/>
          </a:xfrm>
          <a:custGeom>
            <a:avLst/>
            <a:gdLst/>
            <a:ahLst/>
            <a:cxnLst/>
            <a:rect l="l" t="t" r="r" b="b"/>
            <a:pathLst>
              <a:path w="1334135" h="1321435">
                <a:moveTo>
                  <a:pt x="1334097" y="1321161"/>
                </a:moveTo>
                <a:lnTo>
                  <a:pt x="0" y="374702"/>
                </a:lnTo>
                <a:lnTo>
                  <a:pt x="0" y="0"/>
                </a:lnTo>
                <a:lnTo>
                  <a:pt x="1224355" y="108232"/>
                </a:lnTo>
                <a:lnTo>
                  <a:pt x="1334097" y="1321161"/>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a:extLst>
              <a:ext uri="{FF2B5EF4-FFF2-40B4-BE49-F238E27FC236}">
                <a16:creationId xmlns:a16="http://schemas.microsoft.com/office/drawing/2014/main" id="{47F62F02-C5D5-4731-E499-FA8D241AC805}"/>
              </a:ext>
            </a:extLst>
          </p:cNvPr>
          <p:cNvSpPr/>
          <p:nvPr/>
        </p:nvSpPr>
        <p:spPr>
          <a:xfrm>
            <a:off x="1002628" y="4478"/>
            <a:ext cx="437515" cy="890905"/>
          </a:xfrm>
          <a:custGeom>
            <a:avLst/>
            <a:gdLst/>
            <a:ahLst/>
            <a:cxnLst/>
            <a:rect l="l" t="t" r="r" b="b"/>
            <a:pathLst>
              <a:path w="437515" h="890905">
                <a:moveTo>
                  <a:pt x="36579" y="406795"/>
                </a:moveTo>
                <a:lnTo>
                  <a:pt x="0" y="0"/>
                </a:lnTo>
                <a:lnTo>
                  <a:pt x="437480" y="0"/>
                </a:lnTo>
                <a:lnTo>
                  <a:pt x="328899" y="270947"/>
                </a:lnTo>
                <a:lnTo>
                  <a:pt x="328483" y="270947"/>
                </a:lnTo>
                <a:lnTo>
                  <a:pt x="36579" y="406795"/>
                </a:lnTo>
                <a:close/>
              </a:path>
              <a:path w="437515" h="890905">
                <a:moveTo>
                  <a:pt x="80626" y="890474"/>
                </a:moveTo>
                <a:lnTo>
                  <a:pt x="80626" y="889727"/>
                </a:lnTo>
                <a:lnTo>
                  <a:pt x="328483" y="270947"/>
                </a:lnTo>
                <a:lnTo>
                  <a:pt x="328899" y="270947"/>
                </a:lnTo>
                <a:lnTo>
                  <a:pt x="80626" y="890474"/>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a:extLst>
              <a:ext uri="{FF2B5EF4-FFF2-40B4-BE49-F238E27FC236}">
                <a16:creationId xmlns:a16="http://schemas.microsoft.com/office/drawing/2014/main" id="{132F99B8-30DC-F1EA-003F-90AD4B80CF14}"/>
              </a:ext>
            </a:extLst>
          </p:cNvPr>
          <p:cNvSpPr/>
          <p:nvPr/>
        </p:nvSpPr>
        <p:spPr>
          <a:xfrm>
            <a:off x="851075" y="894205"/>
            <a:ext cx="279400" cy="578485"/>
          </a:xfrm>
          <a:custGeom>
            <a:avLst/>
            <a:gdLst/>
            <a:ahLst/>
            <a:cxnLst/>
            <a:rect l="l" t="t" r="r" b="b"/>
            <a:pathLst>
              <a:path w="279400" h="578485">
                <a:moveTo>
                  <a:pt x="0" y="578474"/>
                </a:moveTo>
                <a:lnTo>
                  <a:pt x="232179" y="0"/>
                </a:lnTo>
                <a:lnTo>
                  <a:pt x="279211" y="521747"/>
                </a:lnTo>
                <a:lnTo>
                  <a:pt x="0" y="578474"/>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a:extLst>
              <a:ext uri="{FF2B5EF4-FFF2-40B4-BE49-F238E27FC236}">
                <a16:creationId xmlns:a16="http://schemas.microsoft.com/office/drawing/2014/main" id="{C8A26337-A0A0-E49B-1E42-0A3A24E2A6B9}"/>
              </a:ext>
            </a:extLst>
          </p:cNvPr>
          <p:cNvSpPr/>
          <p:nvPr/>
        </p:nvSpPr>
        <p:spPr>
          <a:xfrm>
            <a:off x="0" y="411273"/>
            <a:ext cx="1083310" cy="1236345"/>
          </a:xfrm>
          <a:custGeom>
            <a:avLst/>
            <a:gdLst/>
            <a:ahLst/>
            <a:cxnLst/>
            <a:rect l="l" t="t" r="r" b="b"/>
            <a:pathLst>
              <a:path w="1083310" h="1236345">
                <a:moveTo>
                  <a:pt x="0" y="1236069"/>
                </a:moveTo>
                <a:lnTo>
                  <a:pt x="0" y="482932"/>
                </a:lnTo>
                <a:lnTo>
                  <a:pt x="1039208" y="0"/>
                </a:lnTo>
                <a:lnTo>
                  <a:pt x="1083255" y="482932"/>
                </a:lnTo>
                <a:lnTo>
                  <a:pt x="851074" y="1061407"/>
                </a:lnTo>
                <a:lnTo>
                  <a:pt x="0" y="1236069"/>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a:extLst>
              <a:ext uri="{FF2B5EF4-FFF2-40B4-BE49-F238E27FC236}">
                <a16:creationId xmlns:a16="http://schemas.microsoft.com/office/drawing/2014/main" id="{C8DBAFB4-E46F-3017-1E5C-0BDF7EA74B29}"/>
              </a:ext>
            </a:extLst>
          </p:cNvPr>
          <p:cNvSpPr/>
          <p:nvPr/>
        </p:nvSpPr>
        <p:spPr>
          <a:xfrm>
            <a:off x="-1094" y="1232605"/>
            <a:ext cx="852169" cy="911225"/>
          </a:xfrm>
          <a:custGeom>
            <a:avLst/>
            <a:gdLst/>
            <a:ahLst/>
            <a:cxnLst/>
            <a:rect l="l" t="t" r="r" b="b"/>
            <a:pathLst>
              <a:path w="852169" h="911225">
                <a:moveTo>
                  <a:pt x="487500" y="910628"/>
                </a:moveTo>
                <a:lnTo>
                  <a:pt x="0" y="867336"/>
                </a:lnTo>
                <a:lnTo>
                  <a:pt x="0" y="174661"/>
                </a:lnTo>
                <a:lnTo>
                  <a:pt x="851074" y="0"/>
                </a:lnTo>
                <a:lnTo>
                  <a:pt x="851821" y="0"/>
                </a:lnTo>
                <a:lnTo>
                  <a:pt x="487500" y="910628"/>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a:extLst>
              <a:ext uri="{FF2B5EF4-FFF2-40B4-BE49-F238E27FC236}">
                <a16:creationId xmlns:a16="http://schemas.microsoft.com/office/drawing/2014/main" id="{68944050-0AB3-A185-35AE-55011E8A5DF4}"/>
              </a:ext>
            </a:extLst>
          </p:cNvPr>
          <p:cNvSpPr/>
          <p:nvPr/>
        </p:nvSpPr>
        <p:spPr>
          <a:xfrm>
            <a:off x="487501" y="1415952"/>
            <a:ext cx="737235" cy="1032510"/>
          </a:xfrm>
          <a:custGeom>
            <a:avLst/>
            <a:gdLst/>
            <a:ahLst/>
            <a:cxnLst/>
            <a:rect l="l" t="t" r="r" b="b"/>
            <a:pathLst>
              <a:path w="737235" h="1032510">
                <a:moveTo>
                  <a:pt x="736854" y="1032297"/>
                </a:moveTo>
                <a:lnTo>
                  <a:pt x="0" y="967357"/>
                </a:lnTo>
                <a:lnTo>
                  <a:pt x="364320" y="56728"/>
                </a:lnTo>
                <a:lnTo>
                  <a:pt x="642786" y="0"/>
                </a:lnTo>
                <a:lnTo>
                  <a:pt x="736854" y="1032297"/>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a:extLst>
              <a:ext uri="{FF2B5EF4-FFF2-40B4-BE49-F238E27FC236}">
                <a16:creationId xmlns:a16="http://schemas.microsoft.com/office/drawing/2014/main" id="{2CC16096-F78A-2ADA-869B-53D59A14130E}"/>
              </a:ext>
            </a:extLst>
          </p:cNvPr>
          <p:cNvSpPr/>
          <p:nvPr/>
        </p:nvSpPr>
        <p:spPr>
          <a:xfrm>
            <a:off x="3598410" y="5094301"/>
            <a:ext cx="213360" cy="324485"/>
          </a:xfrm>
          <a:custGeom>
            <a:avLst/>
            <a:gdLst/>
            <a:ahLst/>
            <a:cxnLst/>
            <a:rect l="l" t="t" r="r" b="b"/>
            <a:pathLst>
              <a:path w="213360" h="324485">
                <a:moveTo>
                  <a:pt x="212767" y="323944"/>
                </a:moveTo>
                <a:lnTo>
                  <a:pt x="0" y="172423"/>
                </a:lnTo>
                <a:lnTo>
                  <a:pt x="43300" y="0"/>
                </a:lnTo>
                <a:lnTo>
                  <a:pt x="212767" y="323944"/>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a:extLst>
              <a:ext uri="{FF2B5EF4-FFF2-40B4-BE49-F238E27FC236}">
                <a16:creationId xmlns:a16="http://schemas.microsoft.com/office/drawing/2014/main" id="{4CB885DA-F1B4-F5C7-2C83-A153FC30627A}"/>
              </a:ext>
            </a:extLst>
          </p:cNvPr>
          <p:cNvSpPr/>
          <p:nvPr/>
        </p:nvSpPr>
        <p:spPr>
          <a:xfrm>
            <a:off x="3544657" y="4774088"/>
            <a:ext cx="1042669" cy="1194435"/>
          </a:xfrm>
          <a:custGeom>
            <a:avLst/>
            <a:gdLst/>
            <a:ahLst/>
            <a:cxnLst/>
            <a:rect l="l" t="t" r="r" b="b"/>
            <a:pathLst>
              <a:path w="1042670" h="1194435">
                <a:moveTo>
                  <a:pt x="1042193" y="1194269"/>
                </a:moveTo>
                <a:lnTo>
                  <a:pt x="266520" y="644158"/>
                </a:lnTo>
                <a:lnTo>
                  <a:pt x="0" y="135846"/>
                </a:lnTo>
                <a:lnTo>
                  <a:pt x="462120" y="0"/>
                </a:lnTo>
                <a:lnTo>
                  <a:pt x="1042193" y="1194269"/>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7">
            <a:extLst>
              <a:ext uri="{FF2B5EF4-FFF2-40B4-BE49-F238E27FC236}">
                <a16:creationId xmlns:a16="http://schemas.microsoft.com/office/drawing/2014/main" id="{563C4635-2363-BC66-5058-63CA2DB2D493}"/>
              </a:ext>
            </a:extLst>
          </p:cNvPr>
          <p:cNvSpPr/>
          <p:nvPr/>
        </p:nvSpPr>
        <p:spPr>
          <a:xfrm>
            <a:off x="5008656" y="429186"/>
            <a:ext cx="1263015" cy="1085850"/>
          </a:xfrm>
          <a:custGeom>
            <a:avLst/>
            <a:gdLst/>
            <a:ahLst/>
            <a:cxnLst/>
            <a:rect l="l" t="t" r="r" b="b"/>
            <a:pathLst>
              <a:path w="1263014" h="1085850">
                <a:moveTo>
                  <a:pt x="1261684" y="1085293"/>
                </a:moveTo>
                <a:lnTo>
                  <a:pt x="0" y="194068"/>
                </a:lnTo>
                <a:lnTo>
                  <a:pt x="951860" y="0"/>
                </a:lnTo>
                <a:lnTo>
                  <a:pt x="1262430" y="1084547"/>
                </a:lnTo>
                <a:lnTo>
                  <a:pt x="1261684" y="1085293"/>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8">
            <a:extLst>
              <a:ext uri="{FF2B5EF4-FFF2-40B4-BE49-F238E27FC236}">
                <a16:creationId xmlns:a16="http://schemas.microsoft.com/office/drawing/2014/main" id="{30763527-6658-BCE4-C02C-8CA49C1B02C5}"/>
              </a:ext>
            </a:extLst>
          </p:cNvPr>
          <p:cNvSpPr/>
          <p:nvPr/>
        </p:nvSpPr>
        <p:spPr>
          <a:xfrm>
            <a:off x="5960517" y="299309"/>
            <a:ext cx="1085215" cy="1215390"/>
          </a:xfrm>
          <a:custGeom>
            <a:avLst/>
            <a:gdLst/>
            <a:ahLst/>
            <a:cxnLst/>
            <a:rect l="l" t="t" r="r" b="b"/>
            <a:pathLst>
              <a:path w="1085215" h="1215390">
                <a:moveTo>
                  <a:pt x="309823" y="1215171"/>
                </a:moveTo>
                <a:lnTo>
                  <a:pt x="0" y="129877"/>
                </a:lnTo>
                <a:lnTo>
                  <a:pt x="634575" y="0"/>
                </a:lnTo>
                <a:lnTo>
                  <a:pt x="1084750" y="532198"/>
                </a:lnTo>
                <a:lnTo>
                  <a:pt x="309823" y="1215171"/>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9">
            <a:extLst>
              <a:ext uri="{FF2B5EF4-FFF2-40B4-BE49-F238E27FC236}">
                <a16:creationId xmlns:a16="http://schemas.microsoft.com/office/drawing/2014/main" id="{0B913A66-F3E1-308A-CBF1-E517A28DA82E}"/>
              </a:ext>
            </a:extLst>
          </p:cNvPr>
          <p:cNvSpPr/>
          <p:nvPr/>
        </p:nvSpPr>
        <p:spPr>
          <a:xfrm>
            <a:off x="6270341" y="825534"/>
            <a:ext cx="1771650" cy="1809750"/>
          </a:xfrm>
          <a:custGeom>
            <a:avLst/>
            <a:gdLst/>
            <a:ahLst/>
            <a:cxnLst/>
            <a:rect l="l" t="t" r="r" b="b"/>
            <a:pathLst>
              <a:path w="1771650" h="1809750">
                <a:moveTo>
                  <a:pt x="687579" y="1809317"/>
                </a:moveTo>
                <a:lnTo>
                  <a:pt x="1180308" y="1521948"/>
                </a:lnTo>
                <a:lnTo>
                  <a:pt x="1492" y="690438"/>
                </a:lnTo>
                <a:lnTo>
                  <a:pt x="0" y="688945"/>
                </a:lnTo>
                <a:lnTo>
                  <a:pt x="781644" y="0"/>
                </a:lnTo>
                <a:lnTo>
                  <a:pt x="942154" y="179888"/>
                </a:lnTo>
                <a:lnTo>
                  <a:pt x="1771580" y="1182325"/>
                </a:lnTo>
                <a:lnTo>
                  <a:pt x="687579" y="1809317"/>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20">
            <a:extLst>
              <a:ext uri="{FF2B5EF4-FFF2-40B4-BE49-F238E27FC236}">
                <a16:creationId xmlns:a16="http://schemas.microsoft.com/office/drawing/2014/main" id="{2FA0E48B-4E3E-DF65-193D-C0C5EAD638AA}"/>
              </a:ext>
            </a:extLst>
          </p:cNvPr>
          <p:cNvSpPr/>
          <p:nvPr/>
        </p:nvSpPr>
        <p:spPr>
          <a:xfrm>
            <a:off x="6521930" y="1819017"/>
            <a:ext cx="3026410" cy="2096770"/>
          </a:xfrm>
          <a:custGeom>
            <a:avLst/>
            <a:gdLst/>
            <a:ahLst/>
            <a:cxnLst/>
            <a:rect l="l" t="t" r="r" b="b"/>
            <a:pathLst>
              <a:path w="3026409" h="2096770">
                <a:moveTo>
                  <a:pt x="414338" y="2096689"/>
                </a:moveTo>
                <a:lnTo>
                  <a:pt x="0" y="974822"/>
                </a:lnTo>
                <a:lnTo>
                  <a:pt x="435989" y="815835"/>
                </a:lnTo>
                <a:lnTo>
                  <a:pt x="1845489" y="0"/>
                </a:lnTo>
                <a:lnTo>
                  <a:pt x="3025798" y="1330865"/>
                </a:lnTo>
                <a:lnTo>
                  <a:pt x="414338" y="2096689"/>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object 21">
            <a:extLst>
              <a:ext uri="{FF2B5EF4-FFF2-40B4-BE49-F238E27FC236}">
                <a16:creationId xmlns:a16="http://schemas.microsoft.com/office/drawing/2014/main" id="{896DED53-EF06-1A44-C91D-A724DD8DF0DA}"/>
              </a:ext>
            </a:extLst>
          </p:cNvPr>
          <p:cNvSpPr/>
          <p:nvPr/>
        </p:nvSpPr>
        <p:spPr>
          <a:xfrm>
            <a:off x="4836947" y="2816979"/>
            <a:ext cx="2099310" cy="1672589"/>
          </a:xfrm>
          <a:custGeom>
            <a:avLst/>
            <a:gdLst/>
            <a:ahLst/>
            <a:cxnLst/>
            <a:rect l="l" t="t" r="r" b="b"/>
            <a:pathLst>
              <a:path w="2099309" h="1672589">
                <a:moveTo>
                  <a:pt x="141846" y="1671975"/>
                </a:moveTo>
                <a:lnTo>
                  <a:pt x="0" y="1043491"/>
                </a:lnTo>
                <a:lnTo>
                  <a:pt x="1803685" y="0"/>
                </a:lnTo>
                <a:lnTo>
                  <a:pt x="2099321" y="1098727"/>
                </a:lnTo>
                <a:lnTo>
                  <a:pt x="141846" y="1671975"/>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object 22">
            <a:extLst>
              <a:ext uri="{FF2B5EF4-FFF2-40B4-BE49-F238E27FC236}">
                <a16:creationId xmlns:a16="http://schemas.microsoft.com/office/drawing/2014/main" id="{8F2493D1-A24A-E8F2-0C05-A5140BCF0FF8}"/>
              </a:ext>
            </a:extLst>
          </p:cNvPr>
          <p:cNvSpPr/>
          <p:nvPr/>
        </p:nvSpPr>
        <p:spPr>
          <a:xfrm>
            <a:off x="4641350" y="1960837"/>
            <a:ext cx="2003425" cy="1899285"/>
          </a:xfrm>
          <a:custGeom>
            <a:avLst/>
            <a:gdLst/>
            <a:ahLst/>
            <a:cxnLst/>
            <a:rect l="l" t="t" r="r" b="b"/>
            <a:pathLst>
              <a:path w="2003425" h="1899285">
                <a:moveTo>
                  <a:pt x="199331" y="1898887"/>
                </a:moveTo>
                <a:lnTo>
                  <a:pt x="0" y="989750"/>
                </a:lnTo>
                <a:lnTo>
                  <a:pt x="1123569" y="0"/>
                </a:lnTo>
                <a:lnTo>
                  <a:pt x="1880579" y="427696"/>
                </a:lnTo>
                <a:lnTo>
                  <a:pt x="2003014" y="855396"/>
                </a:lnTo>
                <a:lnTo>
                  <a:pt x="199331" y="1898887"/>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object 23">
            <a:extLst>
              <a:ext uri="{FF2B5EF4-FFF2-40B4-BE49-F238E27FC236}">
                <a16:creationId xmlns:a16="http://schemas.microsoft.com/office/drawing/2014/main" id="{B1424A20-B2E5-B072-76F2-AC75ADD81DEB}"/>
              </a:ext>
            </a:extLst>
          </p:cNvPr>
          <p:cNvSpPr/>
          <p:nvPr/>
        </p:nvSpPr>
        <p:spPr>
          <a:xfrm>
            <a:off x="5764920" y="1514480"/>
            <a:ext cx="757555" cy="874394"/>
          </a:xfrm>
          <a:custGeom>
            <a:avLst/>
            <a:gdLst/>
            <a:ahLst/>
            <a:cxnLst/>
            <a:rect l="l" t="t" r="r" b="b"/>
            <a:pathLst>
              <a:path w="757554" h="874394">
                <a:moveTo>
                  <a:pt x="757009" y="874053"/>
                </a:moveTo>
                <a:lnTo>
                  <a:pt x="0" y="446356"/>
                </a:lnTo>
                <a:lnTo>
                  <a:pt x="505420" y="0"/>
                </a:lnTo>
                <a:lnTo>
                  <a:pt x="506912" y="1492"/>
                </a:lnTo>
                <a:lnTo>
                  <a:pt x="757009" y="874053"/>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object 24">
            <a:extLst>
              <a:ext uri="{FF2B5EF4-FFF2-40B4-BE49-F238E27FC236}">
                <a16:creationId xmlns:a16="http://schemas.microsoft.com/office/drawing/2014/main" id="{7CE6FF69-150D-510C-FC28-7A5B668D45B7}"/>
              </a:ext>
            </a:extLst>
          </p:cNvPr>
          <p:cNvSpPr/>
          <p:nvPr/>
        </p:nvSpPr>
        <p:spPr>
          <a:xfrm>
            <a:off x="6271833" y="1515973"/>
            <a:ext cx="1179195" cy="1118870"/>
          </a:xfrm>
          <a:custGeom>
            <a:avLst/>
            <a:gdLst/>
            <a:ahLst/>
            <a:cxnLst/>
            <a:rect l="l" t="t" r="r" b="b"/>
            <a:pathLst>
              <a:path w="1179195" h="1118870">
                <a:moveTo>
                  <a:pt x="686086" y="1118878"/>
                </a:moveTo>
                <a:lnTo>
                  <a:pt x="250096" y="872560"/>
                </a:lnTo>
                <a:lnTo>
                  <a:pt x="0" y="0"/>
                </a:lnTo>
                <a:lnTo>
                  <a:pt x="1178815" y="831510"/>
                </a:lnTo>
                <a:lnTo>
                  <a:pt x="686086" y="1118878"/>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object 25">
            <a:extLst>
              <a:ext uri="{FF2B5EF4-FFF2-40B4-BE49-F238E27FC236}">
                <a16:creationId xmlns:a16="http://schemas.microsoft.com/office/drawing/2014/main" id="{C708E728-3536-082B-EAAC-B25EC694D791}"/>
              </a:ext>
            </a:extLst>
          </p:cNvPr>
          <p:cNvSpPr/>
          <p:nvPr/>
        </p:nvSpPr>
        <p:spPr>
          <a:xfrm>
            <a:off x="7045267" y="612807"/>
            <a:ext cx="454025" cy="403225"/>
          </a:xfrm>
          <a:custGeom>
            <a:avLst/>
            <a:gdLst/>
            <a:ahLst/>
            <a:cxnLst/>
            <a:rect l="l" t="t" r="r" b="b"/>
            <a:pathLst>
              <a:path w="454025" h="403225">
                <a:moveTo>
                  <a:pt x="156777" y="403063"/>
                </a:moveTo>
                <a:lnTo>
                  <a:pt x="0" y="217954"/>
                </a:lnTo>
                <a:lnTo>
                  <a:pt x="117209" y="114202"/>
                </a:lnTo>
                <a:lnTo>
                  <a:pt x="251589" y="0"/>
                </a:lnTo>
                <a:lnTo>
                  <a:pt x="453907" y="227656"/>
                </a:lnTo>
                <a:lnTo>
                  <a:pt x="156777" y="403063"/>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object 26">
            <a:extLst>
              <a:ext uri="{FF2B5EF4-FFF2-40B4-BE49-F238E27FC236}">
                <a16:creationId xmlns:a16="http://schemas.microsoft.com/office/drawing/2014/main" id="{F539D586-CA99-C464-CCA9-078B6EBF0826}"/>
              </a:ext>
            </a:extLst>
          </p:cNvPr>
          <p:cNvSpPr/>
          <p:nvPr/>
        </p:nvSpPr>
        <p:spPr>
          <a:xfrm>
            <a:off x="7202045" y="840462"/>
            <a:ext cx="1165860" cy="1167765"/>
          </a:xfrm>
          <a:custGeom>
            <a:avLst/>
            <a:gdLst/>
            <a:ahLst/>
            <a:cxnLst/>
            <a:rect l="l" t="t" r="r" b="b"/>
            <a:pathLst>
              <a:path w="1165859" h="1167764">
                <a:moveTo>
                  <a:pt x="839876" y="1167398"/>
                </a:moveTo>
                <a:lnTo>
                  <a:pt x="0" y="175408"/>
                </a:lnTo>
                <a:lnTo>
                  <a:pt x="297129" y="0"/>
                </a:lnTo>
                <a:lnTo>
                  <a:pt x="1165374" y="978554"/>
                </a:lnTo>
                <a:lnTo>
                  <a:pt x="839876" y="1167398"/>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object 27">
            <a:extLst>
              <a:ext uri="{FF2B5EF4-FFF2-40B4-BE49-F238E27FC236}">
                <a16:creationId xmlns:a16="http://schemas.microsoft.com/office/drawing/2014/main" id="{52F367B4-C395-1605-7286-94D63C130A39}"/>
              </a:ext>
            </a:extLst>
          </p:cNvPr>
          <p:cNvSpPr/>
          <p:nvPr/>
        </p:nvSpPr>
        <p:spPr>
          <a:xfrm>
            <a:off x="6595092" y="226906"/>
            <a:ext cx="702310" cy="605155"/>
          </a:xfrm>
          <a:custGeom>
            <a:avLst/>
            <a:gdLst/>
            <a:ahLst/>
            <a:cxnLst/>
            <a:rect l="l" t="t" r="r" b="b"/>
            <a:pathLst>
              <a:path w="702309" h="605155">
                <a:moveTo>
                  <a:pt x="450175" y="604601"/>
                </a:moveTo>
                <a:lnTo>
                  <a:pt x="0" y="72402"/>
                </a:lnTo>
                <a:lnTo>
                  <a:pt x="353121" y="0"/>
                </a:lnTo>
                <a:lnTo>
                  <a:pt x="701764" y="385900"/>
                </a:lnTo>
                <a:lnTo>
                  <a:pt x="569623" y="503087"/>
                </a:lnTo>
                <a:lnTo>
                  <a:pt x="450175" y="604601"/>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object 28">
            <a:extLst>
              <a:ext uri="{FF2B5EF4-FFF2-40B4-BE49-F238E27FC236}">
                <a16:creationId xmlns:a16="http://schemas.microsoft.com/office/drawing/2014/main" id="{3C0CF8DC-C112-7AA9-7B95-1AF178830053}"/>
              </a:ext>
            </a:extLst>
          </p:cNvPr>
          <p:cNvSpPr/>
          <p:nvPr/>
        </p:nvSpPr>
        <p:spPr>
          <a:xfrm>
            <a:off x="6573444" y="4189642"/>
            <a:ext cx="2853690" cy="1948180"/>
          </a:xfrm>
          <a:custGeom>
            <a:avLst/>
            <a:gdLst/>
            <a:ahLst/>
            <a:cxnLst/>
            <a:rect l="l" t="t" r="r" b="b"/>
            <a:pathLst>
              <a:path w="2853690" h="1948179">
                <a:moveTo>
                  <a:pt x="2400928" y="1948150"/>
                </a:moveTo>
                <a:lnTo>
                  <a:pt x="0" y="1948150"/>
                </a:lnTo>
                <a:lnTo>
                  <a:pt x="718933" y="0"/>
                </a:lnTo>
                <a:lnTo>
                  <a:pt x="2853342" y="1142019"/>
                </a:lnTo>
                <a:lnTo>
                  <a:pt x="2400928" y="1948150"/>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object 29">
            <a:extLst>
              <a:ext uri="{FF2B5EF4-FFF2-40B4-BE49-F238E27FC236}">
                <a16:creationId xmlns:a16="http://schemas.microsoft.com/office/drawing/2014/main" id="{F25B1E02-5C20-3612-10E6-200E61414297}"/>
              </a:ext>
            </a:extLst>
          </p:cNvPr>
          <p:cNvSpPr/>
          <p:nvPr/>
        </p:nvSpPr>
        <p:spPr>
          <a:xfrm>
            <a:off x="3225876" y="4909935"/>
            <a:ext cx="415925" cy="356870"/>
          </a:xfrm>
          <a:custGeom>
            <a:avLst/>
            <a:gdLst/>
            <a:ahLst/>
            <a:cxnLst/>
            <a:rect l="l" t="t" r="r" b="b"/>
            <a:pathLst>
              <a:path w="415925" h="356870">
                <a:moveTo>
                  <a:pt x="372533" y="356789"/>
                </a:moveTo>
                <a:lnTo>
                  <a:pt x="0" y="93303"/>
                </a:lnTo>
                <a:lnTo>
                  <a:pt x="318780" y="0"/>
                </a:lnTo>
                <a:lnTo>
                  <a:pt x="415834" y="184366"/>
                </a:lnTo>
                <a:lnTo>
                  <a:pt x="372533" y="356789"/>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object 31">
            <a:extLst>
              <a:ext uri="{FF2B5EF4-FFF2-40B4-BE49-F238E27FC236}">
                <a16:creationId xmlns:a16="http://schemas.microsoft.com/office/drawing/2014/main" id="{A8DE121E-EB6A-7A17-3BE0-DC360E2887F1}"/>
              </a:ext>
            </a:extLst>
          </p:cNvPr>
          <p:cNvSpPr/>
          <p:nvPr/>
        </p:nvSpPr>
        <p:spPr>
          <a:xfrm>
            <a:off x="9547728" y="2377340"/>
            <a:ext cx="2635885" cy="1619250"/>
          </a:xfrm>
          <a:custGeom>
            <a:avLst/>
            <a:gdLst/>
            <a:ahLst/>
            <a:cxnLst/>
            <a:rect l="l" t="t" r="r" b="b"/>
            <a:pathLst>
              <a:path w="2635884" h="1619250">
                <a:moveTo>
                  <a:pt x="629347" y="1618981"/>
                </a:moveTo>
                <a:lnTo>
                  <a:pt x="0" y="772543"/>
                </a:lnTo>
                <a:lnTo>
                  <a:pt x="2635350" y="0"/>
                </a:lnTo>
                <a:lnTo>
                  <a:pt x="1322901" y="385150"/>
                </a:lnTo>
                <a:lnTo>
                  <a:pt x="629347" y="1618981"/>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object 32">
            <a:extLst>
              <a:ext uri="{FF2B5EF4-FFF2-40B4-BE49-F238E27FC236}">
                <a16:creationId xmlns:a16="http://schemas.microsoft.com/office/drawing/2014/main" id="{FB5B1778-0CDB-06DC-4396-55B218D27094}"/>
              </a:ext>
            </a:extLst>
          </p:cNvPr>
          <p:cNvSpPr/>
          <p:nvPr/>
        </p:nvSpPr>
        <p:spPr>
          <a:xfrm>
            <a:off x="1525965" y="5003239"/>
            <a:ext cx="2072639" cy="1853564"/>
          </a:xfrm>
          <a:custGeom>
            <a:avLst/>
            <a:gdLst/>
            <a:ahLst/>
            <a:cxnLst/>
            <a:rect l="l" t="t" r="r" b="b"/>
            <a:pathLst>
              <a:path w="2072639" h="1853565">
                <a:moveTo>
                  <a:pt x="1673810" y="1853240"/>
                </a:moveTo>
                <a:lnTo>
                  <a:pt x="97786" y="1853240"/>
                </a:lnTo>
                <a:lnTo>
                  <a:pt x="0" y="774035"/>
                </a:lnTo>
                <a:lnTo>
                  <a:pt x="966045" y="214966"/>
                </a:lnTo>
                <a:lnTo>
                  <a:pt x="1699911" y="0"/>
                </a:lnTo>
                <a:lnTo>
                  <a:pt x="2072445" y="263485"/>
                </a:lnTo>
                <a:lnTo>
                  <a:pt x="1673810" y="1853240"/>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object 33">
            <a:extLst>
              <a:ext uri="{FF2B5EF4-FFF2-40B4-BE49-F238E27FC236}">
                <a16:creationId xmlns:a16="http://schemas.microsoft.com/office/drawing/2014/main" id="{FF4249B2-C615-E19B-DB9C-FA42B99669FF}"/>
              </a:ext>
            </a:extLst>
          </p:cNvPr>
          <p:cNvSpPr/>
          <p:nvPr/>
        </p:nvSpPr>
        <p:spPr>
          <a:xfrm>
            <a:off x="4586851" y="5968358"/>
            <a:ext cx="239395" cy="169545"/>
          </a:xfrm>
          <a:custGeom>
            <a:avLst/>
            <a:gdLst/>
            <a:ahLst/>
            <a:cxnLst/>
            <a:rect l="l" t="t" r="r" b="b"/>
            <a:pathLst>
              <a:path w="239395" h="169545">
                <a:moveTo>
                  <a:pt x="238900" y="169434"/>
                </a:moveTo>
                <a:lnTo>
                  <a:pt x="82122" y="169434"/>
                </a:lnTo>
                <a:lnTo>
                  <a:pt x="0" y="0"/>
                </a:lnTo>
                <a:lnTo>
                  <a:pt x="238900" y="169434"/>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object 34">
            <a:extLst>
              <a:ext uri="{FF2B5EF4-FFF2-40B4-BE49-F238E27FC236}">
                <a16:creationId xmlns:a16="http://schemas.microsoft.com/office/drawing/2014/main" id="{8625E041-B54C-E40E-A8C3-EF158C9343B0}"/>
              </a:ext>
            </a:extLst>
          </p:cNvPr>
          <p:cNvSpPr/>
          <p:nvPr/>
        </p:nvSpPr>
        <p:spPr>
          <a:xfrm>
            <a:off x="6086019" y="6137793"/>
            <a:ext cx="2888615" cy="718820"/>
          </a:xfrm>
          <a:custGeom>
            <a:avLst/>
            <a:gdLst/>
            <a:ahLst/>
            <a:cxnLst/>
            <a:rect l="l" t="t" r="r" b="b"/>
            <a:pathLst>
              <a:path w="2888615" h="718820">
                <a:moveTo>
                  <a:pt x="2485276" y="718686"/>
                </a:moveTo>
                <a:lnTo>
                  <a:pt x="0" y="718686"/>
                </a:lnTo>
                <a:lnTo>
                  <a:pt x="487425" y="0"/>
                </a:lnTo>
                <a:lnTo>
                  <a:pt x="2888354" y="0"/>
                </a:lnTo>
                <a:lnTo>
                  <a:pt x="2485276" y="718686"/>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object 35">
            <a:extLst>
              <a:ext uri="{FF2B5EF4-FFF2-40B4-BE49-F238E27FC236}">
                <a16:creationId xmlns:a16="http://schemas.microsoft.com/office/drawing/2014/main" id="{FE995D18-2772-8B86-AD47-6A32DEAD3FDA}"/>
              </a:ext>
            </a:extLst>
          </p:cNvPr>
          <p:cNvSpPr/>
          <p:nvPr/>
        </p:nvSpPr>
        <p:spPr>
          <a:xfrm>
            <a:off x="7447660" y="3794041"/>
            <a:ext cx="2729865" cy="1537970"/>
          </a:xfrm>
          <a:custGeom>
            <a:avLst/>
            <a:gdLst/>
            <a:ahLst/>
            <a:cxnLst/>
            <a:rect l="l" t="t" r="r" b="b"/>
            <a:pathLst>
              <a:path w="2729865" h="1537970">
                <a:moveTo>
                  <a:pt x="1979126" y="1537620"/>
                </a:moveTo>
                <a:lnTo>
                  <a:pt x="0" y="1060661"/>
                </a:lnTo>
                <a:lnTo>
                  <a:pt x="718188" y="0"/>
                </a:lnTo>
                <a:lnTo>
                  <a:pt x="2729415" y="202280"/>
                </a:lnTo>
                <a:lnTo>
                  <a:pt x="1979126" y="1537620"/>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object 36">
            <a:extLst>
              <a:ext uri="{FF2B5EF4-FFF2-40B4-BE49-F238E27FC236}">
                <a16:creationId xmlns:a16="http://schemas.microsoft.com/office/drawing/2014/main" id="{548E7138-6377-B6D7-1098-8F5161F5D792}"/>
              </a:ext>
            </a:extLst>
          </p:cNvPr>
          <p:cNvSpPr/>
          <p:nvPr/>
        </p:nvSpPr>
        <p:spPr>
          <a:xfrm>
            <a:off x="8367420" y="361261"/>
            <a:ext cx="3816985" cy="2788920"/>
          </a:xfrm>
          <a:custGeom>
            <a:avLst/>
            <a:gdLst/>
            <a:ahLst/>
            <a:cxnLst/>
            <a:rect l="l" t="t" r="r" b="b"/>
            <a:pathLst>
              <a:path w="3816984" h="2788920">
                <a:moveTo>
                  <a:pt x="1181054" y="2788622"/>
                </a:moveTo>
                <a:lnTo>
                  <a:pt x="0" y="1457755"/>
                </a:lnTo>
                <a:lnTo>
                  <a:pt x="2262073" y="149286"/>
                </a:lnTo>
                <a:lnTo>
                  <a:pt x="3816406" y="0"/>
                </a:lnTo>
                <a:lnTo>
                  <a:pt x="3816406" y="2016078"/>
                </a:lnTo>
                <a:lnTo>
                  <a:pt x="1181054" y="2788622"/>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object 37">
            <a:extLst>
              <a:ext uri="{FF2B5EF4-FFF2-40B4-BE49-F238E27FC236}">
                <a16:creationId xmlns:a16="http://schemas.microsoft.com/office/drawing/2014/main" id="{D02D1C3C-089E-C0D9-396C-7DDD4E8ADF5F}"/>
              </a:ext>
            </a:extLst>
          </p:cNvPr>
          <p:cNvSpPr/>
          <p:nvPr/>
        </p:nvSpPr>
        <p:spPr>
          <a:xfrm>
            <a:off x="3843278" y="3859724"/>
            <a:ext cx="1136015" cy="914400"/>
          </a:xfrm>
          <a:custGeom>
            <a:avLst/>
            <a:gdLst/>
            <a:ahLst/>
            <a:cxnLst/>
            <a:rect l="l" t="t" r="r" b="b"/>
            <a:pathLst>
              <a:path w="1136014" h="914400">
                <a:moveTo>
                  <a:pt x="163498" y="914364"/>
                </a:moveTo>
                <a:lnTo>
                  <a:pt x="0" y="576982"/>
                </a:lnTo>
                <a:lnTo>
                  <a:pt x="997403" y="0"/>
                </a:lnTo>
                <a:lnTo>
                  <a:pt x="1135514" y="629230"/>
                </a:lnTo>
                <a:lnTo>
                  <a:pt x="163498" y="914364"/>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object 38">
            <a:extLst>
              <a:ext uri="{FF2B5EF4-FFF2-40B4-BE49-F238E27FC236}">
                <a16:creationId xmlns:a16="http://schemas.microsoft.com/office/drawing/2014/main" id="{A7DD0A1D-C455-02A3-688D-FB7AFA8D0F15}"/>
              </a:ext>
            </a:extLst>
          </p:cNvPr>
          <p:cNvSpPr/>
          <p:nvPr/>
        </p:nvSpPr>
        <p:spPr>
          <a:xfrm>
            <a:off x="3063127" y="4679294"/>
            <a:ext cx="481965" cy="324485"/>
          </a:xfrm>
          <a:custGeom>
            <a:avLst/>
            <a:gdLst/>
            <a:ahLst/>
            <a:cxnLst/>
            <a:rect l="l" t="t" r="r" b="b"/>
            <a:pathLst>
              <a:path w="481964" h="324485">
                <a:moveTo>
                  <a:pt x="162749" y="323944"/>
                </a:moveTo>
                <a:lnTo>
                  <a:pt x="0" y="208249"/>
                </a:lnTo>
                <a:lnTo>
                  <a:pt x="360588" y="0"/>
                </a:lnTo>
                <a:lnTo>
                  <a:pt x="481529" y="230641"/>
                </a:lnTo>
                <a:lnTo>
                  <a:pt x="162749" y="323944"/>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object 39">
            <a:extLst>
              <a:ext uri="{FF2B5EF4-FFF2-40B4-BE49-F238E27FC236}">
                <a16:creationId xmlns:a16="http://schemas.microsoft.com/office/drawing/2014/main" id="{EF1DC938-99D5-7417-C3A5-AAFBE33BE76E}"/>
              </a:ext>
            </a:extLst>
          </p:cNvPr>
          <p:cNvSpPr/>
          <p:nvPr/>
        </p:nvSpPr>
        <p:spPr>
          <a:xfrm>
            <a:off x="10177076" y="2377339"/>
            <a:ext cx="2006600" cy="1821814"/>
          </a:xfrm>
          <a:custGeom>
            <a:avLst/>
            <a:gdLst/>
            <a:ahLst/>
            <a:cxnLst/>
            <a:rect l="l" t="t" r="r" b="b"/>
            <a:pathLst>
              <a:path w="2006600" h="1821814">
                <a:moveTo>
                  <a:pt x="2006003" y="1821257"/>
                </a:moveTo>
                <a:lnTo>
                  <a:pt x="0" y="1618981"/>
                </a:lnTo>
                <a:lnTo>
                  <a:pt x="693553" y="385150"/>
                </a:lnTo>
                <a:lnTo>
                  <a:pt x="2006003" y="0"/>
                </a:lnTo>
                <a:lnTo>
                  <a:pt x="2006003" y="1821257"/>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object 40">
            <a:extLst>
              <a:ext uri="{FF2B5EF4-FFF2-40B4-BE49-F238E27FC236}">
                <a16:creationId xmlns:a16="http://schemas.microsoft.com/office/drawing/2014/main" id="{C59CB2D3-4FD8-45CB-4000-A9805376F017}"/>
              </a:ext>
            </a:extLst>
          </p:cNvPr>
          <p:cNvSpPr/>
          <p:nvPr/>
        </p:nvSpPr>
        <p:spPr>
          <a:xfrm>
            <a:off x="8571296" y="6137793"/>
            <a:ext cx="3611879" cy="718820"/>
          </a:xfrm>
          <a:custGeom>
            <a:avLst/>
            <a:gdLst/>
            <a:ahLst/>
            <a:cxnLst/>
            <a:rect l="l" t="t" r="r" b="b"/>
            <a:pathLst>
              <a:path w="3611879" h="718820">
                <a:moveTo>
                  <a:pt x="3611783" y="718686"/>
                </a:moveTo>
                <a:lnTo>
                  <a:pt x="0" y="718686"/>
                </a:lnTo>
                <a:lnTo>
                  <a:pt x="403077" y="0"/>
                </a:lnTo>
                <a:lnTo>
                  <a:pt x="3611783" y="0"/>
                </a:lnTo>
                <a:lnTo>
                  <a:pt x="3611783" y="718686"/>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object 42">
            <a:extLst>
              <a:ext uri="{FF2B5EF4-FFF2-40B4-BE49-F238E27FC236}">
                <a16:creationId xmlns:a16="http://schemas.microsoft.com/office/drawing/2014/main" id="{390315F8-0B49-054F-7930-B33C81E15C37}"/>
              </a:ext>
            </a:extLst>
          </p:cNvPr>
          <p:cNvSpPr/>
          <p:nvPr/>
        </p:nvSpPr>
        <p:spPr>
          <a:xfrm>
            <a:off x="0" y="4047076"/>
            <a:ext cx="1526540" cy="2613660"/>
          </a:xfrm>
          <a:custGeom>
            <a:avLst/>
            <a:gdLst/>
            <a:ahLst/>
            <a:cxnLst/>
            <a:rect l="l" t="t" r="r" b="b"/>
            <a:pathLst>
              <a:path w="1526540" h="2613659">
                <a:moveTo>
                  <a:pt x="0" y="2613209"/>
                </a:moveTo>
                <a:lnTo>
                  <a:pt x="0" y="0"/>
                </a:lnTo>
                <a:lnTo>
                  <a:pt x="1422191" y="585937"/>
                </a:lnTo>
                <a:lnTo>
                  <a:pt x="1525965" y="1730198"/>
                </a:lnTo>
                <a:lnTo>
                  <a:pt x="0" y="2613209"/>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object 43">
            <a:extLst>
              <a:ext uri="{FF2B5EF4-FFF2-40B4-BE49-F238E27FC236}">
                <a16:creationId xmlns:a16="http://schemas.microsoft.com/office/drawing/2014/main" id="{C858F90C-AAF2-F6DC-6286-5BAE51DFA59B}"/>
              </a:ext>
            </a:extLst>
          </p:cNvPr>
          <p:cNvSpPr/>
          <p:nvPr/>
        </p:nvSpPr>
        <p:spPr>
          <a:xfrm>
            <a:off x="0" y="5777275"/>
            <a:ext cx="1624330" cy="1079500"/>
          </a:xfrm>
          <a:custGeom>
            <a:avLst/>
            <a:gdLst/>
            <a:ahLst/>
            <a:cxnLst/>
            <a:rect l="l" t="t" r="r" b="b"/>
            <a:pathLst>
              <a:path w="1624330" h="1079500">
                <a:moveTo>
                  <a:pt x="1623751" y="1079204"/>
                </a:moveTo>
                <a:lnTo>
                  <a:pt x="0" y="1079204"/>
                </a:lnTo>
                <a:lnTo>
                  <a:pt x="0" y="883011"/>
                </a:lnTo>
                <a:lnTo>
                  <a:pt x="1525965" y="0"/>
                </a:lnTo>
                <a:lnTo>
                  <a:pt x="1623751" y="1079204"/>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object 44">
            <a:extLst>
              <a:ext uri="{FF2B5EF4-FFF2-40B4-BE49-F238E27FC236}">
                <a16:creationId xmlns:a16="http://schemas.microsoft.com/office/drawing/2014/main" id="{4D697104-29EA-399C-D2E5-40985E0C659D}"/>
              </a:ext>
            </a:extLst>
          </p:cNvPr>
          <p:cNvSpPr/>
          <p:nvPr/>
        </p:nvSpPr>
        <p:spPr>
          <a:xfrm>
            <a:off x="3069098" y="4478"/>
            <a:ext cx="1692910" cy="445134"/>
          </a:xfrm>
          <a:custGeom>
            <a:avLst/>
            <a:gdLst/>
            <a:ahLst/>
            <a:cxnLst/>
            <a:rect l="l" t="t" r="r" b="b"/>
            <a:pathLst>
              <a:path w="1692910" h="445134">
                <a:moveTo>
                  <a:pt x="1692447" y="444863"/>
                </a:moveTo>
                <a:lnTo>
                  <a:pt x="1064591" y="1489"/>
                </a:lnTo>
                <a:lnTo>
                  <a:pt x="0" y="742"/>
                </a:lnTo>
                <a:lnTo>
                  <a:pt x="743" y="0"/>
                </a:lnTo>
                <a:lnTo>
                  <a:pt x="1640189" y="0"/>
                </a:lnTo>
                <a:lnTo>
                  <a:pt x="1692447" y="444863"/>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object 45">
            <a:extLst>
              <a:ext uri="{FF2B5EF4-FFF2-40B4-BE49-F238E27FC236}">
                <a16:creationId xmlns:a16="http://schemas.microsoft.com/office/drawing/2014/main" id="{9DBAE6CF-1516-1074-1097-51343B7199DD}"/>
              </a:ext>
            </a:extLst>
          </p:cNvPr>
          <p:cNvSpPr/>
          <p:nvPr/>
        </p:nvSpPr>
        <p:spPr>
          <a:xfrm>
            <a:off x="2407649" y="331405"/>
            <a:ext cx="1417955" cy="823594"/>
          </a:xfrm>
          <a:custGeom>
            <a:avLst/>
            <a:gdLst/>
            <a:ahLst/>
            <a:cxnLst/>
            <a:rect l="l" t="t" r="r" b="b"/>
            <a:pathLst>
              <a:path w="1417954" h="823594">
                <a:moveTo>
                  <a:pt x="0" y="823300"/>
                </a:moveTo>
                <a:lnTo>
                  <a:pt x="473316" y="0"/>
                </a:lnTo>
                <a:lnTo>
                  <a:pt x="1417713" y="533689"/>
                </a:lnTo>
                <a:lnTo>
                  <a:pt x="0" y="823300"/>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object 46">
            <a:extLst>
              <a:ext uri="{FF2B5EF4-FFF2-40B4-BE49-F238E27FC236}">
                <a16:creationId xmlns:a16="http://schemas.microsoft.com/office/drawing/2014/main" id="{87EF6395-9567-5A9F-8E37-59E00B156DC6}"/>
              </a:ext>
            </a:extLst>
          </p:cNvPr>
          <p:cNvSpPr/>
          <p:nvPr/>
        </p:nvSpPr>
        <p:spPr>
          <a:xfrm>
            <a:off x="0" y="4478"/>
            <a:ext cx="1039494" cy="890269"/>
          </a:xfrm>
          <a:custGeom>
            <a:avLst/>
            <a:gdLst/>
            <a:ahLst/>
            <a:cxnLst/>
            <a:rect l="l" t="t" r="r" b="b"/>
            <a:pathLst>
              <a:path w="1039494" h="890269">
                <a:moveTo>
                  <a:pt x="0" y="889727"/>
                </a:moveTo>
                <a:lnTo>
                  <a:pt x="0" y="0"/>
                </a:lnTo>
                <a:lnTo>
                  <a:pt x="1002628" y="0"/>
                </a:lnTo>
                <a:lnTo>
                  <a:pt x="1039208" y="406795"/>
                </a:lnTo>
                <a:lnTo>
                  <a:pt x="0" y="889727"/>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object 47">
            <a:extLst>
              <a:ext uri="{FF2B5EF4-FFF2-40B4-BE49-F238E27FC236}">
                <a16:creationId xmlns:a16="http://schemas.microsoft.com/office/drawing/2014/main" id="{F702F7B1-3245-F225-854B-B82E8C4FD65C}"/>
              </a:ext>
            </a:extLst>
          </p:cNvPr>
          <p:cNvSpPr/>
          <p:nvPr/>
        </p:nvSpPr>
        <p:spPr>
          <a:xfrm>
            <a:off x="0" y="2714720"/>
            <a:ext cx="1422400" cy="1918335"/>
          </a:xfrm>
          <a:custGeom>
            <a:avLst/>
            <a:gdLst/>
            <a:ahLst/>
            <a:cxnLst/>
            <a:rect l="l" t="t" r="r" b="b"/>
            <a:pathLst>
              <a:path w="1422400" h="1918335">
                <a:moveTo>
                  <a:pt x="1422191" y="1918293"/>
                </a:moveTo>
                <a:lnTo>
                  <a:pt x="0" y="1332356"/>
                </a:lnTo>
                <a:lnTo>
                  <a:pt x="0" y="0"/>
                </a:lnTo>
                <a:lnTo>
                  <a:pt x="1334097" y="946459"/>
                </a:lnTo>
                <a:lnTo>
                  <a:pt x="1422191" y="1918293"/>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object 48">
            <a:extLst>
              <a:ext uri="{FF2B5EF4-FFF2-40B4-BE49-F238E27FC236}">
                <a16:creationId xmlns:a16="http://schemas.microsoft.com/office/drawing/2014/main" id="{EF7D39F3-CD87-38C9-9A04-AAF2A9E7E1BC}"/>
              </a:ext>
            </a:extLst>
          </p:cNvPr>
          <p:cNvSpPr/>
          <p:nvPr/>
        </p:nvSpPr>
        <p:spPr>
          <a:xfrm>
            <a:off x="6344999" y="4478"/>
            <a:ext cx="1333500" cy="608330"/>
          </a:xfrm>
          <a:custGeom>
            <a:avLst/>
            <a:gdLst/>
            <a:ahLst/>
            <a:cxnLst/>
            <a:rect l="l" t="t" r="r" b="b"/>
            <a:pathLst>
              <a:path w="1333500" h="608330">
                <a:moveTo>
                  <a:pt x="250093" y="294830"/>
                </a:moveTo>
                <a:lnTo>
                  <a:pt x="0" y="0"/>
                </a:lnTo>
                <a:lnTo>
                  <a:pt x="1101917" y="0"/>
                </a:lnTo>
                <a:lnTo>
                  <a:pt x="1283407" y="222428"/>
                </a:lnTo>
                <a:lnTo>
                  <a:pt x="603215" y="222428"/>
                </a:lnTo>
                <a:lnTo>
                  <a:pt x="250093" y="294830"/>
                </a:lnTo>
                <a:close/>
              </a:path>
              <a:path w="1333500" h="608330">
                <a:moveTo>
                  <a:pt x="951857" y="608328"/>
                </a:moveTo>
                <a:lnTo>
                  <a:pt x="950364" y="606089"/>
                </a:lnTo>
                <a:lnTo>
                  <a:pt x="603215" y="222428"/>
                </a:lnTo>
                <a:lnTo>
                  <a:pt x="1283407" y="222428"/>
                </a:lnTo>
                <a:lnTo>
                  <a:pt x="1333348" y="283634"/>
                </a:lnTo>
                <a:lnTo>
                  <a:pt x="951857" y="608328"/>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object 49">
            <a:extLst>
              <a:ext uri="{FF2B5EF4-FFF2-40B4-BE49-F238E27FC236}">
                <a16:creationId xmlns:a16="http://schemas.microsoft.com/office/drawing/2014/main" id="{74FC1CC4-FB90-AA99-8F07-F2BF1ED9A928}"/>
              </a:ext>
            </a:extLst>
          </p:cNvPr>
          <p:cNvSpPr/>
          <p:nvPr/>
        </p:nvSpPr>
        <p:spPr>
          <a:xfrm>
            <a:off x="7446916" y="4478"/>
            <a:ext cx="566420" cy="283845"/>
          </a:xfrm>
          <a:custGeom>
            <a:avLst/>
            <a:gdLst/>
            <a:ahLst/>
            <a:cxnLst/>
            <a:rect l="l" t="t" r="r" b="b"/>
            <a:pathLst>
              <a:path w="566420" h="283845">
                <a:moveTo>
                  <a:pt x="231430" y="283634"/>
                </a:moveTo>
                <a:lnTo>
                  <a:pt x="0" y="0"/>
                </a:lnTo>
                <a:lnTo>
                  <a:pt x="565885" y="0"/>
                </a:lnTo>
                <a:lnTo>
                  <a:pt x="231430" y="283634"/>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object 50">
            <a:extLst>
              <a:ext uri="{FF2B5EF4-FFF2-40B4-BE49-F238E27FC236}">
                <a16:creationId xmlns:a16="http://schemas.microsoft.com/office/drawing/2014/main" id="{EE283B60-F930-4F5B-91D0-0D36FCBB859A}"/>
              </a:ext>
            </a:extLst>
          </p:cNvPr>
          <p:cNvSpPr/>
          <p:nvPr/>
        </p:nvSpPr>
        <p:spPr>
          <a:xfrm>
            <a:off x="9018420" y="4478"/>
            <a:ext cx="2487295" cy="1438910"/>
          </a:xfrm>
          <a:custGeom>
            <a:avLst/>
            <a:gdLst/>
            <a:ahLst/>
            <a:cxnLst/>
            <a:rect l="l" t="t" r="r" b="b"/>
            <a:pathLst>
              <a:path w="2487295" h="1438910">
                <a:moveTo>
                  <a:pt x="0" y="1438345"/>
                </a:moveTo>
                <a:lnTo>
                  <a:pt x="118701" y="0"/>
                </a:lnTo>
                <a:lnTo>
                  <a:pt x="2486777" y="0"/>
                </a:lnTo>
                <a:lnTo>
                  <a:pt x="0" y="1438345"/>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object 51">
            <a:extLst>
              <a:ext uri="{FF2B5EF4-FFF2-40B4-BE49-F238E27FC236}">
                <a16:creationId xmlns:a16="http://schemas.microsoft.com/office/drawing/2014/main" id="{1AF06D7C-6E4B-7ACC-C61E-55FA613A7A79}"/>
              </a:ext>
            </a:extLst>
          </p:cNvPr>
          <p:cNvSpPr/>
          <p:nvPr/>
        </p:nvSpPr>
        <p:spPr>
          <a:xfrm>
            <a:off x="11407406" y="4478"/>
            <a:ext cx="775970" cy="356870"/>
          </a:xfrm>
          <a:custGeom>
            <a:avLst/>
            <a:gdLst/>
            <a:ahLst/>
            <a:cxnLst/>
            <a:rect l="l" t="t" r="r" b="b"/>
            <a:pathLst>
              <a:path w="775970" h="356870">
                <a:moveTo>
                  <a:pt x="775673" y="356782"/>
                </a:moveTo>
                <a:lnTo>
                  <a:pt x="0" y="55978"/>
                </a:lnTo>
                <a:lnTo>
                  <a:pt x="97790" y="0"/>
                </a:lnTo>
                <a:lnTo>
                  <a:pt x="775673" y="0"/>
                </a:lnTo>
                <a:lnTo>
                  <a:pt x="775673" y="356782"/>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object 52">
            <a:extLst>
              <a:ext uri="{FF2B5EF4-FFF2-40B4-BE49-F238E27FC236}">
                <a16:creationId xmlns:a16="http://schemas.microsoft.com/office/drawing/2014/main" id="{763ABDD7-5CA0-FE8E-E6CD-58018D678A7B}"/>
              </a:ext>
            </a:extLst>
          </p:cNvPr>
          <p:cNvSpPr/>
          <p:nvPr/>
        </p:nvSpPr>
        <p:spPr>
          <a:xfrm>
            <a:off x="10629493" y="60456"/>
            <a:ext cx="1553845" cy="450215"/>
          </a:xfrm>
          <a:custGeom>
            <a:avLst/>
            <a:gdLst/>
            <a:ahLst/>
            <a:cxnLst/>
            <a:rect l="l" t="t" r="r" b="b"/>
            <a:pathLst>
              <a:path w="1553845" h="450215">
                <a:moveTo>
                  <a:pt x="0" y="450091"/>
                </a:moveTo>
                <a:lnTo>
                  <a:pt x="777912" y="0"/>
                </a:lnTo>
                <a:lnTo>
                  <a:pt x="1553585" y="300804"/>
                </a:lnTo>
                <a:lnTo>
                  <a:pt x="0" y="450091"/>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object 53">
            <a:extLst>
              <a:ext uri="{FF2B5EF4-FFF2-40B4-BE49-F238E27FC236}">
                <a16:creationId xmlns:a16="http://schemas.microsoft.com/office/drawing/2014/main" id="{44974906-01F7-F5F8-8DCC-FDB990F222F1}"/>
              </a:ext>
            </a:extLst>
          </p:cNvPr>
          <p:cNvSpPr/>
          <p:nvPr/>
        </p:nvSpPr>
        <p:spPr>
          <a:xfrm>
            <a:off x="8974373" y="5331662"/>
            <a:ext cx="3209290" cy="806450"/>
          </a:xfrm>
          <a:custGeom>
            <a:avLst/>
            <a:gdLst/>
            <a:ahLst/>
            <a:cxnLst/>
            <a:rect l="l" t="t" r="r" b="b"/>
            <a:pathLst>
              <a:path w="3209290" h="806450">
                <a:moveTo>
                  <a:pt x="3208706" y="806131"/>
                </a:moveTo>
                <a:lnTo>
                  <a:pt x="0" y="806131"/>
                </a:lnTo>
                <a:lnTo>
                  <a:pt x="452414" y="0"/>
                </a:lnTo>
                <a:lnTo>
                  <a:pt x="3208706" y="665060"/>
                </a:lnTo>
                <a:lnTo>
                  <a:pt x="3208706" y="806131"/>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object 54">
            <a:extLst>
              <a:ext uri="{FF2B5EF4-FFF2-40B4-BE49-F238E27FC236}">
                <a16:creationId xmlns:a16="http://schemas.microsoft.com/office/drawing/2014/main" id="{09D5E558-65EA-0FFC-AE83-7786D1D10D0A}"/>
              </a:ext>
            </a:extLst>
          </p:cNvPr>
          <p:cNvSpPr/>
          <p:nvPr/>
        </p:nvSpPr>
        <p:spPr>
          <a:xfrm>
            <a:off x="4880994" y="1461484"/>
            <a:ext cx="883919" cy="1153795"/>
          </a:xfrm>
          <a:custGeom>
            <a:avLst/>
            <a:gdLst/>
            <a:ahLst/>
            <a:cxnLst/>
            <a:rect l="l" t="t" r="r" b="b"/>
            <a:pathLst>
              <a:path w="883920" h="1153795">
                <a:moveTo>
                  <a:pt x="141846" y="1153216"/>
                </a:moveTo>
                <a:lnTo>
                  <a:pt x="97799" y="831510"/>
                </a:lnTo>
                <a:lnTo>
                  <a:pt x="0" y="0"/>
                </a:lnTo>
                <a:lnTo>
                  <a:pt x="883925" y="499353"/>
                </a:lnTo>
                <a:lnTo>
                  <a:pt x="141846" y="1153216"/>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7" name="object 57">
            <a:extLst>
              <a:ext uri="{FF2B5EF4-FFF2-40B4-BE49-F238E27FC236}">
                <a16:creationId xmlns:a16="http://schemas.microsoft.com/office/drawing/2014/main" id="{500328A6-35EB-54D2-B71F-16E4A5C06F98}"/>
              </a:ext>
            </a:extLst>
          </p:cNvPr>
          <p:cNvSpPr/>
          <p:nvPr/>
        </p:nvSpPr>
        <p:spPr>
          <a:xfrm>
            <a:off x="3423715" y="4436707"/>
            <a:ext cx="583565" cy="473709"/>
          </a:xfrm>
          <a:custGeom>
            <a:avLst/>
            <a:gdLst/>
            <a:ahLst/>
            <a:cxnLst/>
            <a:rect l="l" t="t" r="r" b="b"/>
            <a:pathLst>
              <a:path w="583564" h="473710">
                <a:moveTo>
                  <a:pt x="120941" y="473227"/>
                </a:moveTo>
                <a:lnTo>
                  <a:pt x="0" y="242586"/>
                </a:lnTo>
                <a:lnTo>
                  <a:pt x="419563" y="0"/>
                </a:lnTo>
                <a:lnTo>
                  <a:pt x="583061" y="337380"/>
                </a:lnTo>
                <a:lnTo>
                  <a:pt x="120941" y="473227"/>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8" name="object 58">
            <a:extLst>
              <a:ext uri="{FF2B5EF4-FFF2-40B4-BE49-F238E27FC236}">
                <a16:creationId xmlns:a16="http://schemas.microsoft.com/office/drawing/2014/main" id="{589C179A-006D-BABA-CC49-B0E12EC32A00}"/>
              </a:ext>
            </a:extLst>
          </p:cNvPr>
          <p:cNvSpPr/>
          <p:nvPr/>
        </p:nvSpPr>
        <p:spPr>
          <a:xfrm>
            <a:off x="4825751" y="6137793"/>
            <a:ext cx="625475" cy="446405"/>
          </a:xfrm>
          <a:custGeom>
            <a:avLst/>
            <a:gdLst/>
            <a:ahLst/>
            <a:cxnLst/>
            <a:rect l="l" t="t" r="r" b="b"/>
            <a:pathLst>
              <a:path w="625475" h="446404">
                <a:moveTo>
                  <a:pt x="624869" y="446359"/>
                </a:moveTo>
                <a:lnTo>
                  <a:pt x="0" y="0"/>
                </a:lnTo>
                <a:lnTo>
                  <a:pt x="527816" y="0"/>
                </a:lnTo>
                <a:lnTo>
                  <a:pt x="624869" y="446359"/>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9" name="object 59">
            <a:extLst>
              <a:ext uri="{FF2B5EF4-FFF2-40B4-BE49-F238E27FC236}">
                <a16:creationId xmlns:a16="http://schemas.microsoft.com/office/drawing/2014/main" id="{0FB7B3ED-92B9-0378-AD97-7EC2B5B6308A}"/>
              </a:ext>
            </a:extLst>
          </p:cNvPr>
          <p:cNvSpPr/>
          <p:nvPr/>
        </p:nvSpPr>
        <p:spPr>
          <a:xfrm>
            <a:off x="3199775" y="5266725"/>
            <a:ext cx="1366520" cy="1590040"/>
          </a:xfrm>
          <a:custGeom>
            <a:avLst/>
            <a:gdLst/>
            <a:ahLst/>
            <a:cxnLst/>
            <a:rect l="l" t="t" r="r" b="b"/>
            <a:pathLst>
              <a:path w="1366520" h="1590040">
                <a:moveTo>
                  <a:pt x="1366111" y="1589754"/>
                </a:moveTo>
                <a:lnTo>
                  <a:pt x="0" y="1589754"/>
                </a:lnTo>
                <a:lnTo>
                  <a:pt x="398635" y="0"/>
                </a:lnTo>
                <a:lnTo>
                  <a:pt x="611401" y="151521"/>
                </a:lnTo>
                <a:lnTo>
                  <a:pt x="1366111" y="1589754"/>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0" name="object 60">
            <a:extLst>
              <a:ext uri="{FF2B5EF4-FFF2-40B4-BE49-F238E27FC236}">
                <a16:creationId xmlns:a16="http://schemas.microsoft.com/office/drawing/2014/main" id="{EF69EBF6-0EF6-A35B-4409-F9FA8ED9FBC2}"/>
              </a:ext>
            </a:extLst>
          </p:cNvPr>
          <p:cNvSpPr/>
          <p:nvPr/>
        </p:nvSpPr>
        <p:spPr>
          <a:xfrm>
            <a:off x="4668973" y="6137793"/>
            <a:ext cx="781685" cy="718820"/>
          </a:xfrm>
          <a:custGeom>
            <a:avLst/>
            <a:gdLst/>
            <a:ahLst/>
            <a:cxnLst/>
            <a:rect l="l" t="t" r="r" b="b"/>
            <a:pathLst>
              <a:path w="781685" h="718820">
                <a:moveTo>
                  <a:pt x="690604" y="718686"/>
                </a:moveTo>
                <a:lnTo>
                  <a:pt x="349333" y="718686"/>
                </a:lnTo>
                <a:lnTo>
                  <a:pt x="0" y="0"/>
                </a:lnTo>
                <a:lnTo>
                  <a:pt x="156777" y="0"/>
                </a:lnTo>
                <a:lnTo>
                  <a:pt x="781647" y="446358"/>
                </a:lnTo>
                <a:lnTo>
                  <a:pt x="690604" y="718686"/>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1" name="object 61">
            <a:extLst>
              <a:ext uri="{FF2B5EF4-FFF2-40B4-BE49-F238E27FC236}">
                <a16:creationId xmlns:a16="http://schemas.microsoft.com/office/drawing/2014/main" id="{4F23CA18-A9B8-9D6E-57A7-E5786407996D}"/>
              </a:ext>
            </a:extLst>
          </p:cNvPr>
          <p:cNvSpPr/>
          <p:nvPr/>
        </p:nvSpPr>
        <p:spPr>
          <a:xfrm>
            <a:off x="3811177" y="5418246"/>
            <a:ext cx="1207135" cy="1438275"/>
          </a:xfrm>
          <a:custGeom>
            <a:avLst/>
            <a:gdLst/>
            <a:ahLst/>
            <a:cxnLst/>
            <a:rect l="l" t="t" r="r" b="b"/>
            <a:pathLst>
              <a:path w="1207135" h="1438275">
                <a:moveTo>
                  <a:pt x="1207128" y="1438233"/>
                </a:moveTo>
                <a:lnTo>
                  <a:pt x="754709" y="1438233"/>
                </a:lnTo>
                <a:lnTo>
                  <a:pt x="0" y="0"/>
                </a:lnTo>
                <a:lnTo>
                  <a:pt x="377758" y="719546"/>
                </a:lnTo>
                <a:lnTo>
                  <a:pt x="857795" y="719546"/>
                </a:lnTo>
                <a:lnTo>
                  <a:pt x="1207128" y="1438233"/>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2" name="object 62">
            <a:extLst>
              <a:ext uri="{FF2B5EF4-FFF2-40B4-BE49-F238E27FC236}">
                <a16:creationId xmlns:a16="http://schemas.microsoft.com/office/drawing/2014/main" id="{B8B0C7B5-8EB8-50FA-18D2-2285D395A189}"/>
              </a:ext>
            </a:extLst>
          </p:cNvPr>
          <p:cNvSpPr/>
          <p:nvPr/>
        </p:nvSpPr>
        <p:spPr>
          <a:xfrm>
            <a:off x="5838830" y="4478"/>
            <a:ext cx="756285" cy="424815"/>
          </a:xfrm>
          <a:custGeom>
            <a:avLst/>
            <a:gdLst/>
            <a:ahLst/>
            <a:cxnLst/>
            <a:rect l="l" t="t" r="r" b="b"/>
            <a:pathLst>
              <a:path w="756284" h="424815">
                <a:moveTo>
                  <a:pt x="121686" y="424708"/>
                </a:moveTo>
                <a:lnTo>
                  <a:pt x="0" y="0"/>
                </a:lnTo>
                <a:lnTo>
                  <a:pt x="506168" y="0"/>
                </a:lnTo>
                <a:lnTo>
                  <a:pt x="756262" y="294830"/>
                </a:lnTo>
                <a:lnTo>
                  <a:pt x="121686" y="424708"/>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3" name="object 63">
            <a:extLst>
              <a:ext uri="{FF2B5EF4-FFF2-40B4-BE49-F238E27FC236}">
                <a16:creationId xmlns:a16="http://schemas.microsoft.com/office/drawing/2014/main" id="{1E9CD1DD-314E-5519-AE04-00D1271AB775}"/>
              </a:ext>
            </a:extLst>
          </p:cNvPr>
          <p:cNvSpPr/>
          <p:nvPr/>
        </p:nvSpPr>
        <p:spPr>
          <a:xfrm>
            <a:off x="6521930" y="2388533"/>
            <a:ext cx="436245" cy="427990"/>
          </a:xfrm>
          <a:custGeom>
            <a:avLst/>
            <a:gdLst/>
            <a:ahLst/>
            <a:cxnLst/>
            <a:rect l="l" t="t" r="r" b="b"/>
            <a:pathLst>
              <a:path w="436245" h="427989">
                <a:moveTo>
                  <a:pt x="122434" y="427699"/>
                </a:moveTo>
                <a:lnTo>
                  <a:pt x="0" y="0"/>
                </a:lnTo>
                <a:lnTo>
                  <a:pt x="435989" y="246318"/>
                </a:lnTo>
                <a:lnTo>
                  <a:pt x="122434" y="427699"/>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4" name="object 64">
            <a:extLst>
              <a:ext uri="{FF2B5EF4-FFF2-40B4-BE49-F238E27FC236}">
                <a16:creationId xmlns:a16="http://schemas.microsoft.com/office/drawing/2014/main" id="{0CCC12A0-B044-F66B-6676-93AD84C061BF}"/>
              </a:ext>
            </a:extLst>
          </p:cNvPr>
          <p:cNvSpPr/>
          <p:nvPr/>
        </p:nvSpPr>
        <p:spPr>
          <a:xfrm>
            <a:off x="7296856" y="4478"/>
            <a:ext cx="1622425" cy="836294"/>
          </a:xfrm>
          <a:custGeom>
            <a:avLst/>
            <a:gdLst/>
            <a:ahLst/>
            <a:cxnLst/>
            <a:rect l="l" t="t" r="r" b="b"/>
            <a:pathLst>
              <a:path w="1622425" h="836294">
                <a:moveTo>
                  <a:pt x="628601" y="585188"/>
                </a:moveTo>
                <a:lnTo>
                  <a:pt x="1622264" y="0"/>
                </a:lnTo>
                <a:lnTo>
                  <a:pt x="628601" y="585188"/>
                </a:lnTo>
                <a:close/>
              </a:path>
              <a:path w="1622425" h="836294">
                <a:moveTo>
                  <a:pt x="202317" y="835984"/>
                </a:moveTo>
                <a:lnTo>
                  <a:pt x="0" y="608328"/>
                </a:lnTo>
                <a:lnTo>
                  <a:pt x="381490" y="283634"/>
                </a:lnTo>
                <a:lnTo>
                  <a:pt x="628504" y="585069"/>
                </a:lnTo>
                <a:lnTo>
                  <a:pt x="202317" y="835984"/>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5" name="object 65">
            <a:extLst>
              <a:ext uri="{FF2B5EF4-FFF2-40B4-BE49-F238E27FC236}">
                <a16:creationId xmlns:a16="http://schemas.microsoft.com/office/drawing/2014/main" id="{F4796E57-8DB6-16E5-E9F3-5E9797FEAB83}"/>
              </a:ext>
            </a:extLst>
          </p:cNvPr>
          <p:cNvSpPr/>
          <p:nvPr/>
        </p:nvSpPr>
        <p:spPr>
          <a:xfrm>
            <a:off x="7678347" y="4478"/>
            <a:ext cx="1240790" cy="585470"/>
          </a:xfrm>
          <a:custGeom>
            <a:avLst/>
            <a:gdLst/>
            <a:ahLst/>
            <a:cxnLst/>
            <a:rect l="l" t="t" r="r" b="b"/>
            <a:pathLst>
              <a:path w="1240790" h="585470">
                <a:moveTo>
                  <a:pt x="247111" y="585188"/>
                </a:moveTo>
                <a:lnTo>
                  <a:pt x="0" y="283634"/>
                </a:lnTo>
                <a:lnTo>
                  <a:pt x="334455" y="0"/>
                </a:lnTo>
                <a:lnTo>
                  <a:pt x="1240774" y="0"/>
                </a:lnTo>
                <a:lnTo>
                  <a:pt x="247111" y="585188"/>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6" name="object 66">
            <a:extLst>
              <a:ext uri="{FF2B5EF4-FFF2-40B4-BE49-F238E27FC236}">
                <a16:creationId xmlns:a16="http://schemas.microsoft.com/office/drawing/2014/main" id="{3441CC3B-AD85-BEF4-9FEC-C669F67D2A1B}"/>
              </a:ext>
            </a:extLst>
          </p:cNvPr>
          <p:cNvSpPr/>
          <p:nvPr/>
        </p:nvSpPr>
        <p:spPr>
          <a:xfrm>
            <a:off x="7499174" y="4478"/>
            <a:ext cx="1638300" cy="1815464"/>
          </a:xfrm>
          <a:custGeom>
            <a:avLst/>
            <a:gdLst/>
            <a:ahLst/>
            <a:cxnLst/>
            <a:rect l="l" t="t" r="r" b="b"/>
            <a:pathLst>
              <a:path w="1638300" h="1815464">
                <a:moveTo>
                  <a:pt x="868244" y="1815287"/>
                </a:moveTo>
                <a:lnTo>
                  <a:pt x="0" y="835984"/>
                </a:lnTo>
                <a:lnTo>
                  <a:pt x="1419946" y="0"/>
                </a:lnTo>
                <a:lnTo>
                  <a:pt x="1637946" y="0"/>
                </a:lnTo>
                <a:lnTo>
                  <a:pt x="1519244" y="1438345"/>
                </a:lnTo>
                <a:lnTo>
                  <a:pt x="868244" y="1815287"/>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7" name="object 67">
            <a:extLst>
              <a:ext uri="{FF2B5EF4-FFF2-40B4-BE49-F238E27FC236}">
                <a16:creationId xmlns:a16="http://schemas.microsoft.com/office/drawing/2014/main" id="{571C3CCD-D1C3-6CD8-2BB7-E57BAA5BB38F}"/>
              </a:ext>
            </a:extLst>
          </p:cNvPr>
          <p:cNvSpPr/>
          <p:nvPr/>
        </p:nvSpPr>
        <p:spPr>
          <a:xfrm>
            <a:off x="4709288" y="4478"/>
            <a:ext cx="1251585" cy="619125"/>
          </a:xfrm>
          <a:custGeom>
            <a:avLst/>
            <a:gdLst/>
            <a:ahLst/>
            <a:cxnLst/>
            <a:rect l="l" t="t" r="r" b="b"/>
            <a:pathLst>
              <a:path w="1251585" h="619125">
                <a:moveTo>
                  <a:pt x="299367" y="618776"/>
                </a:moveTo>
                <a:lnTo>
                  <a:pt x="52256" y="444863"/>
                </a:lnTo>
                <a:lnTo>
                  <a:pt x="0" y="0"/>
                </a:lnTo>
                <a:lnTo>
                  <a:pt x="1129541" y="0"/>
                </a:lnTo>
                <a:lnTo>
                  <a:pt x="1251228" y="424708"/>
                </a:lnTo>
                <a:lnTo>
                  <a:pt x="299367" y="618776"/>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8" name="object 68">
            <a:extLst>
              <a:ext uri="{FF2B5EF4-FFF2-40B4-BE49-F238E27FC236}">
                <a16:creationId xmlns:a16="http://schemas.microsoft.com/office/drawing/2014/main" id="{1728F49A-3D84-8DF1-27E3-810A668614E4}"/>
              </a:ext>
            </a:extLst>
          </p:cNvPr>
          <p:cNvSpPr/>
          <p:nvPr/>
        </p:nvSpPr>
        <p:spPr>
          <a:xfrm>
            <a:off x="2880965" y="5221"/>
            <a:ext cx="1906905" cy="860425"/>
          </a:xfrm>
          <a:custGeom>
            <a:avLst/>
            <a:gdLst/>
            <a:ahLst/>
            <a:cxnLst/>
            <a:rect l="l" t="t" r="r" b="b"/>
            <a:pathLst>
              <a:path w="1906904" h="860425">
                <a:moveTo>
                  <a:pt x="944396" y="859873"/>
                </a:moveTo>
                <a:lnTo>
                  <a:pt x="0" y="326184"/>
                </a:lnTo>
                <a:lnTo>
                  <a:pt x="188132" y="0"/>
                </a:lnTo>
                <a:lnTo>
                  <a:pt x="1252724" y="746"/>
                </a:lnTo>
                <a:lnTo>
                  <a:pt x="1880579" y="444120"/>
                </a:lnTo>
                <a:lnTo>
                  <a:pt x="1906710" y="663567"/>
                </a:lnTo>
                <a:lnTo>
                  <a:pt x="944396" y="859873"/>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9" name="object 69">
            <a:extLst>
              <a:ext uri="{FF2B5EF4-FFF2-40B4-BE49-F238E27FC236}">
                <a16:creationId xmlns:a16="http://schemas.microsoft.com/office/drawing/2014/main" id="{DFF27354-CF36-E836-F2A7-DA669CBACC47}"/>
              </a:ext>
            </a:extLst>
          </p:cNvPr>
          <p:cNvSpPr/>
          <p:nvPr/>
        </p:nvSpPr>
        <p:spPr>
          <a:xfrm>
            <a:off x="4787675" y="623254"/>
            <a:ext cx="1482725" cy="1337945"/>
          </a:xfrm>
          <a:custGeom>
            <a:avLst/>
            <a:gdLst/>
            <a:ahLst/>
            <a:cxnLst/>
            <a:rect l="l" t="t" r="r" b="b"/>
            <a:pathLst>
              <a:path w="1482725" h="1337945">
                <a:moveTo>
                  <a:pt x="977244" y="1337582"/>
                </a:moveTo>
                <a:lnTo>
                  <a:pt x="93319" y="838229"/>
                </a:lnTo>
                <a:lnTo>
                  <a:pt x="0" y="45533"/>
                </a:lnTo>
                <a:lnTo>
                  <a:pt x="220981" y="0"/>
                </a:lnTo>
                <a:lnTo>
                  <a:pt x="1482665" y="891225"/>
                </a:lnTo>
                <a:lnTo>
                  <a:pt x="977244" y="1337582"/>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0" name="object 70">
            <a:extLst>
              <a:ext uri="{FF2B5EF4-FFF2-40B4-BE49-F238E27FC236}">
                <a16:creationId xmlns:a16="http://schemas.microsoft.com/office/drawing/2014/main" id="{FE041989-93BE-54E2-37A6-78105FF43A55}"/>
              </a:ext>
            </a:extLst>
          </p:cNvPr>
          <p:cNvSpPr/>
          <p:nvPr/>
        </p:nvSpPr>
        <p:spPr>
          <a:xfrm>
            <a:off x="3825362" y="668788"/>
            <a:ext cx="1056005" cy="793115"/>
          </a:xfrm>
          <a:custGeom>
            <a:avLst/>
            <a:gdLst/>
            <a:ahLst/>
            <a:cxnLst/>
            <a:rect l="l" t="t" r="r" b="b"/>
            <a:pathLst>
              <a:path w="1056004" h="793115">
                <a:moveTo>
                  <a:pt x="1055632" y="792695"/>
                </a:moveTo>
                <a:lnTo>
                  <a:pt x="0" y="196307"/>
                </a:lnTo>
                <a:lnTo>
                  <a:pt x="962313" y="0"/>
                </a:lnTo>
                <a:lnTo>
                  <a:pt x="1055632" y="792695"/>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1" name="object 71">
            <a:extLst>
              <a:ext uri="{FF2B5EF4-FFF2-40B4-BE49-F238E27FC236}">
                <a16:creationId xmlns:a16="http://schemas.microsoft.com/office/drawing/2014/main" id="{FBA8097D-C961-860A-A6D5-7532E950D912}"/>
              </a:ext>
            </a:extLst>
          </p:cNvPr>
          <p:cNvSpPr/>
          <p:nvPr/>
        </p:nvSpPr>
        <p:spPr>
          <a:xfrm>
            <a:off x="4761545" y="449341"/>
            <a:ext cx="247650" cy="219710"/>
          </a:xfrm>
          <a:custGeom>
            <a:avLst/>
            <a:gdLst/>
            <a:ahLst/>
            <a:cxnLst/>
            <a:rect l="l" t="t" r="r" b="b"/>
            <a:pathLst>
              <a:path w="247650" h="219709">
                <a:moveTo>
                  <a:pt x="26130" y="219447"/>
                </a:moveTo>
                <a:lnTo>
                  <a:pt x="0" y="0"/>
                </a:lnTo>
                <a:lnTo>
                  <a:pt x="247110" y="173913"/>
                </a:lnTo>
                <a:lnTo>
                  <a:pt x="26130" y="219447"/>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3" name="object 73">
            <a:extLst>
              <a:ext uri="{FF2B5EF4-FFF2-40B4-BE49-F238E27FC236}">
                <a16:creationId xmlns:a16="http://schemas.microsoft.com/office/drawing/2014/main" id="{0E86123E-340A-88BA-6FFE-68D7AD552995}"/>
              </a:ext>
            </a:extLst>
          </p:cNvPr>
          <p:cNvSpPr/>
          <p:nvPr/>
        </p:nvSpPr>
        <p:spPr>
          <a:xfrm>
            <a:off x="2301644" y="4478"/>
            <a:ext cx="767715" cy="327025"/>
          </a:xfrm>
          <a:custGeom>
            <a:avLst/>
            <a:gdLst/>
            <a:ahLst/>
            <a:cxnLst/>
            <a:rect l="l" t="t" r="r" b="b"/>
            <a:pathLst>
              <a:path w="767714" h="327025">
                <a:moveTo>
                  <a:pt x="579321" y="326926"/>
                </a:moveTo>
                <a:lnTo>
                  <a:pt x="0" y="0"/>
                </a:lnTo>
                <a:lnTo>
                  <a:pt x="3140" y="0"/>
                </a:lnTo>
                <a:lnTo>
                  <a:pt x="767454" y="742"/>
                </a:lnTo>
                <a:lnTo>
                  <a:pt x="579321" y="326926"/>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4" name="object 74">
            <a:extLst>
              <a:ext uri="{FF2B5EF4-FFF2-40B4-BE49-F238E27FC236}">
                <a16:creationId xmlns:a16="http://schemas.microsoft.com/office/drawing/2014/main" id="{5B64DBA8-14AE-F8A5-C5EC-0DCB896B8F6D}"/>
              </a:ext>
            </a:extLst>
          </p:cNvPr>
          <p:cNvSpPr/>
          <p:nvPr/>
        </p:nvSpPr>
        <p:spPr>
          <a:xfrm>
            <a:off x="1039207" y="275426"/>
            <a:ext cx="292100" cy="619760"/>
          </a:xfrm>
          <a:custGeom>
            <a:avLst/>
            <a:gdLst/>
            <a:ahLst/>
            <a:cxnLst/>
            <a:rect l="l" t="t" r="r" b="b"/>
            <a:pathLst>
              <a:path w="292100" h="619760">
                <a:moveTo>
                  <a:pt x="44046" y="619526"/>
                </a:moveTo>
                <a:lnTo>
                  <a:pt x="0" y="135847"/>
                </a:lnTo>
                <a:lnTo>
                  <a:pt x="291904" y="0"/>
                </a:lnTo>
                <a:lnTo>
                  <a:pt x="44046" y="619526"/>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5" name="object 75">
            <a:extLst>
              <a:ext uri="{FF2B5EF4-FFF2-40B4-BE49-F238E27FC236}">
                <a16:creationId xmlns:a16="http://schemas.microsoft.com/office/drawing/2014/main" id="{151E16BF-7BF1-CDC8-6D21-5F41359F249A}"/>
              </a:ext>
            </a:extLst>
          </p:cNvPr>
          <p:cNvSpPr/>
          <p:nvPr/>
        </p:nvSpPr>
        <p:spPr>
          <a:xfrm>
            <a:off x="6936268" y="3149883"/>
            <a:ext cx="3241040" cy="1974850"/>
          </a:xfrm>
          <a:custGeom>
            <a:avLst/>
            <a:gdLst/>
            <a:ahLst/>
            <a:cxnLst/>
            <a:rect l="l" t="t" r="r" b="b"/>
            <a:pathLst>
              <a:path w="3241040" h="1974850">
                <a:moveTo>
                  <a:pt x="325501" y="1974275"/>
                </a:moveTo>
                <a:lnTo>
                  <a:pt x="0" y="765823"/>
                </a:lnTo>
                <a:lnTo>
                  <a:pt x="2611460" y="0"/>
                </a:lnTo>
                <a:lnTo>
                  <a:pt x="3090407" y="644158"/>
                </a:lnTo>
                <a:lnTo>
                  <a:pt x="1229580" y="644158"/>
                </a:lnTo>
                <a:lnTo>
                  <a:pt x="511392" y="1704819"/>
                </a:lnTo>
                <a:lnTo>
                  <a:pt x="325501" y="1974275"/>
                </a:lnTo>
                <a:close/>
              </a:path>
              <a:path w="3241040" h="1974850">
                <a:moveTo>
                  <a:pt x="3240807" y="846438"/>
                </a:moveTo>
                <a:lnTo>
                  <a:pt x="1229580" y="644158"/>
                </a:lnTo>
                <a:lnTo>
                  <a:pt x="3090407" y="644158"/>
                </a:lnTo>
                <a:lnTo>
                  <a:pt x="3240807" y="846438"/>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6" name="object 76">
            <a:extLst>
              <a:ext uri="{FF2B5EF4-FFF2-40B4-BE49-F238E27FC236}">
                <a16:creationId xmlns:a16="http://schemas.microsoft.com/office/drawing/2014/main" id="{49A31232-D070-D4CE-88B3-2F16D731044F}"/>
              </a:ext>
            </a:extLst>
          </p:cNvPr>
          <p:cNvSpPr/>
          <p:nvPr/>
        </p:nvSpPr>
        <p:spPr>
          <a:xfrm>
            <a:off x="4978794" y="3915707"/>
            <a:ext cx="2283460" cy="2223135"/>
          </a:xfrm>
          <a:custGeom>
            <a:avLst/>
            <a:gdLst/>
            <a:ahLst/>
            <a:cxnLst/>
            <a:rect l="l" t="t" r="r" b="b"/>
            <a:pathLst>
              <a:path w="2283459" h="2223135">
                <a:moveTo>
                  <a:pt x="1590168" y="2222832"/>
                </a:moveTo>
                <a:lnTo>
                  <a:pt x="372533" y="2222832"/>
                </a:lnTo>
                <a:lnTo>
                  <a:pt x="0" y="573247"/>
                </a:lnTo>
                <a:lnTo>
                  <a:pt x="1957474" y="0"/>
                </a:lnTo>
                <a:lnTo>
                  <a:pt x="2282976" y="1208451"/>
                </a:lnTo>
                <a:lnTo>
                  <a:pt x="1590168" y="2222832"/>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7" name="object 77">
            <a:extLst>
              <a:ext uri="{FF2B5EF4-FFF2-40B4-BE49-F238E27FC236}">
                <a16:creationId xmlns:a16="http://schemas.microsoft.com/office/drawing/2014/main" id="{76E2251F-B130-5E3F-35AD-FAD7683B1BA0}"/>
              </a:ext>
            </a:extLst>
          </p:cNvPr>
          <p:cNvSpPr/>
          <p:nvPr/>
        </p:nvSpPr>
        <p:spPr>
          <a:xfrm>
            <a:off x="5349835" y="6137793"/>
            <a:ext cx="1223645" cy="718820"/>
          </a:xfrm>
          <a:custGeom>
            <a:avLst/>
            <a:gdLst/>
            <a:ahLst/>
            <a:cxnLst/>
            <a:rect l="l" t="t" r="r" b="b"/>
            <a:pathLst>
              <a:path w="1223645" h="718820">
                <a:moveTo>
                  <a:pt x="736183" y="718686"/>
                </a:moveTo>
                <a:lnTo>
                  <a:pt x="483605" y="718686"/>
                </a:lnTo>
                <a:lnTo>
                  <a:pt x="100785" y="446358"/>
                </a:lnTo>
                <a:lnTo>
                  <a:pt x="0" y="0"/>
                </a:lnTo>
                <a:lnTo>
                  <a:pt x="1223608" y="0"/>
                </a:lnTo>
                <a:lnTo>
                  <a:pt x="736183" y="718686"/>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8" name="object 78">
            <a:extLst>
              <a:ext uri="{FF2B5EF4-FFF2-40B4-BE49-F238E27FC236}">
                <a16:creationId xmlns:a16="http://schemas.microsoft.com/office/drawing/2014/main" id="{BB3823FA-7584-E0EC-D8C8-2A259D210A29}"/>
              </a:ext>
            </a:extLst>
          </p:cNvPr>
          <p:cNvSpPr/>
          <p:nvPr/>
        </p:nvSpPr>
        <p:spPr>
          <a:xfrm>
            <a:off x="5354354" y="6584152"/>
            <a:ext cx="479425" cy="272415"/>
          </a:xfrm>
          <a:custGeom>
            <a:avLst/>
            <a:gdLst/>
            <a:ahLst/>
            <a:cxnLst/>
            <a:rect l="l" t="t" r="r" b="b"/>
            <a:pathLst>
              <a:path w="479425" h="272415">
                <a:moveTo>
                  <a:pt x="479086" y="272327"/>
                </a:moveTo>
                <a:lnTo>
                  <a:pt x="0" y="272327"/>
                </a:lnTo>
                <a:lnTo>
                  <a:pt x="96265" y="0"/>
                </a:lnTo>
                <a:lnTo>
                  <a:pt x="479086" y="272327"/>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9" name="object 79">
            <a:extLst>
              <a:ext uri="{FF2B5EF4-FFF2-40B4-BE49-F238E27FC236}">
                <a16:creationId xmlns:a16="http://schemas.microsoft.com/office/drawing/2014/main" id="{D13BD33B-6F06-216E-F313-D66147A3F379}"/>
              </a:ext>
            </a:extLst>
          </p:cNvPr>
          <p:cNvSpPr/>
          <p:nvPr/>
        </p:nvSpPr>
        <p:spPr>
          <a:xfrm>
            <a:off x="2327769" y="3850023"/>
            <a:ext cx="1096010" cy="1037590"/>
          </a:xfrm>
          <a:custGeom>
            <a:avLst/>
            <a:gdLst/>
            <a:ahLst/>
            <a:cxnLst/>
            <a:rect l="l" t="t" r="r" b="b"/>
            <a:pathLst>
              <a:path w="1096010" h="1037589">
                <a:moveTo>
                  <a:pt x="735358" y="1037520"/>
                </a:moveTo>
                <a:lnTo>
                  <a:pt x="0" y="516520"/>
                </a:lnTo>
                <a:lnTo>
                  <a:pt x="660703" y="0"/>
                </a:lnTo>
                <a:lnTo>
                  <a:pt x="1095946" y="829270"/>
                </a:lnTo>
                <a:lnTo>
                  <a:pt x="735358" y="1037520"/>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1" name="object 81">
            <a:extLst>
              <a:ext uri="{FF2B5EF4-FFF2-40B4-BE49-F238E27FC236}">
                <a16:creationId xmlns:a16="http://schemas.microsoft.com/office/drawing/2014/main" id="{DCEDE9B6-BD50-B3A6-DD02-83F169D4F175}"/>
              </a:ext>
            </a:extLst>
          </p:cNvPr>
          <p:cNvSpPr/>
          <p:nvPr/>
        </p:nvSpPr>
        <p:spPr>
          <a:xfrm>
            <a:off x="4597800" y="4545129"/>
            <a:ext cx="2539161" cy="1663870"/>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5" name="TextBox 54">
            <a:extLst>
              <a:ext uri="{FF2B5EF4-FFF2-40B4-BE49-F238E27FC236}">
                <a16:creationId xmlns:a16="http://schemas.microsoft.com/office/drawing/2014/main" id="{C8B7BEE2-4FD6-2DBC-0A3E-08135264CD89}"/>
              </a:ext>
            </a:extLst>
          </p:cNvPr>
          <p:cNvSpPr txBox="1"/>
          <p:nvPr/>
        </p:nvSpPr>
        <p:spPr>
          <a:xfrm>
            <a:off x="487501" y="86080"/>
            <a:ext cx="11332396" cy="440120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Calibri"/>
                <a:ea typeface="+mn-ea"/>
                <a:cs typeface="+mn-cs"/>
              </a:rPr>
              <a:t>National Inventors Hall of Fame Invention Education Programs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000" b="1" dirty="0">
              <a:solidFill>
                <a:prstClr val="white"/>
              </a:solidFill>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Calibri"/>
              </a:rPr>
              <a:t>Examples of the Integration of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Calibri"/>
              </a:rPr>
              <a:t>Economic Literacy, Entrepreneurship,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Calibri"/>
              </a:rPr>
              <a:t>and Go-to-Market Principles</a:t>
            </a:r>
          </a:p>
        </p:txBody>
      </p:sp>
    </p:spTree>
    <p:extLst>
      <p:ext uri="{BB962C8B-B14F-4D97-AF65-F5344CB8AC3E}">
        <p14:creationId xmlns:p14="http://schemas.microsoft.com/office/powerpoint/2010/main" val="34169945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07838-CC0F-F987-5E9F-58F97A4C1AC6}"/>
              </a:ext>
            </a:extLst>
          </p:cNvPr>
          <p:cNvSpPr>
            <a:spLocks noGrp="1"/>
          </p:cNvSpPr>
          <p:nvPr>
            <p:ph type="title"/>
          </p:nvPr>
        </p:nvSpPr>
        <p:spPr/>
        <p:txBody>
          <a:bodyPr/>
          <a:lstStyle/>
          <a:p>
            <a:endParaRPr lang="en-US"/>
          </a:p>
        </p:txBody>
      </p:sp>
      <p:pic>
        <p:nvPicPr>
          <p:cNvPr id="5" name="Content Placeholder 4" descr="A close-up of a paper&#10;&#10;AI-generated content may be incorrect.">
            <a:extLst>
              <a:ext uri="{FF2B5EF4-FFF2-40B4-BE49-F238E27FC236}">
                <a16:creationId xmlns:a16="http://schemas.microsoft.com/office/drawing/2014/main" id="{7C1F5E1C-5E6F-8F1C-9936-284879DDFFB9}"/>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68773" y="457200"/>
            <a:ext cx="11854453" cy="5943600"/>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41352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op up advertisement with a grid and a piece of paper&#10;&#10;AI-generated content may be incorrect.">
            <a:extLst>
              <a:ext uri="{FF2B5EF4-FFF2-40B4-BE49-F238E27FC236}">
                <a16:creationId xmlns:a16="http://schemas.microsoft.com/office/drawing/2014/main" id="{65AAB0DA-40CB-AC75-AAA4-DEF11F1057AF}"/>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55131" y="457200"/>
            <a:ext cx="11644103" cy="5797826"/>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422216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F4DCD5-19F1-0287-ED0F-93DA70F8F96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750296C-34DE-F700-D944-1327C2CDB9B5}"/>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dirty="0">
                <a:solidFill>
                  <a:schemeClr val="bg1"/>
                </a:solidFill>
                <a:latin typeface="Calibri" panose="020F0502020204030204" pitchFamily="34" charset="0"/>
                <a:ea typeface="Calibri" panose="020F0502020204030204" pitchFamily="34" charset="0"/>
                <a:cs typeface="Calibri" panose="020F0502020204030204" pitchFamily="34" charset="0"/>
              </a:rPr>
              <a:t>Curriculum: Start-up Med Tech</a:t>
            </a:r>
          </a:p>
        </p:txBody>
      </p:sp>
      <p:sp>
        <p:nvSpPr>
          <p:cNvPr id="6" name="TextBox 5">
            <a:extLst>
              <a:ext uri="{FF2B5EF4-FFF2-40B4-BE49-F238E27FC236}">
                <a16:creationId xmlns:a16="http://schemas.microsoft.com/office/drawing/2014/main" id="{EAB69E4C-369C-EF28-580E-7B3A2F0E393A}"/>
              </a:ext>
            </a:extLst>
          </p:cNvPr>
          <p:cNvSpPr txBox="1"/>
          <p:nvPr/>
        </p:nvSpPr>
        <p:spPr>
          <a:xfrm>
            <a:off x="431186" y="1607789"/>
            <a:ext cx="5080266"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ea typeface="Calibri" panose="020F0502020204030204" pitchFamily="34" charset="0"/>
                <a:cs typeface="Calibri" panose="020F0502020204030204" pitchFamily="34" charset="0"/>
              </a:rPr>
              <a:t>In </a:t>
            </a:r>
            <a:r>
              <a:rPr lang="en-US" b="1" i="1" dirty="0">
                <a:latin typeface="Calibri" panose="020F0502020204030204" pitchFamily="34" charset="0"/>
                <a:ea typeface="Calibri" panose="020F0502020204030204" pitchFamily="34" charset="0"/>
                <a:cs typeface="Calibri" panose="020F0502020204030204" pitchFamily="34" charset="0"/>
              </a:rPr>
              <a:t>Start-up Med Tech</a:t>
            </a:r>
            <a:r>
              <a:rPr lang="en-US" dirty="0">
                <a:latin typeface="Calibri" panose="020F0502020204030204" pitchFamily="34" charset="0"/>
                <a:ea typeface="Calibri" panose="020F0502020204030204" pitchFamily="34" charset="0"/>
                <a:cs typeface="Calibri" panose="020F0502020204030204" pitchFamily="34" charset="0"/>
              </a:rPr>
              <a:t>, innovators are challenged to </a:t>
            </a:r>
            <a:r>
              <a:rPr lang="en-US" b="1" i="1" dirty="0">
                <a:latin typeface="Calibri" panose="020F0502020204030204" pitchFamily="34" charset="0"/>
                <a:ea typeface="Calibri" panose="020F0502020204030204" pitchFamily="34" charset="0"/>
                <a:cs typeface="Calibri" panose="020F0502020204030204" pitchFamily="34" charset="0"/>
              </a:rPr>
              <a:t>create a successful start-up medical technology company </a:t>
            </a:r>
            <a:r>
              <a:rPr lang="en-US" dirty="0">
                <a:latin typeface="Calibri" panose="020F0502020204030204" pitchFamily="34" charset="0"/>
                <a:ea typeface="Calibri" panose="020F0502020204030204" pitchFamily="34" charset="0"/>
                <a:cs typeface="Calibri" panose="020F0502020204030204" pitchFamily="34" charset="0"/>
              </a:rPr>
              <a:t>that specializes in wearable innovative equipment. They create a </a:t>
            </a:r>
            <a:r>
              <a:rPr lang="en-US" b="1" i="1" dirty="0">
                <a:latin typeface="Calibri" panose="020F0502020204030204" pitchFamily="34" charset="0"/>
                <a:ea typeface="Calibri" panose="020F0502020204030204" pitchFamily="34" charset="0"/>
                <a:cs typeface="Calibri" panose="020F0502020204030204" pitchFamily="34" charset="0"/>
              </a:rPr>
              <a:t>Capitalization Plan </a:t>
            </a:r>
            <a:r>
              <a:rPr lang="en-US" dirty="0">
                <a:latin typeface="Calibri" panose="020F0502020204030204" pitchFamily="34" charset="0"/>
                <a:ea typeface="Calibri" panose="020F0502020204030204" pitchFamily="34" charset="0"/>
                <a:cs typeface="Calibri" panose="020F0502020204030204" pitchFamily="34" charset="0"/>
              </a:rPr>
              <a:t>to generate cash flow for their start-up and then </a:t>
            </a:r>
            <a:r>
              <a:rPr lang="en-US" b="1" i="1" dirty="0">
                <a:latin typeface="Calibri" panose="020F0502020204030204" pitchFamily="34" charset="0"/>
                <a:ea typeface="Calibri" panose="020F0502020204030204" pitchFamily="34" charset="0"/>
                <a:cs typeface="Calibri" panose="020F0502020204030204" pitchFamily="34" charset="0"/>
              </a:rPr>
              <a:t>build a prototype </a:t>
            </a:r>
            <a:r>
              <a:rPr lang="en-US" dirty="0">
                <a:latin typeface="Calibri" panose="020F0502020204030204" pitchFamily="34" charset="0"/>
                <a:ea typeface="Calibri" panose="020F0502020204030204" pitchFamily="34" charset="0"/>
                <a:cs typeface="Calibri" panose="020F0502020204030204" pitchFamily="34" charset="0"/>
              </a:rPr>
              <a:t>of their technology. After hearing from National Inventors Hall of Fame Inductee Al Langer about the value of </a:t>
            </a:r>
            <a:r>
              <a:rPr lang="en-US" b="1" i="1" dirty="0">
                <a:latin typeface="Calibri" panose="020F0502020204030204" pitchFamily="34" charset="0"/>
                <a:ea typeface="Calibri" panose="020F0502020204030204" pitchFamily="34" charset="0"/>
                <a:cs typeface="Calibri" panose="020F0502020204030204" pitchFamily="34" charset="0"/>
              </a:rPr>
              <a:t>listening to others' critiques</a:t>
            </a:r>
            <a:r>
              <a:rPr lang="en-US" dirty="0">
                <a:latin typeface="Calibri" panose="020F0502020204030204" pitchFamily="34" charset="0"/>
                <a:ea typeface="Calibri" panose="020F0502020204030204" pitchFamily="34" charset="0"/>
                <a:cs typeface="Calibri" panose="020F0502020204030204" pitchFamily="34" charset="0"/>
              </a:rPr>
              <a:t>, innovators give each other feedback on their tech </a:t>
            </a:r>
            <a:r>
              <a:rPr lang="en-US" b="1" i="1" dirty="0">
                <a:latin typeface="Calibri" panose="020F0502020204030204" pitchFamily="34" charset="0"/>
                <a:ea typeface="Calibri" panose="020F0502020204030204" pitchFamily="34" charset="0"/>
                <a:cs typeface="Calibri" panose="020F0502020204030204" pitchFamily="34" charset="0"/>
              </a:rPr>
              <a:t>prototypes</a:t>
            </a:r>
            <a:r>
              <a:rPr lang="en-US" dirty="0">
                <a:latin typeface="Calibri" panose="020F0502020204030204" pitchFamily="34" charset="0"/>
                <a:ea typeface="Calibri" panose="020F0502020204030204" pitchFamily="34" charset="0"/>
                <a:cs typeface="Calibri" panose="020F0502020204030204" pitchFamily="34" charset="0"/>
              </a:rPr>
              <a:t>. They then use this feedback to </a:t>
            </a:r>
            <a:r>
              <a:rPr lang="en-US" b="1" i="1" dirty="0">
                <a:latin typeface="Calibri" panose="020F0502020204030204" pitchFamily="34" charset="0"/>
                <a:ea typeface="Calibri" panose="020F0502020204030204" pitchFamily="34" charset="0"/>
                <a:cs typeface="Calibri" panose="020F0502020204030204" pitchFamily="34" charset="0"/>
              </a:rPr>
              <a:t>reconstruct the prototype </a:t>
            </a:r>
            <a:r>
              <a:rPr lang="en-US" dirty="0">
                <a:latin typeface="Calibri" panose="020F0502020204030204" pitchFamily="34" charset="0"/>
                <a:ea typeface="Calibri" panose="020F0502020204030204" pitchFamily="34" charset="0"/>
                <a:cs typeface="Calibri" panose="020F0502020204030204" pitchFamily="34" charset="0"/>
              </a:rPr>
              <a:t>and </a:t>
            </a:r>
            <a:r>
              <a:rPr lang="en-US" b="1" i="1" dirty="0">
                <a:latin typeface="Calibri" panose="020F0502020204030204" pitchFamily="34" charset="0"/>
                <a:ea typeface="Calibri" panose="020F0502020204030204" pitchFamily="34" charset="0"/>
                <a:cs typeface="Calibri" panose="020F0502020204030204" pitchFamily="34" charset="0"/>
              </a:rPr>
              <a:t>sell stock </a:t>
            </a:r>
            <a:r>
              <a:rPr lang="en-US" dirty="0">
                <a:latin typeface="Calibri" panose="020F0502020204030204" pitchFamily="34" charset="0"/>
                <a:ea typeface="Calibri" panose="020F0502020204030204" pitchFamily="34" charset="0"/>
                <a:cs typeface="Calibri" panose="020F0502020204030204" pitchFamily="34" charset="0"/>
              </a:rPr>
              <a:t>in their company to the doubters.</a:t>
            </a:r>
          </a:p>
        </p:txBody>
      </p:sp>
      <p:pic>
        <p:nvPicPr>
          <p:cNvPr id="2" name="Content Placeholder 3" descr="A diagram of a company&#10;&#10;AI-generated content may be incorrect.">
            <a:extLst>
              <a:ext uri="{FF2B5EF4-FFF2-40B4-BE49-F238E27FC236}">
                <a16:creationId xmlns:a16="http://schemas.microsoft.com/office/drawing/2014/main" id="{0FA65008-3175-5DD9-CEF7-5AABC8254FB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6000" y="1332217"/>
            <a:ext cx="3374576" cy="5229796"/>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287289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graph on a chalkboard&#10;&#10;AI-generated content may be incorrect.">
            <a:extLst>
              <a:ext uri="{FF2B5EF4-FFF2-40B4-BE49-F238E27FC236}">
                <a16:creationId xmlns:a16="http://schemas.microsoft.com/office/drawing/2014/main" id="{CE8A8692-3B9F-1933-F8EC-1C7A542CE4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6131" y="228600"/>
            <a:ext cx="10039737" cy="64008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747261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65904-37FD-34F9-0925-3AFD9FFA44B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DF2FA80-B744-A359-1349-80FD63AC3BD1}"/>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dirty="0">
                <a:solidFill>
                  <a:schemeClr val="bg1"/>
                </a:solidFill>
                <a:latin typeface="Calibri" panose="020F0502020204030204" pitchFamily="34" charset="0"/>
                <a:ea typeface="Calibri" panose="020F0502020204030204" pitchFamily="34" charset="0"/>
                <a:cs typeface="Calibri" panose="020F0502020204030204" pitchFamily="34" charset="0"/>
              </a:rPr>
              <a:t>Curriculum: Stuck! ™ </a:t>
            </a:r>
          </a:p>
        </p:txBody>
      </p:sp>
      <p:sp>
        <p:nvSpPr>
          <p:cNvPr id="6" name="TextBox 5">
            <a:extLst>
              <a:ext uri="{FF2B5EF4-FFF2-40B4-BE49-F238E27FC236}">
                <a16:creationId xmlns:a16="http://schemas.microsoft.com/office/drawing/2014/main" id="{64988DFF-5CC9-4138-602B-BA6C257FE261}"/>
              </a:ext>
            </a:extLst>
          </p:cNvPr>
          <p:cNvSpPr txBox="1"/>
          <p:nvPr/>
        </p:nvSpPr>
        <p:spPr>
          <a:xfrm>
            <a:off x="439764" y="1561742"/>
            <a:ext cx="5848302"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ea typeface="Calibri" panose="020F0502020204030204" pitchFamily="34" charset="0"/>
                <a:cs typeface="Calibri" panose="020F0502020204030204" pitchFamily="34" charset="0"/>
              </a:rPr>
              <a:t>In </a:t>
            </a:r>
            <a:r>
              <a:rPr lang="en-US" b="1" i="1" dirty="0">
                <a:latin typeface="Calibri" panose="020F0502020204030204" pitchFamily="34" charset="0"/>
                <a:ea typeface="Calibri" panose="020F0502020204030204" pitchFamily="34" charset="0"/>
                <a:cs typeface="Calibri" panose="020F0502020204030204" pitchFamily="34" charset="0"/>
              </a:rPr>
              <a:t>Stuck!, </a:t>
            </a:r>
            <a:r>
              <a:rPr lang="en-US" dirty="0">
                <a:latin typeface="Calibri" panose="020F0502020204030204" pitchFamily="34" charset="0"/>
                <a:ea typeface="Calibri" panose="020F0502020204030204" pitchFamily="34" charset="0"/>
                <a:cs typeface="Calibri" panose="020F0502020204030204" pitchFamily="34" charset="0"/>
              </a:rPr>
              <a:t>children get down to business and </a:t>
            </a:r>
            <a:r>
              <a:rPr lang="en-US" b="1" i="1" dirty="0">
                <a:latin typeface="Calibri" panose="020F0502020204030204" pitchFamily="34" charset="0"/>
                <a:ea typeface="Calibri" panose="020F0502020204030204" pitchFamily="34" charset="0"/>
                <a:cs typeface="Calibri" panose="020F0502020204030204" pitchFamily="34" charset="0"/>
              </a:rPr>
              <a:t>design an exclusive new product </a:t>
            </a:r>
            <a:r>
              <a:rPr lang="en-US" dirty="0">
                <a:latin typeface="Calibri" panose="020F0502020204030204" pitchFamily="34" charset="0"/>
                <a:ea typeface="Calibri" panose="020F0502020204030204" pitchFamily="34" charset="0"/>
                <a:cs typeface="Calibri" panose="020F0502020204030204" pitchFamily="34" charset="0"/>
              </a:rPr>
              <a:t>to showcase at the Designs and Inventions by Youth (DIY) Expo. They kick off their </a:t>
            </a:r>
            <a:r>
              <a:rPr lang="en-US" b="1" i="1" dirty="0">
                <a:latin typeface="Calibri" panose="020F0502020204030204" pitchFamily="34" charset="0"/>
                <a:ea typeface="Calibri" panose="020F0502020204030204" pitchFamily="34" charset="0"/>
                <a:cs typeface="Calibri" panose="020F0502020204030204" pitchFamily="34" charset="0"/>
              </a:rPr>
              <a:t>entrepreneurial endeavor </a:t>
            </a:r>
            <a:r>
              <a:rPr lang="en-US" dirty="0">
                <a:latin typeface="Calibri" panose="020F0502020204030204" pitchFamily="34" charset="0"/>
                <a:ea typeface="Calibri" panose="020F0502020204030204" pitchFamily="34" charset="0"/>
                <a:cs typeface="Calibri" panose="020F0502020204030204" pitchFamily="34" charset="0"/>
              </a:rPr>
              <a:t>with a </a:t>
            </a:r>
            <a:r>
              <a:rPr lang="en-US" b="1" i="1" dirty="0">
                <a:latin typeface="Calibri" panose="020F0502020204030204" pitchFamily="34" charset="0"/>
                <a:ea typeface="Calibri" panose="020F0502020204030204" pitchFamily="34" charset="0"/>
                <a:cs typeface="Calibri" panose="020F0502020204030204" pitchFamily="34" charset="0"/>
              </a:rPr>
              <a:t>prototyping challenge </a:t>
            </a:r>
            <a:r>
              <a:rPr lang="en-US" dirty="0">
                <a:latin typeface="Calibri" panose="020F0502020204030204" pitchFamily="34" charset="0"/>
                <a:ea typeface="Calibri" panose="020F0502020204030204" pitchFamily="34" charset="0"/>
                <a:cs typeface="Calibri" panose="020F0502020204030204" pitchFamily="34" charset="0"/>
              </a:rPr>
              <a:t>to test the power of triangles and then discover </a:t>
            </a:r>
            <a:r>
              <a:rPr lang="en-US" b="1" i="1" dirty="0">
                <a:latin typeface="Calibri" panose="020F0502020204030204" pitchFamily="34" charset="0"/>
                <a:ea typeface="Calibri" panose="020F0502020204030204" pitchFamily="34" charset="0"/>
                <a:cs typeface="Calibri" panose="020F0502020204030204" pitchFamily="34" charset="0"/>
              </a:rPr>
              <a:t>three phases of product development</a:t>
            </a:r>
            <a:r>
              <a:rPr lang="en-US" dirty="0">
                <a:latin typeface="Calibri" panose="020F0502020204030204" pitchFamily="34" charset="0"/>
                <a:ea typeface="Calibri" panose="020F0502020204030204" pitchFamily="34" charset="0"/>
                <a:cs typeface="Calibri" panose="020F0502020204030204" pitchFamily="34" charset="0"/>
              </a:rPr>
              <a:t>. Along the way, children find out about </a:t>
            </a:r>
            <a:r>
              <a:rPr lang="en-US" b="1" i="1" dirty="0">
                <a:latin typeface="Calibri" panose="020F0502020204030204" pitchFamily="34" charset="0"/>
                <a:ea typeface="Calibri" panose="020F0502020204030204" pitchFamily="34" charset="0"/>
                <a:cs typeface="Calibri" panose="020F0502020204030204" pitchFamily="34" charset="0"/>
              </a:rPr>
              <a:t>making good business decisions </a:t>
            </a:r>
            <a:r>
              <a:rPr lang="en-US" dirty="0">
                <a:latin typeface="Calibri" panose="020F0502020204030204" pitchFamily="34" charset="0"/>
                <a:ea typeface="Calibri" panose="020F0502020204030204" pitchFamily="34" charset="0"/>
                <a:cs typeface="Calibri" panose="020F0502020204030204" pitchFamily="34" charset="0"/>
              </a:rPr>
              <a:t>from National Inventors Hall of Fame Inductees and Collegiate Inventors Competition® Finalists and Winners, many of whom are also entrepreneurs. Throughout this experience, participants get the opportunity to </a:t>
            </a:r>
            <a:r>
              <a:rPr lang="en-US" b="1" i="1" dirty="0">
                <a:latin typeface="Calibri" panose="020F0502020204030204" pitchFamily="34" charset="0"/>
                <a:ea typeface="Calibri" panose="020F0502020204030204" pitchFamily="34" charset="0"/>
                <a:cs typeface="Calibri" panose="020F0502020204030204" pitchFamily="34" charset="0"/>
              </a:rPr>
              <a:t>take risks</a:t>
            </a:r>
            <a:r>
              <a:rPr lang="en-US" dirty="0">
                <a:latin typeface="Calibri" panose="020F0502020204030204" pitchFamily="34" charset="0"/>
                <a:ea typeface="Calibri" panose="020F0502020204030204" pitchFamily="34" charset="0"/>
                <a:cs typeface="Calibri" panose="020F0502020204030204" pitchFamily="34" charset="0"/>
              </a:rPr>
              <a:t>, </a:t>
            </a:r>
            <a:r>
              <a:rPr lang="en-US" b="1" i="1" dirty="0">
                <a:latin typeface="Calibri" panose="020F0502020204030204" pitchFamily="34" charset="0"/>
                <a:ea typeface="Calibri" panose="020F0502020204030204" pitchFamily="34" charset="0"/>
                <a:cs typeface="Calibri" panose="020F0502020204030204" pitchFamily="34" charset="0"/>
              </a:rPr>
              <a:t>earn rewards </a:t>
            </a:r>
            <a:r>
              <a:rPr lang="en-US" dirty="0">
                <a:latin typeface="Calibri" panose="020F0502020204030204" pitchFamily="34" charset="0"/>
                <a:ea typeface="Calibri" panose="020F0502020204030204" pitchFamily="34" charset="0"/>
                <a:cs typeface="Calibri" panose="020F0502020204030204" pitchFamily="34" charset="0"/>
              </a:rPr>
              <a:t>in the form of Scrappy Bucks, and visit the Sticky Situation Station for inspiration if they get stuck. Finally, they showcase their unique product at the DIY Expo to </a:t>
            </a:r>
            <a:r>
              <a:rPr lang="en-US" b="1" i="1" dirty="0">
                <a:latin typeface="Calibri" panose="020F0502020204030204" pitchFamily="34" charset="0"/>
                <a:ea typeface="Calibri" panose="020F0502020204030204" pitchFamily="34" charset="0"/>
                <a:cs typeface="Calibri" panose="020F0502020204030204" pitchFamily="34" charset="0"/>
              </a:rPr>
              <a:t>impress investors </a:t>
            </a:r>
            <a:r>
              <a:rPr lang="en-US" dirty="0">
                <a:latin typeface="Calibri" panose="020F0502020204030204" pitchFamily="34" charset="0"/>
                <a:ea typeface="Calibri" panose="020F0502020204030204" pitchFamily="34" charset="0"/>
                <a:cs typeface="Calibri" panose="020F0502020204030204" pitchFamily="34" charset="0"/>
              </a:rPr>
              <a:t>and discover how a little stick-to-it-</a:t>
            </a:r>
            <a:r>
              <a:rPr lang="en-US" dirty="0" err="1">
                <a:latin typeface="Calibri" panose="020F0502020204030204" pitchFamily="34" charset="0"/>
                <a:ea typeface="Calibri" panose="020F0502020204030204" pitchFamily="34" charset="0"/>
                <a:cs typeface="Calibri" panose="020F0502020204030204" pitchFamily="34" charset="0"/>
              </a:rPr>
              <a:t>tiveness</a:t>
            </a:r>
            <a:r>
              <a:rPr lang="en-US" dirty="0">
                <a:latin typeface="Calibri" panose="020F0502020204030204" pitchFamily="34" charset="0"/>
                <a:ea typeface="Calibri" panose="020F0502020204030204" pitchFamily="34" charset="0"/>
                <a:cs typeface="Calibri" panose="020F0502020204030204" pitchFamily="34" charset="0"/>
              </a:rPr>
              <a:t> can lead to greatness!</a:t>
            </a:r>
          </a:p>
          <a:p>
            <a:endParaRPr lang="en-US" dirty="0">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descr="A close up of a book&#10;&#10;AI-generated content may be incorrect.">
            <a:extLst>
              <a:ext uri="{FF2B5EF4-FFF2-40B4-BE49-F238E27FC236}">
                <a16:creationId xmlns:a16="http://schemas.microsoft.com/office/drawing/2014/main" id="{457144D1-65CB-4889-D976-DC693CB643CD}"/>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6399865" y="1561742"/>
            <a:ext cx="4297680" cy="429768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172243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03AA91-1B91-3A86-562B-DA7FFFD2D2DE}"/>
              </a:ext>
            </a:extLst>
          </p:cNvPr>
          <p:cNvPicPr>
            <a:picLocks noChangeAspect="1"/>
          </p:cNvPicPr>
          <p:nvPr/>
        </p:nvPicPr>
        <p:blipFill>
          <a:blip r:embed="rId3"/>
          <a:stretch>
            <a:fillRect/>
          </a:stretch>
        </p:blipFill>
        <p:spPr>
          <a:xfrm>
            <a:off x="2895600" y="228600"/>
            <a:ext cx="6400800" cy="64008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129449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 shot of a game&#10;&#10;AI-generated content may be incorrect.">
            <a:extLst>
              <a:ext uri="{FF2B5EF4-FFF2-40B4-BE49-F238E27FC236}">
                <a16:creationId xmlns:a16="http://schemas.microsoft.com/office/drawing/2014/main" id="{4F079B2D-4279-2E57-CFB0-D9444041D6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6542" y="914400"/>
            <a:ext cx="11778916" cy="50292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002136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 screen&#10;&#10;AI-generated content may be incorrect.">
            <a:extLst>
              <a:ext uri="{FF2B5EF4-FFF2-40B4-BE49-F238E27FC236}">
                <a16:creationId xmlns:a16="http://schemas.microsoft.com/office/drawing/2014/main" id="{5562E014-FA96-B1D2-F579-E7C6EE4FD6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7377" y="365279"/>
            <a:ext cx="3254602" cy="3932560"/>
          </a:xfrm>
          <a:prstGeom prst="rect">
            <a:avLst/>
          </a:prstGeom>
          <a:effectLst>
            <a:outerShdw blurRad="50800" dist="38100" dir="2700000" algn="tl" rotWithShape="0">
              <a:prstClr val="black">
                <a:alpha val="40000"/>
              </a:prstClr>
            </a:outerShdw>
          </a:effectLst>
        </p:spPr>
      </p:pic>
      <p:pic>
        <p:nvPicPr>
          <p:cNvPr id="2" name="Picture 1" descr="A screenshot of a chat&#10;&#10;AI-generated content may be incorrect.">
            <a:extLst>
              <a:ext uri="{FF2B5EF4-FFF2-40B4-BE49-F238E27FC236}">
                <a16:creationId xmlns:a16="http://schemas.microsoft.com/office/drawing/2014/main" id="{2DE688CC-0D88-61A6-5FDE-FDE45C73B12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63123" y="997325"/>
            <a:ext cx="4587385" cy="2668467"/>
          </a:xfrm>
          <a:prstGeom prst="rect">
            <a:avLst/>
          </a:prstGeom>
          <a:effectLst>
            <a:outerShdw blurRad="50800" dist="38100" dir="2700000" algn="tl" rotWithShape="0">
              <a:prstClr val="black">
                <a:alpha val="40000"/>
              </a:prstClr>
            </a:outerShdw>
          </a:effectLst>
        </p:spPr>
      </p:pic>
      <p:pic>
        <p:nvPicPr>
          <p:cNvPr id="3" name="Picture 2" descr="A screenshot of a computer&#10;&#10;AI-generated content may be incorrect.">
            <a:extLst>
              <a:ext uri="{FF2B5EF4-FFF2-40B4-BE49-F238E27FC236}">
                <a16:creationId xmlns:a16="http://schemas.microsoft.com/office/drawing/2014/main" id="{80659E44-7D5E-03BA-B172-2C29ECEF9F1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55067" y="3763001"/>
            <a:ext cx="4148894" cy="2706966"/>
          </a:xfrm>
          <a:prstGeom prst="rect">
            <a:avLst/>
          </a:prstGeom>
          <a:effectLst>
            <a:outerShdw blurRad="50800" dist="38100" dir="2700000" algn="tl" rotWithShape="0">
              <a:prstClr val="black">
                <a:alpha val="40000"/>
              </a:prstClr>
            </a:outerShdw>
          </a:effectLst>
        </p:spPr>
      </p:pic>
      <p:pic>
        <p:nvPicPr>
          <p:cNvPr id="5" name="Picture 4" descr="A screenshot of a document&#10;&#10;AI-generated content may be incorrect.">
            <a:extLst>
              <a:ext uri="{FF2B5EF4-FFF2-40B4-BE49-F238E27FC236}">
                <a16:creationId xmlns:a16="http://schemas.microsoft.com/office/drawing/2014/main" id="{9A342759-A058-543F-4648-4DD1B6937D2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40084" y="365279"/>
            <a:ext cx="3213035" cy="4049792"/>
          </a:xfrm>
          <a:prstGeom prst="rect">
            <a:avLst/>
          </a:prstGeom>
          <a:effectLst>
            <a:outerShdw blurRad="50800" dist="38100" dir="2700000" algn="tl" rotWithShape="0">
              <a:prstClr val="black">
                <a:alpha val="40000"/>
              </a:prstClr>
            </a:outerShdw>
          </a:effectLst>
        </p:spPr>
      </p:pic>
      <p:pic>
        <p:nvPicPr>
          <p:cNvPr id="6" name="Picture 5" descr="A close-up of a document&#10;&#10;AI-generated content may be incorrect.">
            <a:extLst>
              <a:ext uri="{FF2B5EF4-FFF2-40B4-BE49-F238E27FC236}">
                <a16:creationId xmlns:a16="http://schemas.microsoft.com/office/drawing/2014/main" id="{93329561-2199-5443-D528-62A8FF9393D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684413" y="2533519"/>
            <a:ext cx="3111081" cy="395920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56734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03AF3-D221-CD0A-E2A0-F2F2BC2F204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119A362-4CC9-1185-913D-BA8F541025D5}"/>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dirty="0">
                <a:solidFill>
                  <a:schemeClr val="bg1"/>
                </a:solidFill>
                <a:latin typeface="Calibri" panose="020F0502020204030204" pitchFamily="34" charset="0"/>
                <a:ea typeface="Calibri" panose="020F0502020204030204" pitchFamily="34" charset="0"/>
                <a:cs typeface="Calibri" panose="020F0502020204030204" pitchFamily="34" charset="0"/>
              </a:rPr>
              <a:t>Curriculum: Design Thinking Project™</a:t>
            </a:r>
          </a:p>
        </p:txBody>
      </p:sp>
      <p:sp>
        <p:nvSpPr>
          <p:cNvPr id="6" name="TextBox 5">
            <a:extLst>
              <a:ext uri="{FF2B5EF4-FFF2-40B4-BE49-F238E27FC236}">
                <a16:creationId xmlns:a16="http://schemas.microsoft.com/office/drawing/2014/main" id="{BA5FA3D0-0179-4982-2C6E-DADF87CF790A}"/>
              </a:ext>
            </a:extLst>
          </p:cNvPr>
          <p:cNvSpPr txBox="1"/>
          <p:nvPr/>
        </p:nvSpPr>
        <p:spPr>
          <a:xfrm>
            <a:off x="556446" y="1582340"/>
            <a:ext cx="4616803"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ea typeface="Calibri" panose="020F0502020204030204" pitchFamily="34" charset="0"/>
                <a:cs typeface="Calibri" panose="020F0502020204030204" pitchFamily="34" charset="0"/>
              </a:rPr>
              <a:t>In </a:t>
            </a:r>
            <a:r>
              <a:rPr lang="en-US" b="1" i="1" dirty="0">
                <a:latin typeface="Calibri" panose="020F0502020204030204" pitchFamily="34" charset="0"/>
                <a:ea typeface="Calibri" panose="020F0502020204030204" pitchFamily="34" charset="0"/>
                <a:cs typeface="Calibri" panose="020F0502020204030204" pitchFamily="34" charset="0"/>
              </a:rPr>
              <a:t>Design Thinking Project</a:t>
            </a:r>
            <a:r>
              <a:rPr lang="en-US" dirty="0">
                <a:latin typeface="Calibri" panose="020F0502020204030204" pitchFamily="34" charset="0"/>
                <a:ea typeface="Calibri" panose="020F0502020204030204" pitchFamily="34" charset="0"/>
                <a:cs typeface="Calibri" panose="020F0502020204030204" pitchFamily="34" charset="0"/>
              </a:rPr>
              <a:t>, participants discover the power of the Camp Invention </a:t>
            </a:r>
            <a:r>
              <a:rPr lang="en-US" b="1" i="1" dirty="0">
                <a:latin typeface="Calibri" panose="020F0502020204030204" pitchFamily="34" charset="0"/>
                <a:ea typeface="Calibri" panose="020F0502020204030204" pitchFamily="34" charset="0"/>
                <a:cs typeface="Calibri" panose="020F0502020204030204" pitchFamily="34" charset="0"/>
              </a:rPr>
              <a:t>Design Thinking Process™</a:t>
            </a:r>
            <a:r>
              <a:rPr lang="en-US" dirty="0">
                <a:latin typeface="Calibri" panose="020F0502020204030204" pitchFamily="34" charset="0"/>
                <a:ea typeface="Calibri" panose="020F0502020204030204" pitchFamily="34" charset="0"/>
                <a:cs typeface="Calibri" panose="020F0502020204030204" pitchFamily="34" charset="0"/>
              </a:rPr>
              <a:t>, </a:t>
            </a:r>
            <a:r>
              <a:rPr lang="en-US" b="1" i="1" dirty="0">
                <a:latin typeface="Calibri" panose="020F0502020204030204" pitchFamily="34" charset="0"/>
                <a:ea typeface="Calibri" panose="020F0502020204030204" pitchFamily="34" charset="0"/>
                <a:cs typeface="Calibri" panose="020F0502020204030204" pitchFamily="34" charset="0"/>
              </a:rPr>
              <a:t>identify, explore, sketch, prototype, protect, and pitch</a:t>
            </a:r>
            <a:r>
              <a:rPr lang="en-US" dirty="0">
                <a:latin typeface="Calibri" panose="020F0502020204030204" pitchFamily="34" charset="0"/>
                <a:ea typeface="Calibri" panose="020F0502020204030204" pitchFamily="34" charset="0"/>
                <a:cs typeface="Calibri" panose="020F0502020204030204" pitchFamily="34" charset="0"/>
              </a:rPr>
              <a:t>, as they invent the Next Big Thing! Inspired by National Inventors Hall of Fame Inductees and Collegiate Inventors Competition finalists, participants build the </a:t>
            </a:r>
            <a:r>
              <a:rPr lang="en-US" b="1" i="1" dirty="0">
                <a:latin typeface="Calibri" panose="020F0502020204030204" pitchFamily="34" charset="0"/>
                <a:ea typeface="Calibri" panose="020F0502020204030204" pitchFamily="34" charset="0"/>
                <a:cs typeface="Calibri" panose="020F0502020204030204" pitchFamily="34" charset="0"/>
              </a:rPr>
              <a:t>Design Thinking </a:t>
            </a:r>
            <a:r>
              <a:rPr lang="en-US" dirty="0">
                <a:latin typeface="Calibri" panose="020F0502020204030204" pitchFamily="34" charset="0"/>
                <a:ea typeface="Calibri" panose="020F0502020204030204" pitchFamily="34" charset="0"/>
                <a:cs typeface="Calibri" panose="020F0502020204030204" pitchFamily="34" charset="0"/>
              </a:rPr>
              <a:t>skills of </a:t>
            </a:r>
            <a:r>
              <a:rPr lang="en-US" b="1" i="1" dirty="0">
                <a:latin typeface="Calibri" panose="020F0502020204030204" pitchFamily="34" charset="0"/>
                <a:ea typeface="Calibri" panose="020F0502020204030204" pitchFamily="34" charset="0"/>
                <a:cs typeface="Calibri" panose="020F0502020204030204" pitchFamily="34" charset="0"/>
              </a:rPr>
              <a:t>empathy, ingenuity, and persistence</a:t>
            </a:r>
            <a:r>
              <a:rPr lang="en-US" dirty="0">
                <a:latin typeface="Calibri" panose="020F0502020204030204" pitchFamily="34" charset="0"/>
                <a:ea typeface="Calibri" panose="020F0502020204030204" pitchFamily="34" charset="0"/>
                <a:cs typeface="Calibri" panose="020F0502020204030204" pitchFamily="34" charset="0"/>
              </a:rPr>
              <a:t>. At the end of the program, participants make their final pitches and take home a Design Thinking Portfolio of their work, along with an innovative mindset to make their unique mark on the world!</a:t>
            </a:r>
          </a:p>
        </p:txBody>
      </p:sp>
      <p:pic>
        <p:nvPicPr>
          <p:cNvPr id="2" name="Picture 1" descr="A colorful hexagons with text&#10;&#10;AI-generated content may be incorrect.">
            <a:extLst>
              <a:ext uri="{FF2B5EF4-FFF2-40B4-BE49-F238E27FC236}">
                <a16:creationId xmlns:a16="http://schemas.microsoft.com/office/drawing/2014/main" id="{30997B8A-7325-3EC3-E11F-4C4E5510ADB5}"/>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5638448" y="1582340"/>
            <a:ext cx="4297680" cy="429768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995908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BD1033D-7639-4B47-73F4-E833B3928CC4}"/>
              </a:ext>
            </a:extLst>
          </p:cNvPr>
          <p:cNvPicPr>
            <a:picLocks noChangeAspect="1"/>
          </p:cNvPicPr>
          <p:nvPr/>
        </p:nvPicPr>
        <p:blipFill>
          <a:blip r:embed="rId3"/>
          <a:stretch>
            <a:fillRect/>
          </a:stretch>
        </p:blipFill>
        <p:spPr>
          <a:xfrm>
            <a:off x="3669722" y="193963"/>
            <a:ext cx="4852555" cy="647007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661718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4382F54-4C35-969F-EEBF-204D5A4EC0CE}"/>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dirty="0">
                <a:solidFill>
                  <a:schemeClr val="bg1"/>
                </a:solidFill>
                <a:latin typeface="Calibri" panose="020F0502020204030204" pitchFamily="34" charset="0"/>
                <a:ea typeface="Calibri" panose="020F0502020204030204" pitchFamily="34" charset="0"/>
                <a:cs typeface="Calibri" panose="020F0502020204030204" pitchFamily="34" charset="0"/>
              </a:rPr>
              <a:t>NIHF Education Programs</a:t>
            </a:r>
          </a:p>
        </p:txBody>
      </p:sp>
      <p:sp>
        <p:nvSpPr>
          <p:cNvPr id="6" name="TextBox 5">
            <a:extLst>
              <a:ext uri="{FF2B5EF4-FFF2-40B4-BE49-F238E27FC236}">
                <a16:creationId xmlns:a16="http://schemas.microsoft.com/office/drawing/2014/main" id="{5D781BDF-DF93-83FA-C117-0F1B99F8630F}"/>
              </a:ext>
            </a:extLst>
          </p:cNvPr>
          <p:cNvSpPr txBox="1"/>
          <p:nvPr/>
        </p:nvSpPr>
        <p:spPr>
          <a:xfrm>
            <a:off x="756864" y="1332217"/>
            <a:ext cx="9539532" cy="55861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Calibri" panose="020F0502020204030204" pitchFamily="34" charset="0"/>
                <a:ea typeface="Calibri"/>
                <a:cs typeface="Calibri" panose="020F0502020204030204" pitchFamily="34" charset="0"/>
              </a:rPr>
              <a:t>NIHF education programs develop skills central to fostering children’s entrepreneurship and Intellectual Property Literacy® to build a skilled, competitive workforce.</a:t>
            </a:r>
          </a:p>
          <a:p>
            <a:endParaRPr lang="en-US" b="1" dirty="0">
              <a:latin typeface="Calibri" panose="020F0502020204030204" pitchFamily="34" charset="0"/>
              <a:ea typeface="Calibri"/>
              <a:cs typeface="Calibri" panose="020F0502020204030204" pitchFamily="34" charset="0"/>
            </a:endParaRPr>
          </a:p>
          <a:p>
            <a:r>
              <a:rPr lang="en-US" b="1" dirty="0">
                <a:latin typeface="Calibri" panose="020F0502020204030204" pitchFamily="34" charset="0"/>
                <a:ea typeface="Calibri"/>
                <a:cs typeface="Calibri" panose="020F0502020204030204" pitchFamily="34" charset="0"/>
              </a:rPr>
              <a:t>The following slides highlight how these education programs:</a:t>
            </a:r>
          </a:p>
          <a:p>
            <a:endParaRPr lang="en-US" sz="1200" b="1" dirty="0">
              <a:latin typeface="Calibri" panose="020F0502020204030204" pitchFamily="34" charset="0"/>
              <a:ea typeface="Calibri"/>
              <a:cs typeface="Calibri" panose="020F0502020204030204" pitchFamily="34" charset="0"/>
            </a:endParaRPr>
          </a:p>
          <a:p>
            <a:pPr marL="225425" indent="-225425">
              <a:spcAft>
                <a:spcPts val="600"/>
              </a:spcAft>
              <a:buFont typeface="Arial"/>
              <a:buChar char="•"/>
            </a:pPr>
            <a:r>
              <a:rPr lang="en-US" sz="1600" dirty="0">
                <a:latin typeface="Calibri" panose="020F0502020204030204" pitchFamily="34" charset="0"/>
                <a:ea typeface="Calibri"/>
                <a:cs typeface="Calibri" panose="020F0502020204030204" pitchFamily="34" charset="0"/>
              </a:rPr>
              <a:t>Teach children how to </a:t>
            </a:r>
            <a:r>
              <a:rPr lang="en-US" sz="1600" b="1" i="1" dirty="0">
                <a:latin typeface="Calibri" panose="020F0502020204030204" pitchFamily="34" charset="0"/>
                <a:ea typeface="Calibri"/>
                <a:cs typeface="Calibri" panose="020F0502020204030204" pitchFamily="34" charset="0"/>
              </a:rPr>
              <a:t>bring their novel, non-obvious, and useful ideas to market</a:t>
            </a:r>
            <a:r>
              <a:rPr lang="en-US" sz="1600" dirty="0">
                <a:latin typeface="Calibri" panose="020F0502020204030204" pitchFamily="34" charset="0"/>
                <a:ea typeface="Calibri"/>
                <a:cs typeface="Calibri" panose="020F0502020204030204" pitchFamily="34" charset="0"/>
              </a:rPr>
              <a:t> </a:t>
            </a:r>
            <a:endParaRPr lang="en-US" sz="1600" b="1" dirty="0">
              <a:latin typeface="Calibri" panose="020F0502020204030204" pitchFamily="34" charset="0"/>
              <a:ea typeface="Calibri"/>
              <a:cs typeface="Calibri" panose="020F0502020204030204" pitchFamily="34" charset="0"/>
            </a:endParaRPr>
          </a:p>
          <a:p>
            <a:pPr marL="225425" indent="-225425">
              <a:spcAft>
                <a:spcPts val="600"/>
              </a:spcAft>
              <a:buFont typeface="Arial"/>
              <a:buChar char="•"/>
            </a:pPr>
            <a:r>
              <a:rPr lang="en-US" sz="1600" dirty="0">
                <a:latin typeface="Calibri" panose="020F0502020204030204" pitchFamily="34" charset="0"/>
                <a:ea typeface="Calibri"/>
                <a:cs typeface="Calibri" panose="020F0502020204030204" pitchFamily="34" charset="0"/>
              </a:rPr>
              <a:t>Are designed from the latest research on </a:t>
            </a:r>
            <a:r>
              <a:rPr lang="en-US" sz="1600" b="1" i="1" dirty="0">
                <a:latin typeface="Calibri" panose="020F0502020204030204" pitchFamily="34" charset="0"/>
                <a:ea typeface="Calibri"/>
                <a:cs typeface="Calibri" panose="020F0502020204030204" pitchFamily="34" charset="0"/>
              </a:rPr>
              <a:t>creativity, innovation, and entrepreneurship</a:t>
            </a:r>
          </a:p>
          <a:p>
            <a:pPr marL="225425" indent="-225425">
              <a:spcAft>
                <a:spcPts val="600"/>
              </a:spcAft>
              <a:buFont typeface="Arial"/>
              <a:buChar char="•"/>
            </a:pPr>
            <a:r>
              <a:rPr lang="en-US" sz="1600" dirty="0">
                <a:latin typeface="Calibri" panose="020F0502020204030204" pitchFamily="34" charset="0"/>
                <a:ea typeface="Calibri"/>
                <a:cs typeface="Calibri" panose="020F0502020204030204" pitchFamily="34" charset="0"/>
              </a:rPr>
              <a:t>Help teachers </a:t>
            </a:r>
            <a:r>
              <a:rPr lang="en-US" sz="1600" b="1" i="1" dirty="0">
                <a:latin typeface="Calibri" panose="020F0502020204030204" pitchFamily="34" charset="0"/>
                <a:ea typeface="Calibri"/>
                <a:cs typeface="Calibri" panose="020F0502020204030204" pitchFamily="34" charset="0"/>
              </a:rPr>
              <a:t>embrace cutting-edge technology, including AI </a:t>
            </a:r>
          </a:p>
          <a:p>
            <a:pPr marL="225425" indent="-225425">
              <a:spcAft>
                <a:spcPts val="600"/>
              </a:spcAft>
              <a:buFont typeface="Arial"/>
              <a:buChar char="•"/>
            </a:pPr>
            <a:r>
              <a:rPr lang="en-US" sz="1600" dirty="0">
                <a:latin typeface="Calibri" panose="020F0502020204030204" pitchFamily="34" charset="0"/>
                <a:ea typeface="Calibri"/>
                <a:cs typeface="Calibri" panose="020F0502020204030204" pitchFamily="34" charset="0"/>
              </a:rPr>
              <a:t>Help children understand that </a:t>
            </a:r>
            <a:r>
              <a:rPr lang="en-US" sz="1600" b="1" i="1" dirty="0">
                <a:latin typeface="Calibri" panose="020F0502020204030204" pitchFamily="34" charset="0"/>
                <a:ea typeface="Calibri"/>
                <a:cs typeface="Calibri" panose="020F0502020204030204" pitchFamily="34" charset="0"/>
              </a:rPr>
              <a:t>Intellectual Property is the currency of innovation</a:t>
            </a:r>
          </a:p>
          <a:p>
            <a:pPr marL="225425" indent="-225425">
              <a:spcAft>
                <a:spcPts val="600"/>
              </a:spcAft>
              <a:buFont typeface="Arial"/>
              <a:buChar char="•"/>
            </a:pPr>
            <a:r>
              <a:rPr lang="en-US" sz="1600" dirty="0">
                <a:latin typeface="Calibri" panose="020F0502020204030204" pitchFamily="34" charset="0"/>
                <a:ea typeface="Calibri"/>
                <a:cs typeface="Calibri" panose="020F0502020204030204" pitchFamily="34" charset="0"/>
              </a:rPr>
              <a:t>Build </a:t>
            </a:r>
            <a:r>
              <a:rPr lang="en-US" sz="1600" b="1" i="1" dirty="0">
                <a:latin typeface="Calibri" panose="020F0502020204030204" pitchFamily="34" charset="0"/>
                <a:ea typeface="Calibri"/>
                <a:cs typeface="Calibri" panose="020F0502020204030204" pitchFamily="34" charset="0"/>
              </a:rPr>
              <a:t>financial literacy skills </a:t>
            </a:r>
            <a:r>
              <a:rPr lang="en-US" sz="1600" dirty="0">
                <a:latin typeface="Calibri" panose="020F0502020204030204" pitchFamily="34" charset="0"/>
                <a:ea typeface="Calibri"/>
                <a:cs typeface="Calibri" panose="020F0502020204030204" pitchFamily="34" charset="0"/>
              </a:rPr>
              <a:t>by exploring the concepts of revenue, expenses, and profit</a:t>
            </a:r>
          </a:p>
          <a:p>
            <a:pPr marL="225425" indent="-225425">
              <a:spcAft>
                <a:spcPts val="600"/>
              </a:spcAft>
              <a:buFont typeface="Arial"/>
              <a:buChar char="•"/>
            </a:pPr>
            <a:r>
              <a:rPr lang="en-US" sz="1600" dirty="0">
                <a:latin typeface="Calibri" panose="020F0502020204030204" pitchFamily="34" charset="0"/>
                <a:ea typeface="Calibri"/>
                <a:cs typeface="Calibri" panose="020F0502020204030204" pitchFamily="34" charset="0"/>
              </a:rPr>
              <a:t>Are not just </a:t>
            </a:r>
            <a:r>
              <a:rPr lang="en-US" sz="1600" b="1" i="1" dirty="0">
                <a:latin typeface="Calibri" panose="020F0502020204030204" pitchFamily="34" charset="0"/>
                <a:ea typeface="Calibri"/>
                <a:cs typeface="Calibri" panose="020F0502020204030204" pitchFamily="34" charset="0"/>
              </a:rPr>
              <a:t>inspired by Inductees, but directly shaped by them </a:t>
            </a:r>
            <a:r>
              <a:rPr lang="en-US" sz="1600" dirty="0">
                <a:latin typeface="Calibri" panose="020F0502020204030204" pitchFamily="34" charset="0"/>
                <a:ea typeface="Calibri"/>
                <a:cs typeface="Calibri" panose="020F0502020204030204" pitchFamily="34" charset="0"/>
              </a:rPr>
              <a:t>(e.g., Inductees giving direct invention challenges to program participants)</a:t>
            </a:r>
          </a:p>
          <a:p>
            <a:pPr marL="225425" indent="-225425">
              <a:spcAft>
                <a:spcPts val="600"/>
              </a:spcAft>
              <a:buFont typeface="Arial"/>
              <a:buChar char="•"/>
            </a:pPr>
            <a:r>
              <a:rPr lang="en-US" sz="1600" dirty="0">
                <a:latin typeface="Calibri" panose="020F0502020204030204" pitchFamily="34" charset="0"/>
                <a:ea typeface="Calibri"/>
                <a:cs typeface="Calibri" panose="020F0502020204030204" pitchFamily="34" charset="0"/>
              </a:rPr>
              <a:t>Develop </a:t>
            </a:r>
            <a:r>
              <a:rPr lang="en-US" sz="1600" b="1" i="1" dirty="0">
                <a:latin typeface="Calibri" panose="020F0502020204030204" pitchFamily="34" charset="0"/>
                <a:ea typeface="Calibri"/>
                <a:cs typeface="Calibri" panose="020F0502020204030204" pitchFamily="34" charset="0"/>
              </a:rPr>
              <a:t>pitching</a:t>
            </a:r>
            <a:r>
              <a:rPr lang="en-US" sz="1600" dirty="0">
                <a:latin typeface="Calibri" panose="020F0502020204030204" pitchFamily="34" charset="0"/>
                <a:ea typeface="Calibri"/>
                <a:cs typeface="Calibri" panose="020F0502020204030204" pitchFamily="34" charset="0"/>
              </a:rPr>
              <a:t> </a:t>
            </a:r>
            <a:r>
              <a:rPr lang="en-US" sz="1600" b="1" i="1" dirty="0">
                <a:latin typeface="Calibri" panose="020F0502020204030204" pitchFamily="34" charset="0"/>
                <a:ea typeface="Calibri"/>
                <a:cs typeface="Calibri" panose="020F0502020204030204" pitchFamily="34" charset="0"/>
              </a:rPr>
              <a:t>skills </a:t>
            </a:r>
            <a:r>
              <a:rPr lang="en-US" sz="1600" i="1" dirty="0">
                <a:latin typeface="Calibri" panose="020F0502020204030204" pitchFamily="34" charset="0"/>
                <a:ea typeface="Calibri"/>
                <a:cs typeface="Calibri" panose="020F0502020204030204" pitchFamily="34" charset="0"/>
              </a:rPr>
              <a:t> and hook </a:t>
            </a:r>
            <a:r>
              <a:rPr lang="en-US" sz="1600" b="1" i="1" dirty="0">
                <a:latin typeface="Calibri" panose="020F0502020204030204" pitchFamily="34" charset="0"/>
                <a:ea typeface="Calibri"/>
                <a:cs typeface="Calibri" panose="020F0502020204030204" pitchFamily="34" charset="0"/>
              </a:rPr>
              <a:t>investor interest</a:t>
            </a:r>
          </a:p>
          <a:p>
            <a:pPr marL="225425" indent="-225425">
              <a:spcAft>
                <a:spcPts val="600"/>
              </a:spcAft>
              <a:buFont typeface="Arial"/>
              <a:buChar char="•"/>
            </a:pPr>
            <a:r>
              <a:rPr lang="en-US" sz="1600" dirty="0">
                <a:latin typeface="Calibri" panose="020F0502020204030204" pitchFamily="34" charset="0"/>
                <a:ea typeface="Calibri"/>
                <a:cs typeface="Calibri" panose="020F0502020204030204" pitchFamily="34" charset="0"/>
              </a:rPr>
              <a:t>Integrate </a:t>
            </a:r>
            <a:r>
              <a:rPr lang="en-US" sz="1600" b="1" i="1" dirty="0">
                <a:latin typeface="Calibri" panose="020F0502020204030204" pitchFamily="34" charset="0"/>
                <a:ea typeface="Calibri"/>
                <a:cs typeface="Calibri" panose="020F0502020204030204" pitchFamily="34" charset="0"/>
              </a:rPr>
              <a:t>commercialization tips and techniques </a:t>
            </a:r>
            <a:r>
              <a:rPr lang="en-US" sz="1600" dirty="0">
                <a:latin typeface="Calibri" panose="020F0502020204030204" pitchFamily="34" charset="0"/>
                <a:ea typeface="Calibri"/>
                <a:cs typeface="Calibri" panose="020F0502020204030204" pitchFamily="34" charset="0"/>
              </a:rPr>
              <a:t>from the lens of highly successful Inductees  </a:t>
            </a:r>
          </a:p>
          <a:p>
            <a:pPr marL="225425" indent="-225425">
              <a:spcAft>
                <a:spcPts val="600"/>
              </a:spcAft>
              <a:buFont typeface="Arial"/>
              <a:buChar char="•"/>
            </a:pPr>
            <a:r>
              <a:rPr lang="en-US" sz="1600" dirty="0">
                <a:latin typeface="Calibri" panose="020F0502020204030204" pitchFamily="34" charset="0"/>
                <a:ea typeface="Calibri"/>
                <a:cs typeface="Calibri" panose="020F0502020204030204" pitchFamily="34" charset="0"/>
              </a:rPr>
              <a:t>Promote career and </a:t>
            </a:r>
            <a:r>
              <a:rPr lang="en-US" sz="1600" b="1" i="1" dirty="0">
                <a:latin typeface="Calibri" panose="020F0502020204030204" pitchFamily="34" charset="0"/>
                <a:ea typeface="Calibri"/>
                <a:cs typeface="Calibri" panose="020F0502020204030204" pitchFamily="34" charset="0"/>
              </a:rPr>
              <a:t>workforce development </a:t>
            </a:r>
            <a:r>
              <a:rPr lang="en-US" sz="1600" dirty="0">
                <a:latin typeface="Calibri" panose="020F0502020204030204" pitchFamily="34" charset="0"/>
                <a:ea typeface="Calibri"/>
                <a:cs typeface="Calibri" panose="020F0502020204030204" pitchFamily="34" charset="0"/>
              </a:rPr>
              <a:t>through exposure to a variety of careers</a:t>
            </a:r>
          </a:p>
          <a:p>
            <a:pPr marL="285750" indent="-285750">
              <a:buFont typeface="Arial"/>
              <a:buChar char="•"/>
            </a:pPr>
            <a:endParaRPr lang="en-US" sz="2400" dirty="0">
              <a:latin typeface="Calibri" panose="020F0502020204030204" pitchFamily="34" charset="0"/>
              <a:ea typeface="Calibri"/>
              <a:cs typeface="Calibri" panose="020F0502020204030204" pitchFamily="34" charset="0"/>
            </a:endParaRPr>
          </a:p>
          <a:p>
            <a:endParaRPr lang="en-US" b="1"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781265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iagram of a key to intellectual property&#10;&#10;AI-generated content may be incorrect.">
            <a:extLst>
              <a:ext uri="{FF2B5EF4-FFF2-40B4-BE49-F238E27FC236}">
                <a16:creationId xmlns:a16="http://schemas.microsoft.com/office/drawing/2014/main" id="{2602CE34-0867-0707-1963-9955165D5F96}"/>
              </a:ext>
            </a:extLst>
          </p:cNvPr>
          <p:cNvPicPr>
            <a:picLocks noChangeAspect="1"/>
          </p:cNvPicPr>
          <p:nvPr/>
        </p:nvPicPr>
        <p:blipFill>
          <a:blip r:embed="rId3"/>
          <a:stretch>
            <a:fillRect/>
          </a:stretch>
        </p:blipFill>
        <p:spPr>
          <a:xfrm>
            <a:off x="3985150" y="202223"/>
            <a:ext cx="4221700" cy="645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783887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74752C-1675-54F1-A5E6-4B0DA5995C4F}"/>
              </a:ext>
            </a:extLst>
          </p:cNvPr>
          <p:cNvPicPr>
            <a:picLocks noChangeAspect="1"/>
          </p:cNvPicPr>
          <p:nvPr/>
        </p:nvPicPr>
        <p:blipFill>
          <a:blip r:embed="rId3"/>
          <a:stretch>
            <a:fillRect/>
          </a:stretch>
        </p:blipFill>
        <p:spPr>
          <a:xfrm>
            <a:off x="1215828" y="257948"/>
            <a:ext cx="9760343" cy="634210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308692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166EFE-9A15-A3FA-4F34-12BCFB9507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63462" y="326567"/>
            <a:ext cx="3971271" cy="6208776"/>
          </a:xfrm>
          <a:prstGeom prst="rect">
            <a:avLst/>
          </a:prstGeom>
          <a:effectLst>
            <a:outerShdw blurRad="50800" dist="38100" dir="2700000" algn="tl" rotWithShape="0">
              <a:prstClr val="black">
                <a:alpha val="40000"/>
              </a:prstClr>
            </a:outerShdw>
          </a:effectLst>
        </p:spPr>
      </p:pic>
      <p:pic>
        <p:nvPicPr>
          <p:cNvPr id="3" name="Picture 2" descr="A poster with many stickers on it&#10;&#10;AI-generated content may be incorrect.">
            <a:extLst>
              <a:ext uri="{FF2B5EF4-FFF2-40B4-BE49-F238E27FC236}">
                <a16:creationId xmlns:a16="http://schemas.microsoft.com/office/drawing/2014/main" id="{1885577C-7789-B5A4-FFCD-E4BB0B03692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59045" y="326568"/>
            <a:ext cx="3969493" cy="620486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964765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F16C6EE-885A-3905-9EE4-71910E2BDDB2}"/>
              </a:ext>
            </a:extLst>
          </p:cNvPr>
          <p:cNvGrpSpPr/>
          <p:nvPr/>
        </p:nvGrpSpPr>
        <p:grpSpPr>
          <a:xfrm>
            <a:off x="404446" y="640080"/>
            <a:ext cx="11413084" cy="5577840"/>
            <a:chOff x="404446" y="640080"/>
            <a:chExt cx="11413084" cy="5577840"/>
          </a:xfrm>
          <a:effectLst>
            <a:outerShdw blurRad="50800" dist="38100" dir="2700000" algn="tl" rotWithShape="0">
              <a:prstClr val="black">
                <a:alpha val="40000"/>
              </a:prstClr>
            </a:outerShdw>
          </a:effectLst>
        </p:grpSpPr>
        <p:pic>
          <p:nvPicPr>
            <p:cNvPr id="2" name="Picture 1">
              <a:extLst>
                <a:ext uri="{FF2B5EF4-FFF2-40B4-BE49-F238E27FC236}">
                  <a16:creationId xmlns:a16="http://schemas.microsoft.com/office/drawing/2014/main" id="{D79D3273-4359-C0E6-2EB3-D6105E6048E6}"/>
                </a:ext>
              </a:extLst>
            </p:cNvPr>
            <p:cNvPicPr>
              <a:picLocks noChangeAspect="1"/>
            </p:cNvPicPr>
            <p:nvPr/>
          </p:nvPicPr>
          <p:blipFill>
            <a:blip r:embed="rId3"/>
            <a:stretch>
              <a:fillRect/>
            </a:stretch>
          </p:blipFill>
          <p:spPr>
            <a:xfrm>
              <a:off x="404446" y="640080"/>
              <a:ext cx="5859389" cy="5577840"/>
            </a:xfrm>
            <a:prstGeom prst="rect">
              <a:avLst/>
            </a:prstGeom>
          </p:spPr>
        </p:pic>
        <p:pic>
          <p:nvPicPr>
            <p:cNvPr id="3" name="Picture 2" descr="A screenshot of a website&#10;&#10;AI-generated content may be incorrect.">
              <a:extLst>
                <a:ext uri="{FF2B5EF4-FFF2-40B4-BE49-F238E27FC236}">
                  <a16:creationId xmlns:a16="http://schemas.microsoft.com/office/drawing/2014/main" id="{D98E8619-2AF9-95A8-A9B7-B77884A9B422}"/>
                </a:ext>
              </a:extLst>
            </p:cNvPr>
            <p:cNvPicPr>
              <a:picLocks noChangeAspect="1"/>
            </p:cNvPicPr>
            <p:nvPr/>
          </p:nvPicPr>
          <p:blipFill>
            <a:blip r:embed="rId4"/>
            <a:stretch>
              <a:fillRect/>
            </a:stretch>
          </p:blipFill>
          <p:spPr>
            <a:xfrm>
              <a:off x="6263835" y="640080"/>
              <a:ext cx="5553695" cy="5577840"/>
            </a:xfrm>
            <a:prstGeom prst="rect">
              <a:avLst/>
            </a:prstGeom>
          </p:spPr>
        </p:pic>
      </p:grpSp>
    </p:spTree>
    <p:extLst>
      <p:ext uri="{BB962C8B-B14F-4D97-AF65-F5344CB8AC3E}">
        <p14:creationId xmlns:p14="http://schemas.microsoft.com/office/powerpoint/2010/main" val="19005375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urple page with a picture of a hand drawing on paper&#10;&#10;AI-generated content may be incorrect.">
            <a:extLst>
              <a:ext uri="{FF2B5EF4-FFF2-40B4-BE49-F238E27FC236}">
                <a16:creationId xmlns:a16="http://schemas.microsoft.com/office/drawing/2014/main" id="{042D6F03-C4A5-366E-9BC4-CB9290E1D071}"/>
              </a:ext>
            </a:extLst>
          </p:cNvPr>
          <p:cNvPicPr>
            <a:picLocks noChangeAspect="1"/>
          </p:cNvPicPr>
          <p:nvPr/>
        </p:nvPicPr>
        <p:blipFill>
          <a:blip r:embed="rId3"/>
          <a:stretch>
            <a:fillRect/>
          </a:stretch>
        </p:blipFill>
        <p:spPr>
          <a:xfrm>
            <a:off x="2878930" y="228600"/>
            <a:ext cx="6434139" cy="64008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576711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video game&#10;&#10;AI-generated content may be incorrect.">
            <a:extLst>
              <a:ext uri="{FF2B5EF4-FFF2-40B4-BE49-F238E27FC236}">
                <a16:creationId xmlns:a16="http://schemas.microsoft.com/office/drawing/2014/main" id="{627B5A64-E938-9415-86AB-B6052CE3B090}"/>
              </a:ext>
            </a:extLst>
          </p:cNvPr>
          <p:cNvPicPr>
            <a:picLocks noChangeAspect="1"/>
          </p:cNvPicPr>
          <p:nvPr/>
        </p:nvPicPr>
        <p:blipFill>
          <a:blip r:embed="rId3" cstate="screen">
            <a:extLst>
              <a:ext uri="{28A0092B-C50C-407E-A947-70E740481C1C}">
                <a14:useLocalDpi xmlns:a14="http://schemas.microsoft.com/office/drawing/2010/main"/>
              </a:ext>
            </a:extLst>
          </a:blip>
          <a:srcRect l="-621" r="-34"/>
          <a:stretch>
            <a:fillRect/>
          </a:stretch>
        </p:blipFill>
        <p:spPr>
          <a:xfrm>
            <a:off x="535047" y="752414"/>
            <a:ext cx="5560953" cy="5394960"/>
          </a:xfrm>
          <a:prstGeom prst="rect">
            <a:avLst/>
          </a:prstGeom>
          <a:effectLst>
            <a:outerShdw blurRad="50800" dist="38100" dir="2700000" algn="tl" rotWithShape="0">
              <a:prstClr val="black">
                <a:alpha val="40000"/>
              </a:prstClr>
            </a:outerShdw>
          </a:effectLst>
        </p:spPr>
      </p:pic>
      <p:pic>
        <p:nvPicPr>
          <p:cNvPr id="3" name="Picture 2" descr="A screenshot of a computer&#10;&#10;AI-generated content may be incorrect.">
            <a:extLst>
              <a:ext uri="{FF2B5EF4-FFF2-40B4-BE49-F238E27FC236}">
                <a16:creationId xmlns:a16="http://schemas.microsoft.com/office/drawing/2014/main" id="{489E1AFF-C8A3-553D-E01F-ABDE91C1046A}"/>
              </a:ext>
            </a:extLst>
          </p:cNvPr>
          <p:cNvPicPr>
            <a:picLocks noChangeAspect="1"/>
          </p:cNvPicPr>
          <p:nvPr/>
        </p:nvPicPr>
        <p:blipFill>
          <a:blip r:embed="rId4"/>
          <a:stretch>
            <a:fillRect/>
          </a:stretch>
        </p:blipFill>
        <p:spPr>
          <a:xfrm>
            <a:off x="6243427" y="752414"/>
            <a:ext cx="5525660" cy="539496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397191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D3AE9B-0A31-3B45-D211-8C82349AE802}"/>
            </a:ext>
          </a:extLst>
        </p:cNvPr>
        <p:cNvGrpSpPr/>
        <p:nvPr/>
      </p:nvGrpSpPr>
      <p:grpSpPr>
        <a:xfrm>
          <a:off x="0" y="0"/>
          <a:ext cx="0" cy="0"/>
          <a:chOff x="0" y="0"/>
          <a:chExt cx="0" cy="0"/>
        </a:xfrm>
      </p:grpSpPr>
      <p:pic>
        <p:nvPicPr>
          <p:cNvPr id="4" name="Picture 3" descr="A brochure with a picture of a person&#10;&#10;AI-generated content may be incorrect.">
            <a:extLst>
              <a:ext uri="{FF2B5EF4-FFF2-40B4-BE49-F238E27FC236}">
                <a16:creationId xmlns:a16="http://schemas.microsoft.com/office/drawing/2014/main" id="{D7812FF3-9AE9-B3FE-CF38-6DCADC2AC084}"/>
              </a:ext>
            </a:extLst>
          </p:cNvPr>
          <p:cNvPicPr>
            <a:picLocks noChangeAspect="1"/>
          </p:cNvPicPr>
          <p:nvPr/>
        </p:nvPicPr>
        <p:blipFill>
          <a:blip r:embed="rId3"/>
          <a:stretch>
            <a:fillRect/>
          </a:stretch>
        </p:blipFill>
        <p:spPr>
          <a:xfrm>
            <a:off x="3045091" y="228600"/>
            <a:ext cx="6361350" cy="64008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982054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urple background with white labels&#10;&#10;AI-generated content may be incorrect.">
            <a:extLst>
              <a:ext uri="{FF2B5EF4-FFF2-40B4-BE49-F238E27FC236}">
                <a16:creationId xmlns:a16="http://schemas.microsoft.com/office/drawing/2014/main" id="{6FCF0EB5-34F5-865E-6AFB-60BB37AF66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75045" y="324612"/>
            <a:ext cx="3920477" cy="6208776"/>
          </a:xfrm>
          <a:prstGeom prst="rect">
            <a:avLst/>
          </a:prstGeom>
          <a:effectLst>
            <a:outerShdw blurRad="50800" dist="38100" dir="2700000" algn="tl" rotWithShape="0">
              <a:prstClr val="black">
                <a:alpha val="40000"/>
              </a:prstClr>
            </a:outerShdw>
          </a:effectLst>
        </p:spPr>
      </p:pic>
      <p:pic>
        <p:nvPicPr>
          <p:cNvPr id="4" name="Picture 3" descr="A blue and white background with white labels&#10;&#10;AI-generated content may be incorrect.">
            <a:extLst>
              <a:ext uri="{FF2B5EF4-FFF2-40B4-BE49-F238E27FC236}">
                <a16:creationId xmlns:a16="http://schemas.microsoft.com/office/drawing/2014/main" id="{389857B8-0A03-1E63-7F7C-5AEBBA42189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87493" y="324612"/>
            <a:ext cx="3929462" cy="620877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328648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F0921-9464-5ECC-05B4-C83400BDC41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763725F-3CC1-1651-49EA-6CE3089A8514}"/>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dirty="0">
                <a:solidFill>
                  <a:schemeClr val="bg1"/>
                </a:solidFill>
                <a:latin typeface="Calibri" panose="020F0502020204030204" pitchFamily="34" charset="0"/>
                <a:ea typeface="Calibri" panose="020F0502020204030204" pitchFamily="34" charset="0"/>
                <a:cs typeface="Calibri" panose="020F0502020204030204" pitchFamily="34" charset="0"/>
              </a:rPr>
              <a:t>Curriculum: Open Mic™</a:t>
            </a:r>
          </a:p>
        </p:txBody>
      </p:sp>
      <p:sp>
        <p:nvSpPr>
          <p:cNvPr id="6" name="TextBox 5">
            <a:extLst>
              <a:ext uri="{FF2B5EF4-FFF2-40B4-BE49-F238E27FC236}">
                <a16:creationId xmlns:a16="http://schemas.microsoft.com/office/drawing/2014/main" id="{F8E5EBFA-6817-AEF3-61AF-B4B8A3E32AC2}"/>
              </a:ext>
            </a:extLst>
          </p:cNvPr>
          <p:cNvSpPr txBox="1"/>
          <p:nvPr/>
        </p:nvSpPr>
        <p:spPr>
          <a:xfrm>
            <a:off x="427239" y="1532633"/>
            <a:ext cx="4779641"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ea typeface="Calibri" panose="020F0502020204030204" pitchFamily="34" charset="0"/>
                <a:cs typeface="Calibri" panose="020F0502020204030204" pitchFamily="34" charset="0"/>
              </a:rPr>
              <a:t>In </a:t>
            </a:r>
            <a:r>
              <a:rPr lang="en-US" b="1" i="1" dirty="0">
                <a:latin typeface="Calibri" panose="020F0502020204030204" pitchFamily="34" charset="0"/>
                <a:ea typeface="Calibri" panose="020F0502020204030204" pitchFamily="34" charset="0"/>
                <a:cs typeface="Calibri" panose="020F0502020204030204" pitchFamily="34" charset="0"/>
              </a:rPr>
              <a:t>Open Mic</a:t>
            </a:r>
            <a:r>
              <a:rPr lang="en-US" dirty="0">
                <a:latin typeface="Calibri" panose="020F0502020204030204" pitchFamily="34" charset="0"/>
                <a:ea typeface="Calibri" panose="020F0502020204030204" pitchFamily="34" charset="0"/>
                <a:cs typeface="Calibri" panose="020F0502020204030204" pitchFamily="34" charset="0"/>
              </a:rPr>
              <a:t>, participants get ready to voice their ideas as they look inside a wireless microphone to discover the parts and pieces that will inspire their </a:t>
            </a:r>
            <a:r>
              <a:rPr lang="en-US" b="1" i="1" dirty="0">
                <a:latin typeface="Calibri" panose="020F0502020204030204" pitchFamily="34" charset="0"/>
                <a:ea typeface="Calibri" panose="020F0502020204030204" pitchFamily="34" charset="0"/>
                <a:cs typeface="Calibri" panose="020F0502020204030204" pitchFamily="34" charset="0"/>
              </a:rPr>
              <a:t>invention pitch</a:t>
            </a:r>
            <a:r>
              <a:rPr lang="en-US" dirty="0">
                <a:latin typeface="Calibri" panose="020F0502020204030204" pitchFamily="34" charset="0"/>
                <a:ea typeface="Calibri" panose="020F0502020204030204" pitchFamily="34" charset="0"/>
                <a:cs typeface="Calibri" panose="020F0502020204030204" pitchFamily="34" charset="0"/>
              </a:rPr>
              <a:t>! They amplify their ideas by using the Camp Invention </a:t>
            </a:r>
            <a:r>
              <a:rPr lang="en-US" b="1" i="1" dirty="0">
                <a:latin typeface="Calibri" panose="020F0502020204030204" pitchFamily="34" charset="0"/>
                <a:ea typeface="Calibri" panose="020F0502020204030204" pitchFamily="34" charset="0"/>
                <a:cs typeface="Calibri" panose="020F0502020204030204" pitchFamily="34" charset="0"/>
              </a:rPr>
              <a:t>Design Thinking Process</a:t>
            </a:r>
            <a:r>
              <a:rPr lang="en-US" dirty="0">
                <a:latin typeface="Calibri" panose="020F0502020204030204" pitchFamily="34" charset="0"/>
                <a:ea typeface="Calibri" panose="020F0502020204030204" pitchFamily="34" charset="0"/>
                <a:cs typeface="Calibri" panose="020F0502020204030204" pitchFamily="34" charset="0"/>
              </a:rPr>
              <a:t>™ to </a:t>
            </a:r>
            <a:r>
              <a:rPr lang="en-US" b="1" i="1" dirty="0">
                <a:latin typeface="Calibri" panose="020F0502020204030204" pitchFamily="34" charset="0"/>
                <a:ea typeface="Calibri" panose="020F0502020204030204" pitchFamily="34" charset="0"/>
                <a:cs typeface="Calibri" panose="020F0502020204030204" pitchFamily="34" charset="0"/>
              </a:rPr>
              <a:t>identify, explore, sketch, prototype, protect, and pitch a one-of-a-kind invention</a:t>
            </a:r>
            <a:r>
              <a:rPr lang="en-US" dirty="0">
                <a:latin typeface="Calibri" panose="020F0502020204030204" pitchFamily="34" charset="0"/>
                <a:ea typeface="Calibri" panose="020F0502020204030204" pitchFamily="34" charset="0"/>
                <a:cs typeface="Calibri" panose="020F0502020204030204" pitchFamily="34" charset="0"/>
              </a:rPr>
              <a:t>, and </a:t>
            </a:r>
            <a:r>
              <a:rPr lang="en-US" b="1" i="1" dirty="0">
                <a:latin typeface="Calibri" panose="020F0502020204030204" pitchFamily="34" charset="0"/>
                <a:ea typeface="Calibri" panose="020F0502020204030204" pitchFamily="34" charset="0"/>
                <a:cs typeface="Calibri" panose="020F0502020204030204" pitchFamily="34" charset="0"/>
              </a:rPr>
              <a:t>land a deal</a:t>
            </a:r>
            <a:r>
              <a:rPr lang="en-US" dirty="0">
                <a:latin typeface="Calibri" panose="020F0502020204030204" pitchFamily="34" charset="0"/>
                <a:ea typeface="Calibri" panose="020F0502020204030204" pitchFamily="34" charset="0"/>
                <a:cs typeface="Calibri" panose="020F0502020204030204" pitchFamily="34" charset="0"/>
              </a:rPr>
              <a:t>. Inspired by unique DIY </a:t>
            </a:r>
            <a:r>
              <a:rPr lang="en-US" b="1" i="1" dirty="0">
                <a:latin typeface="Calibri" panose="020F0502020204030204" pitchFamily="34" charset="0"/>
                <a:ea typeface="Calibri" panose="020F0502020204030204" pitchFamily="34" charset="0"/>
                <a:cs typeface="Calibri" panose="020F0502020204030204" pitchFamily="34" charset="0"/>
              </a:rPr>
              <a:t>prototyping</a:t>
            </a:r>
            <a:r>
              <a:rPr lang="en-US" dirty="0">
                <a:latin typeface="Calibri" panose="020F0502020204030204" pitchFamily="34" charset="0"/>
                <a:ea typeface="Calibri" panose="020F0502020204030204" pitchFamily="34" charset="0"/>
                <a:cs typeface="Calibri" panose="020F0502020204030204" pitchFamily="34" charset="0"/>
              </a:rPr>
              <a:t> tips combined with insights from Our Nation’s Greatest Innovators™, participants step up to the mic to share their original ideas with the world!</a:t>
            </a:r>
          </a:p>
        </p:txBody>
      </p:sp>
      <p:pic>
        <p:nvPicPr>
          <p:cNvPr id="2" name="Picture 1" descr="A gold microphone on a purple background&#10;&#10;AI-generated content may be incorrect.">
            <a:extLst>
              <a:ext uri="{FF2B5EF4-FFF2-40B4-BE49-F238E27FC236}">
                <a16:creationId xmlns:a16="http://schemas.microsoft.com/office/drawing/2014/main" id="{709B604A-D2DA-FBBD-BDB7-38FEEC7B789F}"/>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5790275" y="1532633"/>
            <a:ext cx="4297680" cy="429768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761857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1E9498-E3E4-06ED-E9EF-2186D0DE8042}"/>
              </a:ext>
            </a:extLst>
          </p:cNvPr>
          <p:cNvPicPr>
            <a:picLocks noChangeAspect="1"/>
          </p:cNvPicPr>
          <p:nvPr/>
        </p:nvPicPr>
        <p:blipFill>
          <a:blip r:embed="rId3"/>
          <a:stretch>
            <a:fillRect/>
          </a:stretch>
        </p:blipFill>
        <p:spPr>
          <a:xfrm>
            <a:off x="537505" y="731520"/>
            <a:ext cx="5454582" cy="5394960"/>
          </a:xfrm>
          <a:prstGeom prst="rect">
            <a:avLst/>
          </a:prstGeom>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215F49F7-F47E-6BC3-E33D-DB98C80DACC3}"/>
              </a:ext>
            </a:extLst>
          </p:cNvPr>
          <p:cNvPicPr>
            <a:picLocks noChangeAspect="1"/>
          </p:cNvPicPr>
          <p:nvPr/>
        </p:nvPicPr>
        <p:blipFill>
          <a:blip r:embed="rId4"/>
          <a:stretch>
            <a:fillRect/>
          </a:stretch>
        </p:blipFill>
        <p:spPr>
          <a:xfrm>
            <a:off x="6245720" y="731520"/>
            <a:ext cx="5476011" cy="539496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754229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5F685-402B-5C46-E2E8-964008B2D9C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DA85619-CB42-4D2E-81C0-5D9049692C82}"/>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dirty="0">
                <a:solidFill>
                  <a:schemeClr val="bg1"/>
                </a:solidFill>
                <a:latin typeface="Calibri" panose="020F0502020204030204" pitchFamily="34" charset="0"/>
                <a:ea typeface="Calibri" panose="020F0502020204030204" pitchFamily="34" charset="0"/>
                <a:cs typeface="Calibri" panose="020F0502020204030204" pitchFamily="34" charset="0"/>
              </a:rPr>
              <a:t>Curriculum: Make Waves™</a:t>
            </a:r>
          </a:p>
        </p:txBody>
      </p:sp>
      <p:sp>
        <p:nvSpPr>
          <p:cNvPr id="6" name="TextBox 5">
            <a:extLst>
              <a:ext uri="{FF2B5EF4-FFF2-40B4-BE49-F238E27FC236}">
                <a16:creationId xmlns:a16="http://schemas.microsoft.com/office/drawing/2014/main" id="{3F52EB76-AD11-C06B-4C56-496D9402DF81}"/>
              </a:ext>
            </a:extLst>
          </p:cNvPr>
          <p:cNvSpPr txBox="1"/>
          <p:nvPr/>
        </p:nvSpPr>
        <p:spPr>
          <a:xfrm>
            <a:off x="510424" y="1590806"/>
            <a:ext cx="5389335"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spcBef>
                <a:spcPts val="0"/>
              </a:spcBef>
              <a:spcAft>
                <a:spcPts val="600"/>
              </a:spcAft>
              <a:buClrTx/>
              <a:buSzTx/>
              <a:buFontTx/>
              <a:buNone/>
              <a:tabLst/>
              <a:defRPr/>
            </a:pPr>
            <a:r>
              <a:rPr lang="en-US"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In </a:t>
            </a:r>
            <a:r>
              <a:rPr lang="en-US" b="1" i="1"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Make </a:t>
            </a:r>
            <a:r>
              <a:rPr lang="en-US" b="1" i="1" dirty="0">
                <a:latin typeface="Calibri" panose="020F0502020204030204" pitchFamily="34" charset="0"/>
                <a:ea typeface="Calibri" panose="020F0502020204030204" pitchFamily="34" charset="0"/>
                <a:cs typeface="Calibri" panose="020F0502020204030204" pitchFamily="34" charset="0"/>
              </a:rPr>
              <a:t>Waves</a:t>
            </a:r>
            <a:r>
              <a:rPr lang="en-US" dirty="0">
                <a:latin typeface="Calibri" panose="020F0502020204030204" pitchFamily="34" charset="0"/>
                <a:ea typeface="Calibri" panose="020F0502020204030204" pitchFamily="34" charset="0"/>
                <a:cs typeface="Calibri" panose="020F0502020204030204" pitchFamily="34" charset="0"/>
              </a:rPr>
              <a:t>,</a:t>
            </a:r>
            <a:r>
              <a:rPr lang="en-US"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children catch their first big break as they ride the waves of </a:t>
            </a:r>
            <a:r>
              <a:rPr lang="en-US" b="1" i="1"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invention and entrepreneurship</a:t>
            </a:r>
            <a:r>
              <a:rPr lang="en-US"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Inspired by National Inventors Hall of Fame Inductee Tom Blake — who helped make surfing more popular through his surfboard innovations — they paddle their way through salty challenges and </a:t>
            </a:r>
            <a:r>
              <a:rPr lang="en-US" b="1" i="1"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generate ideas for a unique, innovative product</a:t>
            </a:r>
            <a:r>
              <a:rPr lang="en-US"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Like surfers moving from the safety of the shore to the rush of a breaking set of waves, participants </a:t>
            </a:r>
            <a:r>
              <a:rPr lang="en-US" b="1" i="1"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take calculated risks </a:t>
            </a:r>
            <a:r>
              <a:rPr lang="en-US"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as they </a:t>
            </a:r>
            <a:r>
              <a:rPr lang="en-US" b="1" i="1"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use their prototype to hook investors and commercialize their product</a:t>
            </a:r>
            <a:r>
              <a:rPr lang="en-US"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After a dynamic dive into conducting </a:t>
            </a:r>
            <a:r>
              <a:rPr lang="en-US" b="1" i="1"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customer research</a:t>
            </a:r>
            <a:r>
              <a:rPr lang="en-US"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children build a billboard boat that glides through the water and helps them “make waves” in the market!</a:t>
            </a:r>
            <a:endParaRPr lang="en-US" dirty="0">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descr="A logo on a box&#10;&#10;AI-generated content may be incorrect.">
            <a:extLst>
              <a:ext uri="{FF2B5EF4-FFF2-40B4-BE49-F238E27FC236}">
                <a16:creationId xmlns:a16="http://schemas.microsoft.com/office/drawing/2014/main" id="{87E547A8-AFD4-E81E-BA66-5DEA2F2F7A57}"/>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6569658" y="1590806"/>
            <a:ext cx="4297680" cy="429768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841503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10;&#10;AI-generated content may be incorrect.">
            <a:extLst>
              <a:ext uri="{FF2B5EF4-FFF2-40B4-BE49-F238E27FC236}">
                <a16:creationId xmlns:a16="http://schemas.microsoft.com/office/drawing/2014/main" id="{1B4802E0-D6FE-0074-57A9-422F839B410D}"/>
              </a:ext>
            </a:extLst>
          </p:cNvPr>
          <p:cNvPicPr>
            <a:picLocks noChangeAspect="1"/>
          </p:cNvPicPr>
          <p:nvPr/>
        </p:nvPicPr>
        <p:blipFill>
          <a:blip r:embed="rId3"/>
          <a:stretch>
            <a:fillRect/>
          </a:stretch>
        </p:blipFill>
        <p:spPr>
          <a:xfrm>
            <a:off x="2846652" y="228600"/>
            <a:ext cx="6498695" cy="64008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672898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5317124-8392-2C9A-14EE-E7D783F39CCA}"/>
              </a:ext>
            </a:extLst>
          </p:cNvPr>
          <p:cNvGrpSpPr>
            <a:grpSpLocks noChangeAspect="1"/>
          </p:cNvGrpSpPr>
          <p:nvPr/>
        </p:nvGrpSpPr>
        <p:grpSpPr>
          <a:xfrm>
            <a:off x="290807" y="502920"/>
            <a:ext cx="11634788" cy="5852160"/>
            <a:chOff x="-18312" y="290529"/>
            <a:chExt cx="12380140" cy="6229142"/>
          </a:xfrm>
          <a:effectLst>
            <a:outerShdw blurRad="50800" dist="38100" dir="2700000" algn="tl" rotWithShape="0">
              <a:prstClr val="black">
                <a:alpha val="40000"/>
              </a:prstClr>
            </a:outerShdw>
          </a:effectLst>
        </p:grpSpPr>
        <p:pic>
          <p:nvPicPr>
            <p:cNvPr id="3" name="Picture 2" descr="A screen shot of a video&#10;&#10;AI-generated content may be incorrect.">
              <a:extLst>
                <a:ext uri="{FF2B5EF4-FFF2-40B4-BE49-F238E27FC236}">
                  <a16:creationId xmlns:a16="http://schemas.microsoft.com/office/drawing/2014/main" id="{46B3F7FB-2436-E9FE-FFE4-2ACC78B9EA7B}"/>
                </a:ext>
              </a:extLst>
            </p:cNvPr>
            <p:cNvPicPr>
              <a:picLocks noChangeAspect="1"/>
            </p:cNvPicPr>
            <p:nvPr/>
          </p:nvPicPr>
          <p:blipFill>
            <a:blip r:embed="rId3"/>
            <a:stretch>
              <a:fillRect/>
            </a:stretch>
          </p:blipFill>
          <p:spPr>
            <a:xfrm>
              <a:off x="5868657" y="290529"/>
              <a:ext cx="6493171" cy="6229142"/>
            </a:xfrm>
            <a:prstGeom prst="rect">
              <a:avLst/>
            </a:prstGeom>
          </p:spPr>
        </p:pic>
        <p:pic>
          <p:nvPicPr>
            <p:cNvPr id="2" name="Picture 1" descr="A screen shot of a computer&#10;&#10;AI-generated content may be incorrect.">
              <a:extLst>
                <a:ext uri="{FF2B5EF4-FFF2-40B4-BE49-F238E27FC236}">
                  <a16:creationId xmlns:a16="http://schemas.microsoft.com/office/drawing/2014/main" id="{3774E5E2-FFE7-5628-EB9E-229A9FBD0989}"/>
                </a:ext>
              </a:extLst>
            </p:cNvPr>
            <p:cNvPicPr>
              <a:picLocks noChangeAspect="1"/>
            </p:cNvPicPr>
            <p:nvPr/>
          </p:nvPicPr>
          <p:blipFill>
            <a:blip r:embed="rId4"/>
            <a:stretch>
              <a:fillRect/>
            </a:stretch>
          </p:blipFill>
          <p:spPr>
            <a:xfrm>
              <a:off x="-18312" y="290529"/>
              <a:ext cx="5993109" cy="6229142"/>
            </a:xfrm>
            <a:prstGeom prst="rect">
              <a:avLst/>
            </a:prstGeom>
          </p:spPr>
        </p:pic>
      </p:grpSp>
    </p:spTree>
    <p:extLst>
      <p:ext uri="{BB962C8B-B14F-4D97-AF65-F5344CB8AC3E}">
        <p14:creationId xmlns:p14="http://schemas.microsoft.com/office/powerpoint/2010/main" val="10993973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2BCEC-3E43-F921-79B0-FC2A171084F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124FB0F-6E2C-8780-BFE9-7838C1C9550A}"/>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dirty="0">
                <a:solidFill>
                  <a:schemeClr val="bg1"/>
                </a:solidFill>
                <a:latin typeface="Calibri" panose="020F0502020204030204" pitchFamily="34" charset="0"/>
                <a:ea typeface="Calibri" panose="020F0502020204030204" pitchFamily="34" charset="0"/>
                <a:cs typeface="Calibri" panose="020F0502020204030204" pitchFamily="34" charset="0"/>
              </a:rPr>
              <a:t>Curriculum: STEM Maker Lab®</a:t>
            </a:r>
          </a:p>
        </p:txBody>
      </p:sp>
      <p:sp>
        <p:nvSpPr>
          <p:cNvPr id="6" name="TextBox 5">
            <a:extLst>
              <a:ext uri="{FF2B5EF4-FFF2-40B4-BE49-F238E27FC236}">
                <a16:creationId xmlns:a16="http://schemas.microsoft.com/office/drawing/2014/main" id="{C87B9EFE-52C1-CF0F-1BB9-E385700A0610}"/>
              </a:ext>
            </a:extLst>
          </p:cNvPr>
          <p:cNvSpPr txBox="1"/>
          <p:nvPr/>
        </p:nvSpPr>
        <p:spPr>
          <a:xfrm>
            <a:off x="756863" y="1332217"/>
            <a:ext cx="4235267" cy="48554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600" dirty="0">
                <a:latin typeface="Calibri" panose="020F0502020204030204" pitchFamily="34" charset="0"/>
                <a:ea typeface="Calibri" panose="020F0502020204030204" pitchFamily="34" charset="0"/>
                <a:cs typeface="Calibri" panose="020F0502020204030204" pitchFamily="34" charset="0"/>
              </a:rPr>
              <a:t>In </a:t>
            </a:r>
            <a:r>
              <a:rPr lang="en-US" sz="1600" b="1" i="1" dirty="0">
                <a:latin typeface="Calibri" panose="020F0502020204030204" pitchFamily="34" charset="0"/>
                <a:ea typeface="Calibri" panose="020F0502020204030204" pitchFamily="34" charset="0"/>
                <a:cs typeface="Calibri" panose="020F0502020204030204" pitchFamily="34" charset="0"/>
              </a:rPr>
              <a:t>STEM Maker Lab</a:t>
            </a:r>
            <a:r>
              <a:rPr lang="en-US" sz="1600" dirty="0">
                <a:latin typeface="Calibri" panose="020F0502020204030204" pitchFamily="34" charset="0"/>
                <a:ea typeface="Calibri" panose="020F0502020204030204" pitchFamily="34" charset="0"/>
                <a:cs typeface="Calibri" panose="020F0502020204030204" pitchFamily="34" charset="0"/>
              </a:rPr>
              <a:t>, participants can </a:t>
            </a:r>
            <a:r>
              <a:rPr lang="en-US" sz="1600" b="1" i="1" dirty="0">
                <a:latin typeface="Calibri" panose="020F0502020204030204" pitchFamily="34" charset="0"/>
                <a:ea typeface="Calibri" panose="020F0502020204030204" pitchFamily="34" charset="0"/>
                <a:cs typeface="Calibri" panose="020F0502020204030204" pitchFamily="34" charset="0"/>
              </a:rPr>
              <a:t>take risks</a:t>
            </a:r>
            <a:r>
              <a:rPr lang="en-US" sz="1600" dirty="0">
                <a:latin typeface="Calibri" panose="020F0502020204030204" pitchFamily="34" charset="0"/>
                <a:ea typeface="Calibri" panose="020F0502020204030204" pitchFamily="34" charset="0"/>
                <a:cs typeface="Calibri" panose="020F0502020204030204" pitchFamily="34" charset="0"/>
              </a:rPr>
              <a:t>, build their tolerance for ambiguity, and ultimately explore who they are as a maker, an inventor, and an entrepreneur. They discover that having a curious mindset that embraces experimentation and creative problem solving is as important as tools and equipment. STEM Maker Lab provides participants with an interactive, hands-on exploration of design engineering, biomimicry, marketing, entrepreneurship, and Intellectual Property concepts inspired by many of the inventions from National Inventors Hall of Fame Inductees.</a:t>
            </a:r>
          </a:p>
        </p:txBody>
      </p:sp>
      <p:pic>
        <p:nvPicPr>
          <p:cNvPr id="2" name="Picture 1" descr="A neon sign with text&#10;&#10;AI-generated content may be incorrect.">
            <a:extLst>
              <a:ext uri="{FF2B5EF4-FFF2-40B4-BE49-F238E27FC236}">
                <a16:creationId xmlns:a16="http://schemas.microsoft.com/office/drawing/2014/main" id="{B494F9C5-0A1B-860E-19F6-3D5DB275A24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28680" y="1555214"/>
            <a:ext cx="4524658" cy="4572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582125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F911BC0-F102-E3E6-CFDE-F322E3DA9E87}"/>
              </a:ext>
            </a:extLst>
          </p:cNvPr>
          <p:cNvGrpSpPr/>
          <p:nvPr/>
        </p:nvGrpSpPr>
        <p:grpSpPr>
          <a:xfrm>
            <a:off x="410643" y="594360"/>
            <a:ext cx="11370714" cy="5669280"/>
            <a:chOff x="480289" y="348712"/>
            <a:chExt cx="11370714" cy="5669280"/>
          </a:xfrm>
          <a:effectLst>
            <a:outerShdw blurRad="50800" dist="38100" dir="2700000" algn="tl" rotWithShape="0">
              <a:prstClr val="black">
                <a:alpha val="40000"/>
              </a:prstClr>
            </a:outerShdw>
          </a:effectLst>
        </p:grpSpPr>
        <p:pic>
          <p:nvPicPr>
            <p:cNvPr id="2" name="Picture 1">
              <a:extLst>
                <a:ext uri="{FF2B5EF4-FFF2-40B4-BE49-F238E27FC236}">
                  <a16:creationId xmlns:a16="http://schemas.microsoft.com/office/drawing/2014/main" id="{0A5D001B-3DD7-C18B-39B2-A5C40D927E69}"/>
                </a:ext>
              </a:extLst>
            </p:cNvPr>
            <p:cNvPicPr>
              <a:picLocks noChangeAspect="1"/>
            </p:cNvPicPr>
            <p:nvPr/>
          </p:nvPicPr>
          <p:blipFill>
            <a:blip r:embed="rId3"/>
            <a:stretch>
              <a:fillRect/>
            </a:stretch>
          </p:blipFill>
          <p:spPr>
            <a:xfrm>
              <a:off x="480289" y="348712"/>
              <a:ext cx="5689816" cy="5669280"/>
            </a:xfrm>
            <a:prstGeom prst="rect">
              <a:avLst/>
            </a:prstGeom>
            <a:ln>
              <a:noFill/>
            </a:ln>
          </p:spPr>
        </p:pic>
        <p:pic>
          <p:nvPicPr>
            <p:cNvPr id="3" name="Picture 2">
              <a:extLst>
                <a:ext uri="{FF2B5EF4-FFF2-40B4-BE49-F238E27FC236}">
                  <a16:creationId xmlns:a16="http://schemas.microsoft.com/office/drawing/2014/main" id="{2A4A18E6-253F-60F4-4A61-D93F87D886FA}"/>
                </a:ext>
              </a:extLst>
            </p:cNvPr>
            <p:cNvPicPr>
              <a:picLocks noChangeAspect="1"/>
            </p:cNvPicPr>
            <p:nvPr/>
          </p:nvPicPr>
          <p:blipFill>
            <a:blip r:embed="rId4"/>
            <a:stretch>
              <a:fillRect/>
            </a:stretch>
          </p:blipFill>
          <p:spPr>
            <a:xfrm>
              <a:off x="6170105" y="348712"/>
              <a:ext cx="5680898" cy="5669280"/>
            </a:xfrm>
            <a:prstGeom prst="rect">
              <a:avLst/>
            </a:prstGeom>
          </p:spPr>
        </p:pic>
      </p:grpSp>
    </p:spTree>
    <p:extLst>
      <p:ext uri="{BB962C8B-B14F-4D97-AF65-F5344CB8AC3E}">
        <p14:creationId xmlns:p14="http://schemas.microsoft.com/office/powerpoint/2010/main" val="22246849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C89D653-E5CB-6A46-AC29-3EEDD187A166}"/>
              </a:ext>
            </a:extLst>
          </p:cNvPr>
          <p:cNvGrpSpPr>
            <a:grpSpLocks noChangeAspect="1"/>
          </p:cNvGrpSpPr>
          <p:nvPr/>
        </p:nvGrpSpPr>
        <p:grpSpPr>
          <a:xfrm>
            <a:off x="412510" y="594360"/>
            <a:ext cx="11366979" cy="5669280"/>
            <a:chOff x="0" y="374416"/>
            <a:chExt cx="12192000" cy="6083211"/>
          </a:xfrm>
          <a:effectLst>
            <a:outerShdw blurRad="50800" dist="38100" dir="2700000" algn="tl" rotWithShape="0">
              <a:prstClr val="black">
                <a:alpha val="40000"/>
              </a:prstClr>
            </a:outerShdw>
          </a:effectLst>
        </p:grpSpPr>
        <p:pic>
          <p:nvPicPr>
            <p:cNvPr id="2" name="Picture 1" descr="A screen shot of a website&#10;&#10;AI-generated content may be incorrect.">
              <a:extLst>
                <a:ext uri="{FF2B5EF4-FFF2-40B4-BE49-F238E27FC236}">
                  <a16:creationId xmlns:a16="http://schemas.microsoft.com/office/drawing/2014/main" id="{D81690CB-A3D1-21BA-A37C-BC9034D06547}"/>
                </a:ext>
              </a:extLst>
            </p:cNvPr>
            <p:cNvPicPr>
              <a:picLocks noChangeAspect="1"/>
            </p:cNvPicPr>
            <p:nvPr/>
          </p:nvPicPr>
          <p:blipFill>
            <a:blip r:embed="rId3"/>
            <a:stretch>
              <a:fillRect/>
            </a:stretch>
          </p:blipFill>
          <p:spPr>
            <a:xfrm>
              <a:off x="0" y="374416"/>
              <a:ext cx="6060580" cy="6083211"/>
            </a:xfrm>
            <a:prstGeom prst="rect">
              <a:avLst/>
            </a:prstGeom>
          </p:spPr>
        </p:pic>
        <p:pic>
          <p:nvPicPr>
            <p:cNvPr id="3" name="Picture 2" descr="A screenshot of a website&#10;&#10;AI-generated content may be incorrect.">
              <a:extLst>
                <a:ext uri="{FF2B5EF4-FFF2-40B4-BE49-F238E27FC236}">
                  <a16:creationId xmlns:a16="http://schemas.microsoft.com/office/drawing/2014/main" id="{E211F75F-53DE-D6FA-94CC-A288FC5E52DE}"/>
                </a:ext>
              </a:extLst>
            </p:cNvPr>
            <p:cNvPicPr>
              <a:picLocks noChangeAspect="1"/>
            </p:cNvPicPr>
            <p:nvPr/>
          </p:nvPicPr>
          <p:blipFill>
            <a:blip r:embed="rId4"/>
            <a:stretch>
              <a:fillRect/>
            </a:stretch>
          </p:blipFill>
          <p:spPr>
            <a:xfrm>
              <a:off x="6035016" y="374416"/>
              <a:ext cx="6156984" cy="6083210"/>
            </a:xfrm>
            <a:prstGeom prst="rect">
              <a:avLst/>
            </a:prstGeom>
          </p:spPr>
        </p:pic>
      </p:grpSp>
    </p:spTree>
    <p:extLst>
      <p:ext uri="{BB962C8B-B14F-4D97-AF65-F5344CB8AC3E}">
        <p14:creationId xmlns:p14="http://schemas.microsoft.com/office/powerpoint/2010/main" val="20435696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F48D1F3-0C7B-2801-358A-3C65EA65F476}"/>
              </a:ext>
            </a:extLst>
          </p:cNvPr>
          <p:cNvGrpSpPr>
            <a:grpSpLocks noChangeAspect="1"/>
          </p:cNvGrpSpPr>
          <p:nvPr/>
        </p:nvGrpSpPr>
        <p:grpSpPr>
          <a:xfrm>
            <a:off x="355485" y="457200"/>
            <a:ext cx="11481029" cy="5943600"/>
            <a:chOff x="0" y="273170"/>
            <a:chExt cx="12192000" cy="6311662"/>
          </a:xfrm>
          <a:effectLst>
            <a:outerShdw blurRad="50800" dist="38100" dir="2700000" algn="tl" rotWithShape="0">
              <a:prstClr val="black">
                <a:alpha val="40000"/>
              </a:prstClr>
            </a:outerShdw>
          </a:effectLst>
        </p:grpSpPr>
        <p:pic>
          <p:nvPicPr>
            <p:cNvPr id="2" name="Picture 1" descr="A screenshot of a computer&#10;&#10;AI-generated content may be incorrect.">
              <a:extLst>
                <a:ext uri="{FF2B5EF4-FFF2-40B4-BE49-F238E27FC236}">
                  <a16:creationId xmlns:a16="http://schemas.microsoft.com/office/drawing/2014/main" id="{14E8D625-A97F-DEB9-6453-2C6338F3E440}"/>
                </a:ext>
              </a:extLst>
            </p:cNvPr>
            <p:cNvPicPr>
              <a:picLocks noChangeAspect="1"/>
            </p:cNvPicPr>
            <p:nvPr/>
          </p:nvPicPr>
          <p:blipFill>
            <a:blip r:embed="rId3"/>
            <a:stretch>
              <a:fillRect/>
            </a:stretch>
          </p:blipFill>
          <p:spPr>
            <a:xfrm>
              <a:off x="5914304" y="273170"/>
              <a:ext cx="6277696" cy="6311662"/>
            </a:xfrm>
            <a:prstGeom prst="rect">
              <a:avLst/>
            </a:prstGeom>
          </p:spPr>
        </p:pic>
        <p:pic>
          <p:nvPicPr>
            <p:cNvPr id="3" name="Picture 2">
              <a:extLst>
                <a:ext uri="{FF2B5EF4-FFF2-40B4-BE49-F238E27FC236}">
                  <a16:creationId xmlns:a16="http://schemas.microsoft.com/office/drawing/2014/main" id="{D8D11EA5-5B67-AC49-9EED-E48817189335}"/>
                </a:ext>
              </a:extLst>
            </p:cNvPr>
            <p:cNvPicPr>
              <a:picLocks noChangeAspect="1"/>
            </p:cNvPicPr>
            <p:nvPr/>
          </p:nvPicPr>
          <p:blipFill>
            <a:blip r:embed="rId4"/>
            <a:stretch>
              <a:fillRect/>
            </a:stretch>
          </p:blipFill>
          <p:spPr>
            <a:xfrm>
              <a:off x="0" y="273170"/>
              <a:ext cx="6296880" cy="6311660"/>
            </a:xfrm>
            <a:prstGeom prst="rect">
              <a:avLst/>
            </a:prstGeom>
          </p:spPr>
        </p:pic>
      </p:grpSp>
    </p:spTree>
    <p:extLst>
      <p:ext uri="{BB962C8B-B14F-4D97-AF65-F5344CB8AC3E}">
        <p14:creationId xmlns:p14="http://schemas.microsoft.com/office/powerpoint/2010/main" val="40731933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9857837-44E2-B17A-DB6C-437D6ECD3322}"/>
              </a:ext>
            </a:extLst>
          </p:cNvPr>
          <p:cNvGrpSpPr>
            <a:grpSpLocks noChangeAspect="1"/>
          </p:cNvGrpSpPr>
          <p:nvPr/>
        </p:nvGrpSpPr>
        <p:grpSpPr>
          <a:xfrm>
            <a:off x="241277" y="548640"/>
            <a:ext cx="11709445" cy="5760720"/>
            <a:chOff x="87472" y="348652"/>
            <a:chExt cx="12099759" cy="5952226"/>
          </a:xfrm>
          <a:effectLst>
            <a:outerShdw blurRad="50800" dist="38100" dir="2700000" algn="tl" rotWithShape="0">
              <a:prstClr val="black">
                <a:alpha val="40000"/>
              </a:prstClr>
            </a:outerShdw>
          </a:effectLst>
        </p:grpSpPr>
        <p:pic>
          <p:nvPicPr>
            <p:cNvPr id="2" name="Picture 1" descr="A green poster with text and pictures of a person&#10;&#10;AI-generated content may be incorrect.">
              <a:extLst>
                <a:ext uri="{FF2B5EF4-FFF2-40B4-BE49-F238E27FC236}">
                  <a16:creationId xmlns:a16="http://schemas.microsoft.com/office/drawing/2014/main" id="{808C0299-2543-6B97-407E-6E90540ED23F}"/>
                </a:ext>
              </a:extLst>
            </p:cNvPr>
            <p:cNvPicPr>
              <a:picLocks noChangeAspect="1"/>
            </p:cNvPicPr>
            <p:nvPr/>
          </p:nvPicPr>
          <p:blipFill>
            <a:blip r:embed="rId3"/>
            <a:stretch>
              <a:fillRect/>
            </a:stretch>
          </p:blipFill>
          <p:spPr>
            <a:xfrm>
              <a:off x="87472" y="348652"/>
              <a:ext cx="6054458" cy="5952226"/>
            </a:xfrm>
            <a:prstGeom prst="rect">
              <a:avLst/>
            </a:prstGeom>
          </p:spPr>
        </p:pic>
        <p:pic>
          <p:nvPicPr>
            <p:cNvPr id="3" name="Picture 2">
              <a:extLst>
                <a:ext uri="{FF2B5EF4-FFF2-40B4-BE49-F238E27FC236}">
                  <a16:creationId xmlns:a16="http://schemas.microsoft.com/office/drawing/2014/main" id="{2748CDC0-BF76-6448-5005-E4B3A998FEB7}"/>
                </a:ext>
              </a:extLst>
            </p:cNvPr>
            <p:cNvPicPr>
              <a:picLocks noChangeAspect="1"/>
            </p:cNvPicPr>
            <p:nvPr/>
          </p:nvPicPr>
          <p:blipFill>
            <a:blip r:embed="rId4"/>
            <a:stretch>
              <a:fillRect/>
            </a:stretch>
          </p:blipFill>
          <p:spPr>
            <a:xfrm>
              <a:off x="6141930" y="348652"/>
              <a:ext cx="6045301" cy="5952226"/>
            </a:xfrm>
            <a:prstGeom prst="rect">
              <a:avLst/>
            </a:prstGeom>
          </p:spPr>
        </p:pic>
      </p:grpSp>
    </p:spTree>
    <p:extLst>
      <p:ext uri="{BB962C8B-B14F-4D97-AF65-F5344CB8AC3E}">
        <p14:creationId xmlns:p14="http://schemas.microsoft.com/office/powerpoint/2010/main" val="35324794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C16F285-5AC9-AEE3-8A78-252A6C29ABF7}"/>
              </a:ext>
            </a:extLst>
          </p:cNvPr>
          <p:cNvGrpSpPr>
            <a:grpSpLocks noChangeAspect="1"/>
          </p:cNvGrpSpPr>
          <p:nvPr/>
        </p:nvGrpSpPr>
        <p:grpSpPr>
          <a:xfrm>
            <a:off x="274903" y="548640"/>
            <a:ext cx="11642193" cy="5760720"/>
            <a:chOff x="0" y="409754"/>
            <a:chExt cx="12196584" cy="6038491"/>
          </a:xfrm>
          <a:effectLst>
            <a:outerShdw blurRad="50800" dist="38100" dir="2700000" algn="tl" rotWithShape="0">
              <a:prstClr val="black">
                <a:alpha val="40000"/>
              </a:prstClr>
            </a:outerShdw>
          </a:effectLst>
        </p:grpSpPr>
        <p:pic>
          <p:nvPicPr>
            <p:cNvPr id="2" name="Picture 1" descr="A screenshot of a strategy&#10;&#10;AI-generated content may be incorrect.">
              <a:extLst>
                <a:ext uri="{FF2B5EF4-FFF2-40B4-BE49-F238E27FC236}">
                  <a16:creationId xmlns:a16="http://schemas.microsoft.com/office/drawing/2014/main" id="{262647F2-1551-D7D4-23C0-2148BCAE0882}"/>
                </a:ext>
              </a:extLst>
            </p:cNvPr>
            <p:cNvPicPr>
              <a:picLocks noChangeAspect="1"/>
            </p:cNvPicPr>
            <p:nvPr/>
          </p:nvPicPr>
          <p:blipFill>
            <a:blip r:embed="rId3"/>
            <a:stretch>
              <a:fillRect/>
            </a:stretch>
          </p:blipFill>
          <p:spPr>
            <a:xfrm>
              <a:off x="0" y="409754"/>
              <a:ext cx="6100493" cy="6038491"/>
            </a:xfrm>
            <a:prstGeom prst="rect">
              <a:avLst/>
            </a:prstGeom>
          </p:spPr>
        </p:pic>
        <p:pic>
          <p:nvPicPr>
            <p:cNvPr id="3" name="Picture 2" descr="A blue and white screen with white text and icons&#10;&#10;AI-generated content may be incorrect.">
              <a:extLst>
                <a:ext uri="{FF2B5EF4-FFF2-40B4-BE49-F238E27FC236}">
                  <a16:creationId xmlns:a16="http://schemas.microsoft.com/office/drawing/2014/main" id="{34A87985-C34F-DCB1-F68F-1BD7F3C05D68}"/>
                </a:ext>
              </a:extLst>
            </p:cNvPr>
            <p:cNvPicPr>
              <a:picLocks noChangeAspect="1"/>
            </p:cNvPicPr>
            <p:nvPr/>
          </p:nvPicPr>
          <p:blipFill>
            <a:blip r:embed="rId4"/>
            <a:stretch>
              <a:fillRect/>
            </a:stretch>
          </p:blipFill>
          <p:spPr>
            <a:xfrm>
              <a:off x="6110289" y="409755"/>
              <a:ext cx="6086295" cy="6038490"/>
            </a:xfrm>
            <a:prstGeom prst="rect">
              <a:avLst/>
            </a:prstGeom>
          </p:spPr>
        </p:pic>
      </p:grpSp>
    </p:spTree>
    <p:extLst>
      <p:ext uri="{BB962C8B-B14F-4D97-AF65-F5344CB8AC3E}">
        <p14:creationId xmlns:p14="http://schemas.microsoft.com/office/powerpoint/2010/main" val="32037153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3F34F-1AB3-7A22-28DC-CBE9C81102A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A3666E3-76B6-FA23-B8F1-488DF853EB97}"/>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dirty="0">
                <a:solidFill>
                  <a:schemeClr val="bg1"/>
                </a:solidFill>
                <a:latin typeface="Calibri" panose="020F0502020204030204" pitchFamily="34" charset="0"/>
                <a:ea typeface="Calibri" panose="020F0502020204030204" pitchFamily="34" charset="0"/>
                <a:cs typeface="Calibri" panose="020F0502020204030204" pitchFamily="34" charset="0"/>
              </a:rPr>
              <a:t>Curriculum: Wear It Out</a:t>
            </a:r>
          </a:p>
        </p:txBody>
      </p:sp>
      <p:sp>
        <p:nvSpPr>
          <p:cNvPr id="6" name="TextBox 5">
            <a:extLst>
              <a:ext uri="{FF2B5EF4-FFF2-40B4-BE49-F238E27FC236}">
                <a16:creationId xmlns:a16="http://schemas.microsoft.com/office/drawing/2014/main" id="{1A052C6A-7C49-E413-91B5-F6016A7FDF7C}"/>
              </a:ext>
            </a:extLst>
          </p:cNvPr>
          <p:cNvSpPr txBox="1"/>
          <p:nvPr/>
        </p:nvSpPr>
        <p:spPr>
          <a:xfrm>
            <a:off x="631603" y="1558953"/>
            <a:ext cx="5464397"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ea typeface="Calibri" panose="020F0502020204030204" pitchFamily="34" charset="0"/>
                <a:cs typeface="Calibri" panose="020F0502020204030204" pitchFamily="34" charset="0"/>
              </a:rPr>
              <a:t>In </a:t>
            </a:r>
            <a:r>
              <a:rPr lang="en-US" b="1" i="1" dirty="0">
                <a:latin typeface="Calibri" panose="020F0502020204030204" pitchFamily="34" charset="0"/>
                <a:ea typeface="Calibri" panose="020F0502020204030204" pitchFamily="34" charset="0"/>
                <a:cs typeface="Calibri" panose="020F0502020204030204" pitchFamily="34" charset="0"/>
              </a:rPr>
              <a:t>Wear It Out</a:t>
            </a:r>
            <a:r>
              <a:rPr lang="en-US" dirty="0">
                <a:latin typeface="Calibri" panose="020F0502020204030204" pitchFamily="34" charset="0"/>
                <a:ea typeface="Calibri" panose="020F0502020204030204" pitchFamily="34" charset="0"/>
                <a:cs typeface="Calibri" panose="020F0502020204030204" pitchFamily="34" charset="0"/>
              </a:rPr>
              <a:t>, innovators combine creative ideas and maker materials to invent clothing and accessories that are both fashionable and functional. They employ </a:t>
            </a:r>
            <a:r>
              <a:rPr lang="en-US" b="1" i="1" dirty="0">
                <a:latin typeface="Calibri" panose="020F0502020204030204" pitchFamily="34" charset="0"/>
                <a:ea typeface="Calibri" panose="020F0502020204030204" pitchFamily="34" charset="0"/>
                <a:cs typeface="Calibri" panose="020F0502020204030204" pitchFamily="34" charset="0"/>
              </a:rPr>
              <a:t>divergent and convergent thinking </a:t>
            </a:r>
            <a:r>
              <a:rPr lang="en-US" dirty="0">
                <a:latin typeface="Calibri" panose="020F0502020204030204" pitchFamily="34" charset="0"/>
                <a:ea typeface="Calibri" panose="020F0502020204030204" pitchFamily="34" charset="0"/>
                <a:cs typeface="Calibri" panose="020F0502020204030204" pitchFamily="34" charset="0"/>
              </a:rPr>
              <a:t>and </a:t>
            </a:r>
            <a:r>
              <a:rPr lang="en-US" b="1" i="1" dirty="0">
                <a:latin typeface="Calibri" panose="020F0502020204030204" pitchFamily="34" charset="0"/>
                <a:ea typeface="Calibri" panose="020F0502020204030204" pitchFamily="34" charset="0"/>
                <a:cs typeface="Calibri" panose="020F0502020204030204" pitchFamily="34" charset="0"/>
              </a:rPr>
              <a:t>creative problem solving </a:t>
            </a:r>
            <a:r>
              <a:rPr lang="en-US" dirty="0">
                <a:latin typeface="Calibri" panose="020F0502020204030204" pitchFamily="34" charset="0"/>
                <a:ea typeface="Calibri" panose="020F0502020204030204" pitchFamily="34" charset="0"/>
                <a:cs typeface="Calibri" panose="020F0502020204030204" pitchFamily="34" charset="0"/>
              </a:rPr>
              <a:t>to engineer clothing of the future that responds to extreme weather scenarios. Core skills include hands-on </a:t>
            </a:r>
            <a:r>
              <a:rPr lang="en-US" b="1" i="1" dirty="0">
                <a:latin typeface="Calibri" panose="020F0502020204030204" pitchFamily="34" charset="0"/>
                <a:ea typeface="Calibri" panose="020F0502020204030204" pitchFamily="34" charset="0"/>
                <a:cs typeface="Calibri" panose="020F0502020204030204" pitchFamily="34" charset="0"/>
              </a:rPr>
              <a:t>prototyping and testing</a:t>
            </a:r>
            <a:r>
              <a:rPr lang="en-US" dirty="0">
                <a:latin typeface="Calibri" panose="020F0502020204030204" pitchFamily="34" charset="0"/>
                <a:ea typeface="Calibri" panose="020F0502020204030204" pitchFamily="34" charset="0"/>
                <a:cs typeface="Calibri" panose="020F0502020204030204" pitchFamily="34" charset="0"/>
              </a:rPr>
              <a:t>, completing a </a:t>
            </a:r>
            <a:r>
              <a:rPr lang="en-US" b="1" i="1" dirty="0">
                <a:latin typeface="Calibri" panose="020F0502020204030204" pitchFamily="34" charset="0"/>
                <a:ea typeface="Calibri" panose="020F0502020204030204" pitchFamily="34" charset="0"/>
                <a:cs typeface="Calibri" panose="020F0502020204030204" pitchFamily="34" charset="0"/>
              </a:rPr>
              <a:t>business plan</a:t>
            </a:r>
            <a:r>
              <a:rPr lang="en-US" dirty="0">
                <a:latin typeface="Calibri" panose="020F0502020204030204" pitchFamily="34" charset="0"/>
                <a:ea typeface="Calibri" panose="020F0502020204030204" pitchFamily="34" charset="0"/>
                <a:cs typeface="Calibri" panose="020F0502020204030204" pitchFamily="34" charset="0"/>
              </a:rPr>
              <a:t>, creating a </a:t>
            </a:r>
            <a:r>
              <a:rPr lang="en-US" b="1" i="1" dirty="0">
                <a:latin typeface="Calibri" panose="020F0502020204030204" pitchFamily="34" charset="0"/>
                <a:ea typeface="Calibri" panose="020F0502020204030204" pitchFamily="34" charset="0"/>
                <a:cs typeface="Calibri" panose="020F0502020204030204" pitchFamily="34" charset="0"/>
              </a:rPr>
              <a:t>trademark-worthy logo </a:t>
            </a:r>
            <a:r>
              <a:rPr lang="en-US"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and filing a Camp Invention </a:t>
            </a:r>
            <a:r>
              <a:rPr lang="en-US" b="1" i="1" dirty="0">
                <a:latin typeface="Calibri" panose="020F0502020204030204" pitchFamily="34" charset="0"/>
                <a:ea typeface="Calibri" panose="020F0502020204030204" pitchFamily="34" charset="0"/>
                <a:cs typeface="Calibri" panose="020F0502020204030204" pitchFamily="34" charset="0"/>
              </a:rPr>
              <a:t>patent application </a:t>
            </a:r>
            <a:r>
              <a:rPr lang="en-US"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for their wearable technology. The curriculum also explores </a:t>
            </a:r>
            <a:r>
              <a:rPr lang="en-US" b="1" i="1"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a:t>
            </a:r>
            <a:r>
              <a:rPr lang="en-US" b="1" i="1" dirty="0">
                <a:latin typeface="Calibri" panose="020F0502020204030204" pitchFamily="34" charset="0"/>
                <a:ea typeface="Calibri" panose="020F0502020204030204" pitchFamily="34" charset="0"/>
                <a:cs typeface="Calibri" panose="020F0502020204030204" pitchFamily="34" charset="0"/>
              </a:rPr>
              <a:t>areer connections </a:t>
            </a:r>
            <a:r>
              <a:rPr lang="en-US"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most needed to prepare students for future careers, including Branding &amp; Identity Strategist</a:t>
            </a:r>
            <a:r>
              <a:rPr lang="en-US" b="0" i="0" dirty="0">
                <a:effectLst/>
                <a:latin typeface="Calibri" panose="020F0502020204030204" pitchFamily="34" charset="0"/>
                <a:ea typeface="Calibri" panose="020F0502020204030204" pitchFamily="34" charset="0"/>
                <a:cs typeface="Calibri" panose="020F0502020204030204" pitchFamily="34" charset="0"/>
              </a:rPr>
              <a:t>​, </a:t>
            </a:r>
            <a:r>
              <a:rPr lang="en-US"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Ecosystem Analyst</a:t>
            </a:r>
            <a:r>
              <a:rPr lang="en-US" b="0" i="0" dirty="0">
                <a:effectLst/>
                <a:latin typeface="Calibri" panose="020F0502020204030204" pitchFamily="34" charset="0"/>
                <a:ea typeface="Calibri" panose="020F0502020204030204" pitchFamily="34" charset="0"/>
                <a:cs typeface="Calibri" panose="020F0502020204030204" pitchFamily="34" charset="0"/>
              </a:rPr>
              <a:t>​, </a:t>
            </a:r>
            <a:r>
              <a:rPr lang="en-US"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Materials Engineer</a:t>
            </a:r>
            <a:r>
              <a:rPr lang="en-US" b="0" i="0" dirty="0">
                <a:effectLst/>
                <a:latin typeface="Calibri" panose="020F0502020204030204" pitchFamily="34" charset="0"/>
                <a:ea typeface="Calibri" panose="020F0502020204030204" pitchFamily="34" charset="0"/>
                <a:cs typeface="Calibri" panose="020F0502020204030204" pitchFamily="34" charset="0"/>
              </a:rPr>
              <a:t>​, </a:t>
            </a:r>
            <a:r>
              <a:rPr lang="en-US" b="1" i="1" dirty="0">
                <a:solidFill>
                  <a:srgbClr val="000000"/>
                </a:solidFill>
                <a:latin typeface="Calibri" panose="020F0502020204030204" pitchFamily="34" charset="0"/>
                <a:ea typeface="Calibri" panose="020F0502020204030204" pitchFamily="34" charset="0"/>
                <a:cs typeface="Calibri" panose="020F0502020204030204" pitchFamily="34" charset="0"/>
              </a:rPr>
              <a:t>Patent Examiner</a:t>
            </a:r>
            <a:r>
              <a:rPr lang="en-US" b="0" i="0" dirty="0">
                <a:effectLst/>
                <a:latin typeface="Calibri" panose="020F0502020204030204" pitchFamily="34" charset="0"/>
                <a:ea typeface="Calibri" panose="020F0502020204030204" pitchFamily="34" charset="0"/>
                <a:cs typeface="Calibri" panose="020F0502020204030204" pitchFamily="34" charset="0"/>
              </a:rPr>
              <a:t>​, </a:t>
            </a:r>
            <a:r>
              <a:rPr lang="en-US"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Graphic Designer</a:t>
            </a:r>
            <a:r>
              <a:rPr lang="en-US" b="0" i="0" dirty="0">
                <a:effectLst/>
                <a:latin typeface="Calibri" panose="020F0502020204030204" pitchFamily="34" charset="0"/>
                <a:ea typeface="Calibri" panose="020F0502020204030204" pitchFamily="34" charset="0"/>
                <a:cs typeface="Calibri" panose="020F0502020204030204" pitchFamily="34" charset="0"/>
              </a:rPr>
              <a:t>​, </a:t>
            </a:r>
            <a:r>
              <a:rPr lang="en-US"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Advertising Illustrator</a:t>
            </a:r>
            <a:r>
              <a:rPr lang="en-US" b="0" i="0" dirty="0">
                <a:effectLst/>
                <a:latin typeface="Calibri" panose="020F0502020204030204" pitchFamily="34" charset="0"/>
                <a:ea typeface="Calibri" panose="020F0502020204030204" pitchFamily="34" charset="0"/>
                <a:cs typeface="Calibri" panose="020F0502020204030204" pitchFamily="34" charset="0"/>
              </a:rPr>
              <a:t>​, and </a:t>
            </a:r>
            <a:r>
              <a:rPr lang="en-US"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Trademark Paralegal.</a:t>
            </a:r>
            <a:endParaRPr lang="en-US" b="0" i="0" dirty="0">
              <a:effectLst/>
              <a:latin typeface="Calibri" panose="020F0502020204030204" pitchFamily="34" charset="0"/>
              <a:ea typeface="Calibri" panose="020F0502020204030204" pitchFamily="34" charset="0"/>
              <a:cs typeface="Calibri" panose="020F0502020204030204" pitchFamily="34" charset="0"/>
            </a:endParaRPr>
          </a:p>
          <a:p>
            <a:endParaRPr lang="en-US" dirty="0">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descr="A screenshot of a website&#10;&#10;AI-generated content may be incorrect.">
            <a:extLst>
              <a:ext uri="{FF2B5EF4-FFF2-40B4-BE49-F238E27FC236}">
                <a16:creationId xmlns:a16="http://schemas.microsoft.com/office/drawing/2014/main" id="{D1661BB3-BE15-0AEA-B7D8-F568CF3E9311}"/>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6351166" y="1558953"/>
            <a:ext cx="4297680" cy="429768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841180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website&#10;&#10;AI-generated content may be incorrect.">
            <a:extLst>
              <a:ext uri="{FF2B5EF4-FFF2-40B4-BE49-F238E27FC236}">
                <a16:creationId xmlns:a16="http://schemas.microsoft.com/office/drawing/2014/main" id="{0C762BE7-E82B-4D9B-AF33-80793C1B44DA}"/>
              </a:ext>
            </a:extLst>
          </p:cNvPr>
          <p:cNvPicPr>
            <a:picLocks noChangeAspect="1"/>
          </p:cNvPicPr>
          <p:nvPr/>
        </p:nvPicPr>
        <p:blipFill>
          <a:blip r:embed="rId3"/>
          <a:stretch>
            <a:fillRect/>
          </a:stretch>
        </p:blipFill>
        <p:spPr>
          <a:xfrm>
            <a:off x="243840" y="502920"/>
            <a:ext cx="11704320" cy="585216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69146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in a suit holding a coin&#10;&#10;AI-generated content may be incorrect.">
            <a:extLst>
              <a:ext uri="{FF2B5EF4-FFF2-40B4-BE49-F238E27FC236}">
                <a16:creationId xmlns:a16="http://schemas.microsoft.com/office/drawing/2014/main" id="{FFA0D3C3-5BD0-50B0-4D27-CCB976FE7A1C}"/>
              </a:ext>
            </a:extLst>
          </p:cNvPr>
          <p:cNvPicPr>
            <a:picLocks noChangeAspect="1"/>
          </p:cNvPicPr>
          <p:nvPr/>
        </p:nvPicPr>
        <p:blipFill>
          <a:blip r:embed="rId3"/>
          <a:stretch>
            <a:fillRect/>
          </a:stretch>
        </p:blipFill>
        <p:spPr>
          <a:xfrm>
            <a:off x="2778345" y="232375"/>
            <a:ext cx="6635310" cy="639324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817314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2E753-8B2A-4BB2-B9B6-F3FDB8955328}"/>
            </a:ext>
          </a:extLst>
        </p:cNvPr>
        <p:cNvGrpSpPr/>
        <p:nvPr/>
      </p:nvGrpSpPr>
      <p:grpSpPr>
        <a:xfrm>
          <a:off x="0" y="0"/>
          <a:ext cx="0" cy="0"/>
          <a:chOff x="0" y="0"/>
          <a:chExt cx="0" cy="0"/>
        </a:xfrm>
      </p:grpSpPr>
      <p:pic>
        <p:nvPicPr>
          <p:cNvPr id="4" name="Picture 3" descr="A group of white squares with green border&#10;&#10;AI-generated content may be incorrect.">
            <a:extLst>
              <a:ext uri="{FF2B5EF4-FFF2-40B4-BE49-F238E27FC236}">
                <a16:creationId xmlns:a16="http://schemas.microsoft.com/office/drawing/2014/main" id="{5768A7E5-4A89-9240-770B-BE4511B0262B}"/>
              </a:ext>
            </a:extLst>
          </p:cNvPr>
          <p:cNvPicPr>
            <a:picLocks noChangeAspect="1"/>
          </p:cNvPicPr>
          <p:nvPr/>
        </p:nvPicPr>
        <p:blipFill>
          <a:blip r:embed="rId3"/>
          <a:stretch>
            <a:fillRect/>
          </a:stretch>
        </p:blipFill>
        <p:spPr>
          <a:xfrm>
            <a:off x="239759" y="502920"/>
            <a:ext cx="11712481" cy="585216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146164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rochure with text and images&#10;&#10;AI-generated content may be incorrect.">
            <a:extLst>
              <a:ext uri="{FF2B5EF4-FFF2-40B4-BE49-F238E27FC236}">
                <a16:creationId xmlns:a16="http://schemas.microsoft.com/office/drawing/2014/main" id="{0BC6C96F-8683-CDF7-2CF5-B091493EC1CA}"/>
              </a:ext>
            </a:extLst>
          </p:cNvPr>
          <p:cNvPicPr>
            <a:picLocks noChangeAspect="1"/>
          </p:cNvPicPr>
          <p:nvPr/>
        </p:nvPicPr>
        <p:blipFill>
          <a:blip r:embed="rId3"/>
          <a:stretch>
            <a:fillRect/>
          </a:stretch>
        </p:blipFill>
        <p:spPr>
          <a:xfrm>
            <a:off x="264132" y="502920"/>
            <a:ext cx="11663736" cy="585216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710895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E3A00C-D109-6288-34AC-5C979CE32AB9}"/>
            </a:ext>
          </a:extLst>
        </p:cNvPr>
        <p:cNvGrpSpPr/>
        <p:nvPr/>
      </p:nvGrpSpPr>
      <p:grpSpPr>
        <a:xfrm>
          <a:off x="0" y="0"/>
          <a:ext cx="0" cy="0"/>
          <a:chOff x="0" y="0"/>
          <a:chExt cx="0" cy="0"/>
        </a:xfrm>
      </p:grpSpPr>
      <p:pic>
        <p:nvPicPr>
          <p:cNvPr id="3" name="Picture 2" descr="A screenshot of a white board&#10;&#10;AI-generated content may be incorrect.">
            <a:extLst>
              <a:ext uri="{FF2B5EF4-FFF2-40B4-BE49-F238E27FC236}">
                <a16:creationId xmlns:a16="http://schemas.microsoft.com/office/drawing/2014/main" id="{0B3535A2-348C-B481-4F5C-DCF3DB5EBF36}"/>
              </a:ext>
            </a:extLst>
          </p:cNvPr>
          <p:cNvPicPr>
            <a:picLocks noChangeAspect="1"/>
          </p:cNvPicPr>
          <p:nvPr/>
        </p:nvPicPr>
        <p:blipFill>
          <a:blip r:embed="rId3"/>
          <a:stretch>
            <a:fillRect/>
          </a:stretch>
        </p:blipFill>
        <p:spPr>
          <a:xfrm>
            <a:off x="315137" y="548640"/>
            <a:ext cx="11561725" cy="576072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369493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78A22F-5F33-0BA6-83A0-DC1380677C97}"/>
            </a:ext>
          </a:extLst>
        </p:cNvPr>
        <p:cNvGrpSpPr/>
        <p:nvPr/>
      </p:nvGrpSpPr>
      <p:grpSpPr>
        <a:xfrm>
          <a:off x="0" y="0"/>
          <a:ext cx="0" cy="0"/>
          <a:chOff x="0" y="0"/>
          <a:chExt cx="0" cy="0"/>
        </a:xfrm>
      </p:grpSpPr>
      <p:pic>
        <p:nvPicPr>
          <p:cNvPr id="1026" name="Picture 2" descr="A blue and green background with white text&#10;&#10;Description automatically generated">
            <a:extLst>
              <a:ext uri="{FF2B5EF4-FFF2-40B4-BE49-F238E27FC236}">
                <a16:creationId xmlns:a16="http://schemas.microsoft.com/office/drawing/2014/main" id="{F31A0B6C-56B2-3119-0F3F-4058A44ABCB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7565" y="290828"/>
            <a:ext cx="11396870" cy="627634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73028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2AB1C8-6AA0-A7A4-18A2-1D059EBAFEF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891BAEF-6351-6CF1-78ED-D11A59CC494D}"/>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dirty="0">
                <a:solidFill>
                  <a:schemeClr val="bg1"/>
                </a:solidFill>
                <a:latin typeface="Calibri" panose="020F0502020204030204" pitchFamily="34" charset="0"/>
                <a:ea typeface="Calibri" panose="020F0502020204030204" pitchFamily="34" charset="0"/>
                <a:cs typeface="Calibri" panose="020F0502020204030204" pitchFamily="34" charset="0"/>
              </a:rPr>
              <a:t>Curriculum: Stick To It™</a:t>
            </a:r>
          </a:p>
        </p:txBody>
      </p:sp>
      <p:sp>
        <p:nvSpPr>
          <p:cNvPr id="6" name="TextBox 5">
            <a:extLst>
              <a:ext uri="{FF2B5EF4-FFF2-40B4-BE49-F238E27FC236}">
                <a16:creationId xmlns:a16="http://schemas.microsoft.com/office/drawing/2014/main" id="{5502662D-5EF7-4DEB-5839-81DA2CEAF737}"/>
              </a:ext>
            </a:extLst>
          </p:cNvPr>
          <p:cNvSpPr txBox="1"/>
          <p:nvPr/>
        </p:nvSpPr>
        <p:spPr>
          <a:xfrm>
            <a:off x="418660" y="1582340"/>
            <a:ext cx="4892376"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ea typeface="Calibri" panose="020F0502020204030204" pitchFamily="34" charset="0"/>
                <a:cs typeface="Calibri" panose="020F0502020204030204" pitchFamily="34" charset="0"/>
              </a:rPr>
              <a:t>In </a:t>
            </a:r>
            <a:r>
              <a:rPr lang="en-US" b="1" i="1" dirty="0">
                <a:latin typeface="Calibri" panose="020F0502020204030204" pitchFamily="34" charset="0"/>
                <a:ea typeface="Calibri" panose="020F0502020204030204" pitchFamily="34" charset="0"/>
                <a:cs typeface="Calibri" panose="020F0502020204030204" pitchFamily="34" charset="0"/>
              </a:rPr>
              <a:t>Stick To It</a:t>
            </a:r>
            <a:r>
              <a:rPr lang="en-US" b="1"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participants get to the heart of </a:t>
            </a:r>
            <a:r>
              <a:rPr lang="en-US" b="1" i="1" dirty="0">
                <a:latin typeface="Calibri" panose="020F0502020204030204" pitchFamily="34" charset="0"/>
                <a:ea typeface="Calibri" panose="020F0502020204030204" pitchFamily="34" charset="0"/>
                <a:cs typeface="Calibri" panose="020F0502020204030204" pitchFamily="34" charset="0"/>
              </a:rPr>
              <a:t>what it means to be an inventor</a:t>
            </a:r>
            <a:r>
              <a:rPr lang="en-US" dirty="0">
                <a:latin typeface="Calibri" panose="020F0502020204030204" pitchFamily="34" charset="0"/>
                <a:ea typeface="Calibri" panose="020F0502020204030204" pitchFamily="34" charset="0"/>
                <a:cs typeface="Calibri" panose="020F0502020204030204" pitchFamily="34" charset="0"/>
              </a:rPr>
              <a:t>: thinking through </a:t>
            </a:r>
            <a:r>
              <a:rPr lang="en-US" b="1" i="1" dirty="0">
                <a:latin typeface="Calibri" panose="020F0502020204030204" pitchFamily="34" charset="0"/>
                <a:ea typeface="Calibri" panose="020F0502020204030204" pitchFamily="34" charset="0"/>
                <a:cs typeface="Calibri" panose="020F0502020204030204" pitchFamily="34" charset="0"/>
              </a:rPr>
              <a:t>challenges</a:t>
            </a:r>
            <a:r>
              <a:rPr lang="en-US" dirty="0">
                <a:latin typeface="Calibri" panose="020F0502020204030204" pitchFamily="34" charset="0"/>
                <a:ea typeface="Calibri" panose="020F0502020204030204" pitchFamily="34" charset="0"/>
                <a:cs typeface="Calibri" panose="020F0502020204030204" pitchFamily="34" charset="0"/>
              </a:rPr>
              <a:t>, </a:t>
            </a:r>
            <a:r>
              <a:rPr lang="en-US" b="1" i="1" dirty="0">
                <a:latin typeface="Calibri" panose="020F0502020204030204" pitchFamily="34" charset="0"/>
                <a:ea typeface="Calibri" panose="020F0502020204030204" pitchFamily="34" charset="0"/>
                <a:cs typeface="Calibri" panose="020F0502020204030204" pitchFamily="34" charset="0"/>
              </a:rPr>
              <a:t>overcoming failure</a:t>
            </a:r>
            <a:r>
              <a:rPr lang="en-US" dirty="0">
                <a:latin typeface="Calibri" panose="020F0502020204030204" pitchFamily="34" charset="0"/>
                <a:ea typeface="Calibri" panose="020F0502020204030204" pitchFamily="34" charset="0"/>
                <a:cs typeface="Calibri" panose="020F0502020204030204" pitchFamily="34" charset="0"/>
              </a:rPr>
              <a:t>, </a:t>
            </a:r>
            <a:r>
              <a:rPr lang="en-US" b="1" i="1" dirty="0">
                <a:latin typeface="Calibri" panose="020F0502020204030204" pitchFamily="34" charset="0"/>
                <a:ea typeface="Calibri" panose="020F0502020204030204" pitchFamily="34" charset="0"/>
                <a:cs typeface="Calibri" panose="020F0502020204030204" pitchFamily="34" charset="0"/>
              </a:rPr>
              <a:t>persistence</a:t>
            </a:r>
            <a:r>
              <a:rPr lang="en-US" dirty="0">
                <a:latin typeface="Calibri" panose="020F0502020204030204" pitchFamily="34" charset="0"/>
                <a:ea typeface="Calibri" panose="020F0502020204030204" pitchFamily="34" charset="0"/>
                <a:cs typeface="Calibri" panose="020F0502020204030204" pitchFamily="34" charset="0"/>
              </a:rPr>
              <a:t>, </a:t>
            </a:r>
            <a:r>
              <a:rPr lang="en-US" b="1" i="1" dirty="0">
                <a:latin typeface="Calibri" panose="020F0502020204030204" pitchFamily="34" charset="0"/>
                <a:ea typeface="Calibri" panose="020F0502020204030204" pitchFamily="34" charset="0"/>
                <a:cs typeface="Calibri" panose="020F0502020204030204" pitchFamily="34" charset="0"/>
              </a:rPr>
              <a:t>testing and retesting</a:t>
            </a:r>
            <a:r>
              <a:rPr lang="en-US" dirty="0">
                <a:latin typeface="Calibri" panose="020F0502020204030204" pitchFamily="34" charset="0"/>
                <a:ea typeface="Calibri" panose="020F0502020204030204" pitchFamily="34" charset="0"/>
                <a:cs typeface="Calibri" panose="020F0502020204030204" pitchFamily="34" charset="0"/>
              </a:rPr>
              <a:t>, and </a:t>
            </a:r>
            <a:r>
              <a:rPr lang="en-US" b="1" i="1" dirty="0">
                <a:latin typeface="Calibri" panose="020F0502020204030204" pitchFamily="34" charset="0"/>
                <a:ea typeface="Calibri" panose="020F0502020204030204" pitchFamily="34" charset="0"/>
                <a:cs typeface="Calibri" panose="020F0502020204030204" pitchFamily="34" charset="0"/>
              </a:rPr>
              <a:t>reinspiring</a:t>
            </a:r>
            <a:r>
              <a:rPr lang="en-US" dirty="0">
                <a:latin typeface="Calibri" panose="020F0502020204030204" pitchFamily="34" charset="0"/>
                <a:ea typeface="Calibri" panose="020F0502020204030204" pitchFamily="34" charset="0"/>
                <a:cs typeface="Calibri" panose="020F0502020204030204" pitchFamily="34" charset="0"/>
              </a:rPr>
              <a:t> themselves. Each session is a new challenge with engaging, hands-on activities that give children a chance to think like a design engineer, a mechanical engineer, and a physicist. They are inspired by the inventions and careers of National Inventors Hall of Fame Inductees. With the Gnarly Narwhal sharing his awesome words of wisdom, children </a:t>
            </a:r>
            <a:r>
              <a:rPr lang="en-US" b="1" i="1" dirty="0">
                <a:latin typeface="Calibri" panose="020F0502020204030204" pitchFamily="34" charset="0"/>
                <a:ea typeface="Calibri" panose="020F0502020204030204" pitchFamily="34" charset="0"/>
                <a:cs typeface="Calibri" panose="020F0502020204030204" pitchFamily="34" charset="0"/>
              </a:rPr>
              <a:t>think big, dig in, and stick to it</a:t>
            </a:r>
            <a:r>
              <a:rPr lang="en-US" dirty="0">
                <a:latin typeface="Calibri" panose="020F0502020204030204" pitchFamily="34" charset="0"/>
                <a:ea typeface="Calibri" panose="020F0502020204030204" pitchFamily="34" charset="0"/>
                <a:cs typeface="Calibri" panose="020F0502020204030204" pitchFamily="34" charset="0"/>
              </a:rPr>
              <a:t>!</a:t>
            </a:r>
          </a:p>
        </p:txBody>
      </p:sp>
      <p:pic>
        <p:nvPicPr>
          <p:cNvPr id="2" name="Picture 1" descr="A cover of a book&#10;&#10;AI-generated content may be incorrect.">
            <a:extLst>
              <a:ext uri="{FF2B5EF4-FFF2-40B4-BE49-F238E27FC236}">
                <a16:creationId xmlns:a16="http://schemas.microsoft.com/office/drawing/2014/main" id="{7822471D-892D-BDDB-6954-6EBA2839BABB}"/>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5943093" y="1582340"/>
            <a:ext cx="4297680" cy="429768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006464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95AFAC-6712-0391-B8BB-203F462712E8}"/>
              </a:ext>
            </a:extLst>
          </p:cNvPr>
          <p:cNvPicPr>
            <a:picLocks noChangeAspect="1"/>
          </p:cNvPicPr>
          <p:nvPr/>
        </p:nvPicPr>
        <p:blipFill>
          <a:blip r:embed="rId3"/>
          <a:stretch>
            <a:fillRect/>
          </a:stretch>
        </p:blipFill>
        <p:spPr>
          <a:xfrm>
            <a:off x="508221" y="731520"/>
            <a:ext cx="5574472" cy="5394960"/>
          </a:xfrm>
          <a:prstGeom prst="rect">
            <a:avLst/>
          </a:prstGeom>
          <a:effectLst>
            <a:outerShdw blurRad="50800" dist="38100" dir="2700000" algn="tl" rotWithShape="0">
              <a:prstClr val="black">
                <a:alpha val="40000"/>
              </a:prstClr>
            </a:outerShdw>
          </a:effectLst>
        </p:spPr>
      </p:pic>
      <p:pic>
        <p:nvPicPr>
          <p:cNvPr id="3" name="Picture 2" descr="A white shirt with black outline&#10;&#10;AI-generated content may be incorrect.">
            <a:extLst>
              <a:ext uri="{FF2B5EF4-FFF2-40B4-BE49-F238E27FC236}">
                <a16:creationId xmlns:a16="http://schemas.microsoft.com/office/drawing/2014/main" id="{1413625B-E297-0039-B3FB-83E0820F88E9}"/>
              </a:ext>
            </a:extLst>
          </p:cNvPr>
          <p:cNvPicPr>
            <a:picLocks/>
          </p:cNvPicPr>
          <p:nvPr/>
        </p:nvPicPr>
        <p:blipFill>
          <a:blip r:embed="rId4"/>
          <a:stretch>
            <a:fillRect/>
          </a:stretch>
        </p:blipFill>
        <p:spPr>
          <a:xfrm>
            <a:off x="6273799" y="731520"/>
            <a:ext cx="5577840" cy="539496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013460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68806-6D55-22F1-E6FE-638DBEA8592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6D3EA1B9-967E-90FC-AFDD-715924BD3DCE}"/>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dirty="0">
                <a:solidFill>
                  <a:schemeClr val="bg1"/>
                </a:solidFill>
                <a:latin typeface="Calibri" panose="020F0502020204030204" pitchFamily="34" charset="0"/>
                <a:ea typeface="Calibri" panose="020F0502020204030204" pitchFamily="34" charset="0"/>
                <a:cs typeface="Calibri" panose="020F0502020204030204" pitchFamily="34" charset="0"/>
              </a:rPr>
              <a:t>Curriculum: NIHF’s Automotive Design 101™</a:t>
            </a:r>
          </a:p>
        </p:txBody>
      </p:sp>
      <p:sp>
        <p:nvSpPr>
          <p:cNvPr id="6" name="TextBox 5">
            <a:extLst>
              <a:ext uri="{FF2B5EF4-FFF2-40B4-BE49-F238E27FC236}">
                <a16:creationId xmlns:a16="http://schemas.microsoft.com/office/drawing/2014/main" id="{D9A7FCB4-B4FF-607E-F627-D54DAF4755B2}"/>
              </a:ext>
            </a:extLst>
          </p:cNvPr>
          <p:cNvSpPr txBox="1"/>
          <p:nvPr/>
        </p:nvSpPr>
        <p:spPr>
          <a:xfrm>
            <a:off x="418659" y="1473853"/>
            <a:ext cx="4654381"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ea typeface="Calibri" panose="020F0502020204030204" pitchFamily="34" charset="0"/>
                <a:cs typeface="Calibri" panose="020F0502020204030204" pitchFamily="34" charset="0"/>
              </a:rPr>
              <a:t>In </a:t>
            </a:r>
            <a:r>
              <a:rPr lang="en-US" b="1" i="1" dirty="0">
                <a:latin typeface="Calibri" panose="020F0502020204030204" pitchFamily="34" charset="0"/>
                <a:ea typeface="Calibri" panose="020F0502020204030204" pitchFamily="34" charset="0"/>
                <a:cs typeface="Calibri" panose="020F0502020204030204" pitchFamily="34" charset="0"/>
              </a:rPr>
              <a:t>NIHF’s Automotive Design 101</a:t>
            </a:r>
            <a:r>
              <a:rPr lang="en-US" dirty="0">
                <a:latin typeface="Calibri" panose="020F0502020204030204" pitchFamily="34" charset="0"/>
                <a:ea typeface="Calibri" panose="020F0502020204030204" pitchFamily="34" charset="0"/>
                <a:cs typeface="Calibri" panose="020F0502020204030204" pitchFamily="34" charset="0"/>
              </a:rPr>
              <a:t>, participants explore the principles of art and automotive design as they navigate a </a:t>
            </a:r>
            <a:r>
              <a:rPr lang="en-US" b="1" i="1" dirty="0">
                <a:latin typeface="Calibri" panose="020F0502020204030204" pitchFamily="34" charset="0"/>
                <a:ea typeface="Calibri" panose="020F0502020204030204" pitchFamily="34" charset="0"/>
                <a:cs typeface="Calibri" panose="020F0502020204030204" pitchFamily="34" charset="0"/>
              </a:rPr>
              <a:t>G2M strategy</a:t>
            </a:r>
            <a:r>
              <a:rPr lang="en-US" dirty="0">
                <a:latin typeface="Calibri" panose="020F0502020204030204" pitchFamily="34" charset="0"/>
                <a:ea typeface="Calibri" panose="020F0502020204030204" pitchFamily="34" charset="0"/>
                <a:cs typeface="Calibri" panose="020F0502020204030204" pitchFamily="34" charset="0"/>
              </a:rPr>
              <a:t>. They investigate the emotion of a sketch and sculpt with clay as they become immersed in car design. They are inspired by nature and are given real-world challenges to help them create </a:t>
            </a:r>
            <a:r>
              <a:rPr lang="en-US" b="1" i="1" dirty="0">
                <a:latin typeface="Calibri" panose="020F0502020204030204" pitchFamily="34" charset="0"/>
                <a:ea typeface="Calibri" panose="020F0502020204030204" pitchFamily="34" charset="0"/>
                <a:cs typeface="Calibri" panose="020F0502020204030204" pitchFamily="34" charset="0"/>
              </a:rPr>
              <a:t>futuristic car prototypes</a:t>
            </a:r>
            <a:r>
              <a:rPr lang="en-US" dirty="0">
                <a:latin typeface="Calibri" panose="020F0502020204030204" pitchFamily="34" charset="0"/>
                <a:ea typeface="Calibri" panose="020F0502020204030204" pitchFamily="34" charset="0"/>
                <a:cs typeface="Calibri" panose="020F0502020204030204" pitchFamily="34" charset="0"/>
              </a:rPr>
              <a:t>. They </a:t>
            </a:r>
            <a:r>
              <a:rPr lang="en-US" b="1" i="1" dirty="0">
                <a:latin typeface="Calibri" panose="020F0502020204030204" pitchFamily="34" charset="0"/>
                <a:ea typeface="Calibri" panose="020F0502020204030204" pitchFamily="34" charset="0"/>
                <a:cs typeface="Calibri" panose="020F0502020204030204" pitchFamily="34" charset="0"/>
              </a:rPr>
              <a:t>pitch</a:t>
            </a:r>
            <a:r>
              <a:rPr lang="en-US" dirty="0">
                <a:latin typeface="Calibri" panose="020F0502020204030204" pitchFamily="34" charset="0"/>
                <a:ea typeface="Calibri" panose="020F0502020204030204" pitchFamily="34" charset="0"/>
                <a:cs typeface="Calibri" panose="020F0502020204030204" pitchFamily="34" charset="0"/>
              </a:rPr>
              <a:t> their ideas before putting the finishing touches on their vehicles for the grand reveal.</a:t>
            </a:r>
          </a:p>
        </p:txBody>
      </p:sp>
      <p:pic>
        <p:nvPicPr>
          <p:cNvPr id="2" name="Picture 1" descr="A cover of a book&#10;&#10;AI-generated content may be incorrect.">
            <a:extLst>
              <a:ext uri="{FF2B5EF4-FFF2-40B4-BE49-F238E27FC236}">
                <a16:creationId xmlns:a16="http://schemas.microsoft.com/office/drawing/2014/main" id="{CB4C2B35-C5E3-2797-61F7-D65915ACEDE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6000" y="1469699"/>
            <a:ext cx="4297680" cy="429768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503239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nk and black brochure with text&#10;&#10;AI-generated content may be incorrect.">
            <a:extLst>
              <a:ext uri="{FF2B5EF4-FFF2-40B4-BE49-F238E27FC236}">
                <a16:creationId xmlns:a16="http://schemas.microsoft.com/office/drawing/2014/main" id="{BDC0E1A6-3660-918C-01CA-49ADFC2C4640}"/>
              </a:ext>
            </a:extLst>
          </p:cNvPr>
          <p:cNvPicPr>
            <a:picLocks noChangeAspect="1"/>
          </p:cNvPicPr>
          <p:nvPr/>
        </p:nvPicPr>
        <p:blipFill>
          <a:blip r:embed="rId3"/>
          <a:stretch>
            <a:fillRect/>
          </a:stretch>
        </p:blipFill>
        <p:spPr>
          <a:xfrm>
            <a:off x="319210" y="548640"/>
            <a:ext cx="11553579" cy="576072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213168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B2F943-D527-17B2-29D0-880CA1B569B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64929A9-8339-2538-6624-596C95892F6B}"/>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dirty="0">
                <a:solidFill>
                  <a:schemeClr val="bg1"/>
                </a:solidFill>
                <a:latin typeface="Calibri" panose="020F0502020204030204" pitchFamily="34" charset="0"/>
                <a:ea typeface="Calibri" panose="020F0502020204030204" pitchFamily="34" charset="0"/>
                <a:cs typeface="Calibri" panose="020F0502020204030204" pitchFamily="34" charset="0"/>
              </a:rPr>
              <a:t>Prototyping Studio™</a:t>
            </a:r>
          </a:p>
        </p:txBody>
      </p:sp>
      <p:sp>
        <p:nvSpPr>
          <p:cNvPr id="6" name="TextBox 5">
            <a:extLst>
              <a:ext uri="{FF2B5EF4-FFF2-40B4-BE49-F238E27FC236}">
                <a16:creationId xmlns:a16="http://schemas.microsoft.com/office/drawing/2014/main" id="{89D6645D-F416-E9EB-301F-FD59CFE7F1D4}"/>
              </a:ext>
            </a:extLst>
          </p:cNvPr>
          <p:cNvSpPr txBox="1"/>
          <p:nvPr/>
        </p:nvSpPr>
        <p:spPr>
          <a:xfrm>
            <a:off x="456237" y="1548182"/>
            <a:ext cx="5380892"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ea typeface="Calibri" panose="020F0502020204030204" pitchFamily="34" charset="0"/>
                <a:cs typeface="Calibri" panose="020F0502020204030204" pitchFamily="34" charset="0"/>
              </a:rPr>
              <a:t>Children are contestants on </a:t>
            </a:r>
            <a:r>
              <a:rPr lang="en-US" b="1" i="1" dirty="0">
                <a:latin typeface="Calibri" panose="020F0502020204030204" pitchFamily="34" charset="0"/>
                <a:ea typeface="Calibri" panose="020F0502020204030204" pitchFamily="34" charset="0"/>
                <a:cs typeface="Calibri" panose="020F0502020204030204" pitchFamily="34" charset="0"/>
              </a:rPr>
              <a:t>Prototyping Studio </a:t>
            </a:r>
            <a:r>
              <a:rPr lang="en-US" dirty="0">
                <a:latin typeface="Calibri" panose="020F0502020204030204" pitchFamily="34" charset="0"/>
                <a:ea typeface="Calibri" panose="020F0502020204030204" pitchFamily="34" charset="0"/>
                <a:cs typeface="Calibri" panose="020F0502020204030204" pitchFamily="34" charset="0"/>
              </a:rPr>
              <a:t>— a game show hosted by </a:t>
            </a:r>
            <a:r>
              <a:rPr lang="en-US" dirty="0" err="1">
                <a:latin typeface="Calibri" panose="020F0502020204030204" pitchFamily="34" charset="0"/>
                <a:ea typeface="Calibri" panose="020F0502020204030204" pitchFamily="34" charset="0"/>
                <a:cs typeface="Calibri" panose="020F0502020204030204" pitchFamily="34" charset="0"/>
              </a:rPr>
              <a:t>NIHFty</a:t>
            </a:r>
            <a:r>
              <a:rPr lang="en-US" dirty="0">
                <a:latin typeface="Calibri" panose="020F0502020204030204" pitchFamily="34" charset="0"/>
                <a:ea typeface="Calibri" panose="020F0502020204030204" pitchFamily="34" charset="0"/>
                <a:cs typeface="Calibri" panose="020F0502020204030204" pitchFamily="34" charset="0"/>
              </a:rPr>
              <a:t> Bot™, where they embark on an invention journey to uncover the ultimate place to invent.  Is it in a basement, a kitchen, a garage, or a laboratory? Equipped with a DIY toolbox, contestants </a:t>
            </a:r>
            <a:r>
              <a:rPr lang="en-US" b="1" i="1" dirty="0">
                <a:latin typeface="Calibri" panose="020F0502020204030204" pitchFamily="34" charset="0"/>
                <a:ea typeface="Calibri" panose="020F0502020204030204" pitchFamily="34" charset="0"/>
                <a:cs typeface="Calibri" panose="020F0502020204030204" pitchFamily="34" charset="0"/>
              </a:rPr>
              <a:t>generate new ideas </a:t>
            </a:r>
            <a:r>
              <a:rPr lang="en-US" dirty="0">
                <a:latin typeface="Calibri" panose="020F0502020204030204" pitchFamily="34" charset="0"/>
                <a:ea typeface="Calibri" panose="020F0502020204030204" pitchFamily="34" charset="0"/>
                <a:cs typeface="Calibri" panose="020F0502020204030204" pitchFamily="34" charset="0"/>
              </a:rPr>
              <a:t>and bring them into reality as they discover the invention spaces of Our Nation’s Greatest Innovators™. After they complete a series of </a:t>
            </a:r>
            <a:r>
              <a:rPr lang="en-US" b="1" i="1" dirty="0">
                <a:latin typeface="Calibri" panose="020F0502020204030204" pitchFamily="34" charset="0"/>
                <a:ea typeface="Calibri" panose="020F0502020204030204" pitchFamily="34" charset="0"/>
                <a:cs typeface="Calibri" panose="020F0502020204030204" pitchFamily="34" charset="0"/>
              </a:rPr>
              <a:t>rapid prototyping challenges</a:t>
            </a:r>
            <a:r>
              <a:rPr lang="en-US" dirty="0">
                <a:latin typeface="Calibri" panose="020F0502020204030204" pitchFamily="34" charset="0"/>
                <a:ea typeface="Calibri" panose="020F0502020204030204" pitchFamily="34" charset="0"/>
                <a:cs typeface="Calibri" panose="020F0502020204030204" pitchFamily="34" charset="0"/>
              </a:rPr>
              <a:t>, they </a:t>
            </a:r>
            <a:r>
              <a:rPr lang="en-US" b="1" i="1" dirty="0">
                <a:latin typeface="Calibri" panose="020F0502020204030204" pitchFamily="34" charset="0"/>
                <a:ea typeface="Calibri" panose="020F0502020204030204" pitchFamily="34" charset="0"/>
                <a:cs typeface="Calibri" panose="020F0502020204030204" pitchFamily="34" charset="0"/>
              </a:rPr>
              <a:t>refine their invention ideas </a:t>
            </a:r>
            <a:r>
              <a:rPr lang="en-US" dirty="0">
                <a:latin typeface="Calibri" panose="020F0502020204030204" pitchFamily="34" charset="0"/>
                <a:ea typeface="Calibri" panose="020F0502020204030204" pitchFamily="34" charset="0"/>
                <a:cs typeface="Calibri" panose="020F0502020204030204" pitchFamily="34" charset="0"/>
              </a:rPr>
              <a:t>and </a:t>
            </a:r>
            <a:r>
              <a:rPr lang="en-US" b="1" i="1" dirty="0">
                <a:latin typeface="Calibri" panose="020F0502020204030204" pitchFamily="34" charset="0"/>
                <a:ea typeface="Calibri" panose="020F0502020204030204" pitchFamily="34" charset="0"/>
                <a:cs typeface="Calibri" panose="020F0502020204030204" pitchFamily="34" charset="0"/>
              </a:rPr>
              <a:t>protect their Intellectual Property</a:t>
            </a:r>
            <a:r>
              <a:rPr lang="en-US" dirty="0">
                <a:latin typeface="Calibri" panose="020F0502020204030204" pitchFamily="34" charset="0"/>
                <a:ea typeface="Calibri" panose="020F0502020204030204" pitchFamily="34" charset="0"/>
                <a:cs typeface="Calibri" panose="020F0502020204030204" pitchFamily="34" charset="0"/>
              </a:rPr>
              <a:t>. Contestants win the game by discovering that the ultimate space to invent is wherever they choose!</a:t>
            </a:r>
          </a:p>
        </p:txBody>
      </p:sp>
      <p:pic>
        <p:nvPicPr>
          <p:cNvPr id="2" name="Picture 1">
            <a:extLst>
              <a:ext uri="{FF2B5EF4-FFF2-40B4-BE49-F238E27FC236}">
                <a16:creationId xmlns:a16="http://schemas.microsoft.com/office/drawing/2014/main" id="{A65ABA92-DAD8-0531-EB61-8393B4B9FE3D}"/>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6096000" y="1548182"/>
            <a:ext cx="4297680" cy="429768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304872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A0EE13-C44C-0144-B17A-AD57DE750C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69425" y="228600"/>
            <a:ext cx="6453150" cy="64008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101246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6D0F92-57B6-6685-DE31-5C9D4441DD5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7362" y="457200"/>
            <a:ext cx="10417276" cy="59436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009550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C6BB481-B44F-ABB0-2ECF-35ACE3A1829C}"/>
              </a:ext>
            </a:extLst>
          </p:cNvPr>
          <p:cNvGrpSpPr>
            <a:grpSpLocks noChangeAspect="1"/>
          </p:cNvGrpSpPr>
          <p:nvPr/>
        </p:nvGrpSpPr>
        <p:grpSpPr>
          <a:xfrm>
            <a:off x="236078" y="502920"/>
            <a:ext cx="11719844" cy="5852160"/>
            <a:chOff x="122636" y="439978"/>
            <a:chExt cx="11994528" cy="5990335"/>
          </a:xfrm>
          <a:effectLst>
            <a:outerShdw blurRad="50800" dist="38100" dir="2700000" algn="tl" rotWithShape="0">
              <a:prstClr val="black">
                <a:alpha val="40000"/>
              </a:prstClr>
            </a:outerShdw>
          </a:effectLst>
        </p:grpSpPr>
        <p:pic>
          <p:nvPicPr>
            <p:cNvPr id="2" name="Picture 1" descr="A poster of a person&#10;&#10;AI-generated content may be incorrect.">
              <a:extLst>
                <a:ext uri="{FF2B5EF4-FFF2-40B4-BE49-F238E27FC236}">
                  <a16:creationId xmlns:a16="http://schemas.microsoft.com/office/drawing/2014/main" id="{CF7D40A5-5B69-E5C8-5821-0E735FBB96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00370" y="439978"/>
              <a:ext cx="6016794" cy="5990335"/>
            </a:xfrm>
            <a:prstGeom prst="rect">
              <a:avLst/>
            </a:prstGeom>
          </p:spPr>
        </p:pic>
        <p:pic>
          <p:nvPicPr>
            <p:cNvPr id="4" name="Picture 3" descr="A poster for a game&#10;&#10;AI-generated content may be incorrect.">
              <a:extLst>
                <a:ext uri="{FF2B5EF4-FFF2-40B4-BE49-F238E27FC236}">
                  <a16:creationId xmlns:a16="http://schemas.microsoft.com/office/drawing/2014/main" id="{848C85B7-424F-9603-4613-AC8BF836DFF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2636" y="442452"/>
              <a:ext cx="5973632" cy="5936226"/>
            </a:xfrm>
            <a:prstGeom prst="rect">
              <a:avLst/>
            </a:prstGeom>
          </p:spPr>
        </p:pic>
      </p:grpSp>
    </p:spTree>
    <p:extLst>
      <p:ext uri="{BB962C8B-B14F-4D97-AF65-F5344CB8AC3E}">
        <p14:creationId xmlns:p14="http://schemas.microsoft.com/office/powerpoint/2010/main" val="33007858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5159BEE-FD3D-9D76-F5F3-01C3D893E6D4}"/>
              </a:ext>
            </a:extLst>
          </p:cNvPr>
          <p:cNvGrpSpPr>
            <a:grpSpLocks noChangeAspect="1"/>
          </p:cNvGrpSpPr>
          <p:nvPr/>
        </p:nvGrpSpPr>
        <p:grpSpPr>
          <a:xfrm>
            <a:off x="336281" y="548640"/>
            <a:ext cx="11519437" cy="5760720"/>
            <a:chOff x="101600" y="387973"/>
            <a:chExt cx="12104551" cy="6054849"/>
          </a:xfrm>
          <a:effectLst>
            <a:outerShdw blurRad="50800" dist="38100" dir="2700000" algn="tl" rotWithShape="0">
              <a:prstClr val="black">
                <a:alpha val="40000"/>
              </a:prstClr>
            </a:outerShdw>
          </a:effectLst>
        </p:grpSpPr>
        <p:pic>
          <p:nvPicPr>
            <p:cNvPr id="2" name="Picture 1" descr="A poster of a room with a computer and a desk&#10;&#10;AI-generated content may be incorrect.">
              <a:extLst>
                <a:ext uri="{FF2B5EF4-FFF2-40B4-BE49-F238E27FC236}">
                  <a16:creationId xmlns:a16="http://schemas.microsoft.com/office/drawing/2014/main" id="{3808ED89-FBAF-53E2-BA2D-0627F992D889}"/>
                </a:ext>
              </a:extLst>
            </p:cNvPr>
            <p:cNvPicPr>
              <a:picLocks noChangeAspect="1"/>
            </p:cNvPicPr>
            <p:nvPr/>
          </p:nvPicPr>
          <p:blipFill>
            <a:blip r:embed="rId3"/>
            <a:stretch>
              <a:fillRect/>
            </a:stretch>
          </p:blipFill>
          <p:spPr>
            <a:xfrm>
              <a:off x="6149804" y="415178"/>
              <a:ext cx="6056347" cy="6027644"/>
            </a:xfrm>
            <a:prstGeom prst="rect">
              <a:avLst/>
            </a:prstGeom>
          </p:spPr>
        </p:pic>
        <p:pic>
          <p:nvPicPr>
            <p:cNvPr id="3" name="Picture 2" descr="A screen shot of a computer&#10;&#10;AI-generated content may be incorrect.">
              <a:extLst>
                <a:ext uri="{FF2B5EF4-FFF2-40B4-BE49-F238E27FC236}">
                  <a16:creationId xmlns:a16="http://schemas.microsoft.com/office/drawing/2014/main" id="{66AECB95-1755-8F23-20E8-2A4518F4FD7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600" y="387973"/>
              <a:ext cx="6056347" cy="6053312"/>
            </a:xfrm>
            <a:prstGeom prst="rect">
              <a:avLst/>
            </a:prstGeom>
          </p:spPr>
        </p:pic>
      </p:grpSp>
    </p:spTree>
    <p:extLst>
      <p:ext uri="{BB962C8B-B14F-4D97-AF65-F5344CB8AC3E}">
        <p14:creationId xmlns:p14="http://schemas.microsoft.com/office/powerpoint/2010/main" val="10003598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5C9507-8BF4-8F9E-5B33-AC2B73890C2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83F874A-83B3-78D2-FC9B-F5EEE6D1FEC2}"/>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dirty="0">
                <a:solidFill>
                  <a:schemeClr val="bg1"/>
                </a:solidFill>
                <a:latin typeface="Calibri" panose="020F0502020204030204" pitchFamily="34" charset="0"/>
                <a:ea typeface="Calibri" panose="020F0502020204030204" pitchFamily="34" charset="0"/>
                <a:cs typeface="Calibri" panose="020F0502020204030204" pitchFamily="34" charset="0"/>
              </a:rPr>
              <a:t>Curriculum: Robotic Aquatics™</a:t>
            </a:r>
          </a:p>
        </p:txBody>
      </p:sp>
      <p:sp>
        <p:nvSpPr>
          <p:cNvPr id="6" name="TextBox 5">
            <a:extLst>
              <a:ext uri="{FF2B5EF4-FFF2-40B4-BE49-F238E27FC236}">
                <a16:creationId xmlns:a16="http://schemas.microsoft.com/office/drawing/2014/main" id="{8A859468-ECEC-943E-F50C-E0FB9788D8EF}"/>
              </a:ext>
            </a:extLst>
          </p:cNvPr>
          <p:cNvSpPr txBox="1"/>
          <p:nvPr/>
        </p:nvSpPr>
        <p:spPr>
          <a:xfrm>
            <a:off x="418660" y="1494558"/>
            <a:ext cx="5393417"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ea typeface="Calibri" panose="020F0502020204030204" pitchFamily="34" charset="0"/>
                <a:cs typeface="Calibri" panose="020F0502020204030204" pitchFamily="34" charset="0"/>
              </a:rPr>
              <a:t>Children are recruited to be trainees of </a:t>
            </a:r>
            <a:r>
              <a:rPr lang="en-US" b="1" i="1" dirty="0">
                <a:latin typeface="Calibri" panose="020F0502020204030204" pitchFamily="34" charset="0"/>
                <a:ea typeface="Calibri" panose="020F0502020204030204" pitchFamily="34" charset="0"/>
                <a:cs typeface="Calibri" panose="020F0502020204030204" pitchFamily="34" charset="0"/>
              </a:rPr>
              <a:t>Robotic Aquatics Academy</a:t>
            </a:r>
            <a:r>
              <a:rPr lang="en-US" dirty="0">
                <a:latin typeface="Calibri" panose="020F0502020204030204" pitchFamily="34" charset="0"/>
                <a:ea typeface="Calibri" panose="020F0502020204030204" pitchFamily="34" charset="0"/>
                <a:cs typeface="Calibri" panose="020F0502020204030204" pitchFamily="34" charset="0"/>
              </a:rPr>
              <a:t>, where they take a deep dive into aquatic innovation! After </a:t>
            </a:r>
            <a:r>
              <a:rPr lang="en-US" b="1" i="1" dirty="0">
                <a:latin typeface="Calibri" panose="020F0502020204030204" pitchFamily="34" charset="0"/>
                <a:ea typeface="Calibri" panose="020F0502020204030204" pitchFamily="34" charset="0"/>
                <a:cs typeface="Calibri" panose="020F0502020204030204" pitchFamily="34" charset="0"/>
              </a:rPr>
              <a:t>designing a device </a:t>
            </a:r>
            <a:r>
              <a:rPr lang="en-US" dirty="0">
                <a:latin typeface="Calibri" panose="020F0502020204030204" pitchFamily="34" charset="0"/>
                <a:ea typeface="Calibri" panose="020F0502020204030204" pitchFamily="34" charset="0"/>
                <a:cs typeface="Calibri" panose="020F0502020204030204" pitchFamily="34" charset="0"/>
              </a:rPr>
              <a:t>to retrieve their very own fluorescent jellyfish, trainees discover the cutting-edge science of soft robots and ocean research. They then receive a tank for their jellyfish and select a tropical reef or open ocean scene to bring a splash of color to their aquatic habitat. Participants further personalize their tank by </a:t>
            </a:r>
            <a:r>
              <a:rPr lang="en-US" b="1" i="1" dirty="0">
                <a:latin typeface="Calibri" panose="020F0502020204030204" pitchFamily="34" charset="0"/>
                <a:ea typeface="Calibri" panose="020F0502020204030204" pitchFamily="34" charset="0"/>
                <a:cs typeface="Calibri" panose="020F0502020204030204" pitchFamily="34" charset="0"/>
              </a:rPr>
              <a:t>creating and patenting innovative aquatic plants </a:t>
            </a:r>
            <a:r>
              <a:rPr lang="en-US" dirty="0">
                <a:latin typeface="Calibri" panose="020F0502020204030204" pitchFamily="34" charset="0"/>
                <a:ea typeface="Calibri" panose="020F0502020204030204" pitchFamily="34" charset="0"/>
                <a:cs typeface="Calibri" panose="020F0502020204030204" pitchFamily="34" charset="0"/>
              </a:rPr>
              <a:t>and adding special features — including symbiotic Best Friends Forever and rainbow tank lights! Finally, Trainees' workspace transforms into an inspirational Think Tank where they design the next great Aqua Innovation to lure in their target market — hook, line, and sinker!</a:t>
            </a:r>
          </a:p>
        </p:txBody>
      </p:sp>
      <p:pic>
        <p:nvPicPr>
          <p:cNvPr id="2" name="Picture 1" descr="A screenshot of a video game&#10;&#10;AI-generated content may be incorrect.">
            <a:extLst>
              <a:ext uri="{FF2B5EF4-FFF2-40B4-BE49-F238E27FC236}">
                <a16:creationId xmlns:a16="http://schemas.microsoft.com/office/drawing/2014/main" id="{93B69213-3035-B895-9DD1-6E0D37F3B74D}"/>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6266843" y="1494558"/>
            <a:ext cx="4297680" cy="429768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497679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website&#10;&#10;AI-generated content may be incorrect.">
            <a:extLst>
              <a:ext uri="{FF2B5EF4-FFF2-40B4-BE49-F238E27FC236}">
                <a16:creationId xmlns:a16="http://schemas.microsoft.com/office/drawing/2014/main" id="{9AD913A5-00BD-AE5A-4205-761CEF8740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79378" y="228600"/>
            <a:ext cx="6433243" cy="64008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195665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04C9C6C-6B3C-2629-F04C-764C58090B7F}"/>
              </a:ext>
            </a:extLst>
          </p:cNvPr>
          <p:cNvGrpSpPr>
            <a:grpSpLocks noChangeAspect="1"/>
          </p:cNvGrpSpPr>
          <p:nvPr/>
        </p:nvGrpSpPr>
        <p:grpSpPr>
          <a:xfrm>
            <a:off x="312752" y="548640"/>
            <a:ext cx="11566496" cy="5760720"/>
            <a:chOff x="1282" y="407020"/>
            <a:chExt cx="12190719" cy="6067399"/>
          </a:xfrm>
          <a:effectLst>
            <a:outerShdw blurRad="50800" dist="38100" dir="2700000" algn="tl" rotWithShape="0">
              <a:prstClr val="black">
                <a:alpha val="40000"/>
              </a:prstClr>
            </a:outerShdw>
          </a:effectLst>
        </p:grpSpPr>
        <p:pic>
          <p:nvPicPr>
            <p:cNvPr id="2" name="Picture 1" descr="A screenshot of a game&#10;&#10;AI-generated content may be incorrect.">
              <a:extLst>
                <a:ext uri="{FF2B5EF4-FFF2-40B4-BE49-F238E27FC236}">
                  <a16:creationId xmlns:a16="http://schemas.microsoft.com/office/drawing/2014/main" id="{F66E4B41-4754-B32E-198F-DF3F3326C52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82" y="407021"/>
              <a:ext cx="6094718" cy="6051015"/>
            </a:xfrm>
            <a:prstGeom prst="rect">
              <a:avLst/>
            </a:prstGeom>
          </p:spPr>
        </p:pic>
        <p:pic>
          <p:nvPicPr>
            <p:cNvPr id="3" name="Picture 2" descr="A screen shot of a computer&#10;&#10;AI-generated content may be incorrect.">
              <a:extLst>
                <a:ext uri="{FF2B5EF4-FFF2-40B4-BE49-F238E27FC236}">
                  <a16:creationId xmlns:a16="http://schemas.microsoft.com/office/drawing/2014/main" id="{C551A68E-AC56-7EFE-507C-6F51F0F200B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6000" y="407020"/>
              <a:ext cx="6096001" cy="6067399"/>
            </a:xfrm>
            <a:prstGeom prst="rect">
              <a:avLst/>
            </a:prstGeom>
          </p:spPr>
        </p:pic>
      </p:grpSp>
    </p:spTree>
    <p:extLst>
      <p:ext uri="{BB962C8B-B14F-4D97-AF65-F5344CB8AC3E}">
        <p14:creationId xmlns:p14="http://schemas.microsoft.com/office/powerpoint/2010/main" val="24702029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EB814-A968-1FFD-B60C-7B0FC0974AF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2F63AA5-4C36-F233-CDE6-CCB1FF1A66D0}"/>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dirty="0">
                <a:solidFill>
                  <a:schemeClr val="bg1"/>
                </a:solidFill>
                <a:latin typeface="Calibri" panose="020F0502020204030204" pitchFamily="34" charset="0"/>
                <a:ea typeface="Calibri" panose="020F0502020204030204" pitchFamily="34" charset="0"/>
                <a:cs typeface="Calibri" panose="020F0502020204030204" pitchFamily="34" charset="0"/>
              </a:rPr>
              <a:t>Curriculum: Marble Arcade™</a:t>
            </a:r>
          </a:p>
        </p:txBody>
      </p:sp>
      <p:sp>
        <p:nvSpPr>
          <p:cNvPr id="6" name="TextBox 5">
            <a:extLst>
              <a:ext uri="{FF2B5EF4-FFF2-40B4-BE49-F238E27FC236}">
                <a16:creationId xmlns:a16="http://schemas.microsoft.com/office/drawing/2014/main" id="{B7823A3F-8E99-901D-9CEE-1E8E921CBE40}"/>
              </a:ext>
            </a:extLst>
          </p:cNvPr>
          <p:cNvSpPr txBox="1"/>
          <p:nvPr/>
        </p:nvSpPr>
        <p:spPr>
          <a:xfrm>
            <a:off x="443713" y="1515097"/>
            <a:ext cx="4955005"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ea typeface="Calibri" panose="020F0502020204030204" pitchFamily="34" charset="0"/>
                <a:cs typeface="Calibri" panose="020F0502020204030204" pitchFamily="34" charset="0"/>
              </a:rPr>
              <a:t>In </a:t>
            </a:r>
            <a:r>
              <a:rPr lang="en-US" b="1" i="1" dirty="0">
                <a:latin typeface="Calibri" panose="020F0502020204030204" pitchFamily="34" charset="0"/>
                <a:ea typeface="Calibri" panose="020F0502020204030204" pitchFamily="34" charset="0"/>
                <a:cs typeface="Calibri" panose="020F0502020204030204" pitchFamily="34" charset="0"/>
              </a:rPr>
              <a:t>Marble Arcade</a:t>
            </a:r>
            <a:r>
              <a:rPr lang="en-US" dirty="0">
                <a:latin typeface="Calibri" panose="020F0502020204030204" pitchFamily="34" charset="0"/>
                <a:ea typeface="Calibri" panose="020F0502020204030204" pitchFamily="34" charset="0"/>
                <a:cs typeface="Calibri" panose="020F0502020204030204" pitchFamily="34" charset="0"/>
              </a:rPr>
              <a:t>, Gamers zig-zag through physics, engineering, and gaming as they build a Marble Arcade that shows how math, motion, and mass can turn science into a marble-</a:t>
            </a:r>
            <a:r>
              <a:rPr lang="en-US" dirty="0" err="1">
                <a:latin typeface="Calibri" panose="020F0502020204030204" pitchFamily="34" charset="0"/>
                <a:ea typeface="Calibri" panose="020F0502020204030204" pitchFamily="34" charset="0"/>
                <a:cs typeface="Calibri" panose="020F0502020204030204" pitchFamily="34" charset="0"/>
              </a:rPr>
              <a:t>ous</a:t>
            </a:r>
            <a:r>
              <a:rPr lang="en-US" dirty="0">
                <a:latin typeface="Calibri" panose="020F0502020204030204" pitchFamily="34" charset="0"/>
                <a:ea typeface="Calibri" panose="020F0502020204030204" pitchFamily="34" charset="0"/>
                <a:cs typeface="Calibri" panose="020F0502020204030204" pitchFamily="34" charset="0"/>
              </a:rPr>
              <a:t> experience. Gamers use scientific principles, like potential and kinetic energy, and experiment with speed while rolling different Gaming Spheres. Exciting challenges shift the digital world into hands-on </a:t>
            </a:r>
            <a:r>
              <a:rPr lang="en-US" b="1" i="1" dirty="0">
                <a:latin typeface="Calibri" panose="020F0502020204030204" pitchFamily="34" charset="0"/>
                <a:ea typeface="Calibri" panose="020F0502020204030204" pitchFamily="34" charset="0"/>
                <a:cs typeface="Calibri" panose="020F0502020204030204" pitchFamily="34" charset="0"/>
              </a:rPr>
              <a:t>engineering design (identify the problem, explore solutions, sketch out ideas, design prototypes, protect with patents and trademarks, and pitch to investors) </a:t>
            </a:r>
            <a:r>
              <a:rPr lang="en-US" dirty="0">
                <a:latin typeface="Calibri" panose="020F0502020204030204" pitchFamily="34" charset="0"/>
                <a:ea typeface="Calibri" panose="020F0502020204030204" pitchFamily="34" charset="0"/>
                <a:cs typeface="Calibri" panose="020F0502020204030204" pitchFamily="34" charset="0"/>
              </a:rPr>
              <a:t>as they use a six-step engineering design process to </a:t>
            </a:r>
            <a:r>
              <a:rPr lang="en-US" b="1" i="1" dirty="0">
                <a:latin typeface="Calibri" panose="020F0502020204030204" pitchFamily="34" charset="0"/>
                <a:ea typeface="Calibri" panose="020F0502020204030204" pitchFamily="34" charset="0"/>
                <a:cs typeface="Calibri" panose="020F0502020204030204" pitchFamily="34" charset="0"/>
              </a:rPr>
              <a:t>team up </a:t>
            </a:r>
            <a:r>
              <a:rPr lang="en-US" dirty="0">
                <a:latin typeface="Calibri" panose="020F0502020204030204" pitchFamily="34" charset="0"/>
                <a:ea typeface="Calibri" panose="020F0502020204030204" pitchFamily="34" charset="0"/>
                <a:cs typeface="Calibri" panose="020F0502020204030204" pitchFamily="34" charset="0"/>
              </a:rPr>
              <a:t>to create a collaborative mega Marble Arcade!</a:t>
            </a:r>
          </a:p>
        </p:txBody>
      </p:sp>
      <p:pic>
        <p:nvPicPr>
          <p:cNvPr id="2" name="Picture 1">
            <a:extLst>
              <a:ext uri="{FF2B5EF4-FFF2-40B4-BE49-F238E27FC236}">
                <a16:creationId xmlns:a16="http://schemas.microsoft.com/office/drawing/2014/main" id="{77B84BA3-8985-67F8-F0D8-51BE69121B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6000" y="1515097"/>
            <a:ext cx="4297680" cy="429768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704737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663C2BA-E606-74D6-D557-9B7F78D9619B}"/>
              </a:ext>
            </a:extLst>
          </p:cNvPr>
          <p:cNvGrpSpPr>
            <a:grpSpLocks noChangeAspect="1"/>
          </p:cNvGrpSpPr>
          <p:nvPr/>
        </p:nvGrpSpPr>
        <p:grpSpPr>
          <a:xfrm>
            <a:off x="423170" y="640080"/>
            <a:ext cx="11345660" cy="5577840"/>
            <a:chOff x="78112" y="475910"/>
            <a:chExt cx="11986613" cy="5892951"/>
          </a:xfrm>
          <a:effectLst>
            <a:outerShdw blurRad="50800" dist="38100" dir="2700000" algn="tl" rotWithShape="0">
              <a:prstClr val="black">
                <a:alpha val="40000"/>
              </a:prstClr>
            </a:outerShdw>
          </a:effectLst>
        </p:grpSpPr>
        <p:pic>
          <p:nvPicPr>
            <p:cNvPr id="2" name="Picture 1" descr="A cover of a video game&#10;&#10;AI-generated content may be incorrect.">
              <a:extLst>
                <a:ext uri="{FF2B5EF4-FFF2-40B4-BE49-F238E27FC236}">
                  <a16:creationId xmlns:a16="http://schemas.microsoft.com/office/drawing/2014/main" id="{29450855-6AD6-6468-7FD3-07E2344D81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112" y="475910"/>
              <a:ext cx="5979922" cy="5881600"/>
            </a:xfrm>
            <a:prstGeom prst="rect">
              <a:avLst/>
            </a:prstGeom>
          </p:spPr>
        </p:pic>
        <p:pic>
          <p:nvPicPr>
            <p:cNvPr id="3" name="Picture 2" descr="A screenshot of a computer&#10;&#10;AI-generated content may be incorrect.">
              <a:extLst>
                <a:ext uri="{FF2B5EF4-FFF2-40B4-BE49-F238E27FC236}">
                  <a16:creationId xmlns:a16="http://schemas.microsoft.com/office/drawing/2014/main" id="{6332FA01-434D-8DFD-3977-A5DE8BFA1AB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7091" y="513719"/>
              <a:ext cx="5967634" cy="5855142"/>
            </a:xfrm>
            <a:prstGeom prst="rect">
              <a:avLst/>
            </a:prstGeom>
          </p:spPr>
        </p:pic>
      </p:grpSp>
    </p:spTree>
    <p:extLst>
      <p:ext uri="{BB962C8B-B14F-4D97-AF65-F5344CB8AC3E}">
        <p14:creationId xmlns:p14="http://schemas.microsoft.com/office/powerpoint/2010/main" val="9132320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4478"/>
            <a:ext cx="12183110" cy="6851650"/>
          </a:xfrm>
          <a:custGeom>
            <a:avLst/>
            <a:gdLst/>
            <a:ahLst/>
            <a:cxnLst/>
            <a:rect l="l" t="t" r="r" b="b"/>
            <a:pathLst>
              <a:path w="12183110" h="6851650">
                <a:moveTo>
                  <a:pt x="0" y="0"/>
                </a:moveTo>
                <a:lnTo>
                  <a:pt x="12183079" y="0"/>
                </a:lnTo>
                <a:lnTo>
                  <a:pt x="12183079" y="6851371"/>
                </a:lnTo>
                <a:lnTo>
                  <a:pt x="0" y="6851371"/>
                </a:lnTo>
                <a:lnTo>
                  <a:pt x="0" y="0"/>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1422191" y="4366543"/>
            <a:ext cx="1641475" cy="1410970"/>
          </a:xfrm>
          <a:custGeom>
            <a:avLst/>
            <a:gdLst/>
            <a:ahLst/>
            <a:cxnLst/>
            <a:rect l="l" t="t" r="r" b="b"/>
            <a:pathLst>
              <a:path w="1641475" h="1410970">
                <a:moveTo>
                  <a:pt x="1496603" y="418741"/>
                </a:moveTo>
                <a:lnTo>
                  <a:pt x="369548" y="418741"/>
                </a:lnTo>
                <a:lnTo>
                  <a:pt x="905577" y="0"/>
                </a:lnTo>
                <a:lnTo>
                  <a:pt x="1496603" y="418741"/>
                </a:lnTo>
                <a:close/>
              </a:path>
              <a:path w="1641475" h="1410970">
                <a:moveTo>
                  <a:pt x="103774" y="1410731"/>
                </a:moveTo>
                <a:lnTo>
                  <a:pt x="0" y="266470"/>
                </a:lnTo>
                <a:lnTo>
                  <a:pt x="369548" y="418741"/>
                </a:lnTo>
                <a:lnTo>
                  <a:pt x="1496603" y="418741"/>
                </a:lnTo>
                <a:lnTo>
                  <a:pt x="1640936" y="521000"/>
                </a:lnTo>
                <a:lnTo>
                  <a:pt x="103774" y="1410731"/>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2492011" y="4887544"/>
            <a:ext cx="734060" cy="330835"/>
          </a:xfrm>
          <a:custGeom>
            <a:avLst/>
            <a:gdLst/>
            <a:ahLst/>
            <a:cxnLst/>
            <a:rect l="l" t="t" r="r" b="b"/>
            <a:pathLst>
              <a:path w="734060" h="330835">
                <a:moveTo>
                  <a:pt x="0" y="330661"/>
                </a:moveTo>
                <a:lnTo>
                  <a:pt x="571116" y="0"/>
                </a:lnTo>
                <a:lnTo>
                  <a:pt x="577833" y="4477"/>
                </a:lnTo>
                <a:lnTo>
                  <a:pt x="733865" y="115694"/>
                </a:lnTo>
                <a:lnTo>
                  <a:pt x="0" y="330661"/>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3401317" y="2292994"/>
            <a:ext cx="1621790" cy="2143760"/>
          </a:xfrm>
          <a:custGeom>
            <a:avLst/>
            <a:gdLst/>
            <a:ahLst/>
            <a:cxnLst/>
            <a:rect l="l" t="t" r="r" b="b"/>
            <a:pathLst>
              <a:path w="1621789" h="2143760">
                <a:moveTo>
                  <a:pt x="441961" y="2143713"/>
                </a:moveTo>
                <a:lnTo>
                  <a:pt x="0" y="1233827"/>
                </a:lnTo>
                <a:lnTo>
                  <a:pt x="1577476" y="0"/>
                </a:lnTo>
                <a:lnTo>
                  <a:pt x="1621523" y="321705"/>
                </a:lnTo>
                <a:lnTo>
                  <a:pt x="1240032" y="657593"/>
                </a:lnTo>
                <a:lnTo>
                  <a:pt x="1439364" y="1566730"/>
                </a:lnTo>
                <a:lnTo>
                  <a:pt x="441961" y="2143713"/>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1334097" y="3661179"/>
            <a:ext cx="993775" cy="1124585"/>
          </a:xfrm>
          <a:custGeom>
            <a:avLst/>
            <a:gdLst/>
            <a:ahLst/>
            <a:cxnLst/>
            <a:rect l="l" t="t" r="r" b="b"/>
            <a:pathLst>
              <a:path w="993775" h="1124585">
                <a:moveTo>
                  <a:pt x="457642" y="1124106"/>
                </a:moveTo>
                <a:lnTo>
                  <a:pt x="88093" y="971835"/>
                </a:lnTo>
                <a:lnTo>
                  <a:pt x="0" y="0"/>
                </a:lnTo>
                <a:lnTo>
                  <a:pt x="993671" y="705364"/>
                </a:lnTo>
                <a:lnTo>
                  <a:pt x="457642" y="1124106"/>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1130287" y="1154706"/>
            <a:ext cx="1277620" cy="1330960"/>
          </a:xfrm>
          <a:custGeom>
            <a:avLst/>
            <a:gdLst/>
            <a:ahLst/>
            <a:cxnLst/>
            <a:rect l="l" t="t" r="r" b="b"/>
            <a:pathLst>
              <a:path w="1277620" h="1330960">
                <a:moveTo>
                  <a:pt x="512141" y="1330863"/>
                </a:moveTo>
                <a:lnTo>
                  <a:pt x="94067" y="1293543"/>
                </a:lnTo>
                <a:lnTo>
                  <a:pt x="0" y="261246"/>
                </a:lnTo>
                <a:lnTo>
                  <a:pt x="1277361" y="0"/>
                </a:lnTo>
                <a:lnTo>
                  <a:pt x="512141" y="1330863"/>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1224355" y="2448250"/>
            <a:ext cx="3196590" cy="1918335"/>
          </a:xfrm>
          <a:custGeom>
            <a:avLst/>
            <a:gdLst/>
            <a:ahLst/>
            <a:cxnLst/>
            <a:rect l="l" t="t" r="r" b="b"/>
            <a:pathLst>
              <a:path w="3196590" h="1918335">
                <a:moveTo>
                  <a:pt x="1103414" y="1918293"/>
                </a:moveTo>
                <a:lnTo>
                  <a:pt x="109742" y="1212929"/>
                </a:lnTo>
                <a:lnTo>
                  <a:pt x="0" y="0"/>
                </a:lnTo>
                <a:lnTo>
                  <a:pt x="3196014" y="282145"/>
                </a:lnTo>
                <a:lnTo>
                  <a:pt x="1103414" y="1918293"/>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0" y="2340017"/>
            <a:ext cx="1334135" cy="1321435"/>
          </a:xfrm>
          <a:custGeom>
            <a:avLst/>
            <a:gdLst/>
            <a:ahLst/>
            <a:cxnLst/>
            <a:rect l="l" t="t" r="r" b="b"/>
            <a:pathLst>
              <a:path w="1334135" h="1321435">
                <a:moveTo>
                  <a:pt x="1334097" y="1321161"/>
                </a:moveTo>
                <a:lnTo>
                  <a:pt x="0" y="374702"/>
                </a:lnTo>
                <a:lnTo>
                  <a:pt x="0" y="0"/>
                </a:lnTo>
                <a:lnTo>
                  <a:pt x="1224355" y="108232"/>
                </a:lnTo>
                <a:lnTo>
                  <a:pt x="1334097" y="1321161"/>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1002628" y="4478"/>
            <a:ext cx="437515" cy="890905"/>
          </a:xfrm>
          <a:custGeom>
            <a:avLst/>
            <a:gdLst/>
            <a:ahLst/>
            <a:cxnLst/>
            <a:rect l="l" t="t" r="r" b="b"/>
            <a:pathLst>
              <a:path w="437515" h="890905">
                <a:moveTo>
                  <a:pt x="36579" y="406795"/>
                </a:moveTo>
                <a:lnTo>
                  <a:pt x="0" y="0"/>
                </a:lnTo>
                <a:lnTo>
                  <a:pt x="437480" y="0"/>
                </a:lnTo>
                <a:lnTo>
                  <a:pt x="328899" y="270947"/>
                </a:lnTo>
                <a:lnTo>
                  <a:pt x="328483" y="270947"/>
                </a:lnTo>
                <a:lnTo>
                  <a:pt x="36579" y="406795"/>
                </a:lnTo>
                <a:close/>
              </a:path>
              <a:path w="437515" h="890905">
                <a:moveTo>
                  <a:pt x="80626" y="890474"/>
                </a:moveTo>
                <a:lnTo>
                  <a:pt x="80626" y="889727"/>
                </a:lnTo>
                <a:lnTo>
                  <a:pt x="328483" y="270947"/>
                </a:lnTo>
                <a:lnTo>
                  <a:pt x="328899" y="270947"/>
                </a:lnTo>
                <a:lnTo>
                  <a:pt x="80626" y="890474"/>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851075" y="894205"/>
            <a:ext cx="279400" cy="578485"/>
          </a:xfrm>
          <a:custGeom>
            <a:avLst/>
            <a:gdLst/>
            <a:ahLst/>
            <a:cxnLst/>
            <a:rect l="l" t="t" r="r" b="b"/>
            <a:pathLst>
              <a:path w="279400" h="578485">
                <a:moveTo>
                  <a:pt x="0" y="578474"/>
                </a:moveTo>
                <a:lnTo>
                  <a:pt x="232179" y="0"/>
                </a:lnTo>
                <a:lnTo>
                  <a:pt x="279211" y="521747"/>
                </a:lnTo>
                <a:lnTo>
                  <a:pt x="0" y="578474"/>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0" y="411273"/>
            <a:ext cx="1083310" cy="1236345"/>
          </a:xfrm>
          <a:custGeom>
            <a:avLst/>
            <a:gdLst/>
            <a:ahLst/>
            <a:cxnLst/>
            <a:rect l="l" t="t" r="r" b="b"/>
            <a:pathLst>
              <a:path w="1083310" h="1236345">
                <a:moveTo>
                  <a:pt x="0" y="1236069"/>
                </a:moveTo>
                <a:lnTo>
                  <a:pt x="0" y="482932"/>
                </a:lnTo>
                <a:lnTo>
                  <a:pt x="1039208" y="0"/>
                </a:lnTo>
                <a:lnTo>
                  <a:pt x="1083255" y="482932"/>
                </a:lnTo>
                <a:lnTo>
                  <a:pt x="851074" y="1061407"/>
                </a:lnTo>
                <a:lnTo>
                  <a:pt x="0" y="1236069"/>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0" y="1472681"/>
            <a:ext cx="852169" cy="911225"/>
          </a:xfrm>
          <a:custGeom>
            <a:avLst/>
            <a:gdLst/>
            <a:ahLst/>
            <a:cxnLst/>
            <a:rect l="l" t="t" r="r" b="b"/>
            <a:pathLst>
              <a:path w="852169" h="911225">
                <a:moveTo>
                  <a:pt x="487500" y="910628"/>
                </a:moveTo>
                <a:lnTo>
                  <a:pt x="0" y="867336"/>
                </a:lnTo>
                <a:lnTo>
                  <a:pt x="0" y="174661"/>
                </a:lnTo>
                <a:lnTo>
                  <a:pt x="851074" y="0"/>
                </a:lnTo>
                <a:lnTo>
                  <a:pt x="851821" y="0"/>
                </a:lnTo>
                <a:lnTo>
                  <a:pt x="487500" y="910628"/>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487501" y="1415952"/>
            <a:ext cx="737235" cy="1032510"/>
          </a:xfrm>
          <a:custGeom>
            <a:avLst/>
            <a:gdLst/>
            <a:ahLst/>
            <a:cxnLst/>
            <a:rect l="l" t="t" r="r" b="b"/>
            <a:pathLst>
              <a:path w="737235" h="1032510">
                <a:moveTo>
                  <a:pt x="736854" y="1032297"/>
                </a:moveTo>
                <a:lnTo>
                  <a:pt x="0" y="967357"/>
                </a:lnTo>
                <a:lnTo>
                  <a:pt x="364320" y="56728"/>
                </a:lnTo>
                <a:lnTo>
                  <a:pt x="642786" y="0"/>
                </a:lnTo>
                <a:lnTo>
                  <a:pt x="736854" y="1032297"/>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3598410" y="5094301"/>
            <a:ext cx="213360" cy="324485"/>
          </a:xfrm>
          <a:custGeom>
            <a:avLst/>
            <a:gdLst/>
            <a:ahLst/>
            <a:cxnLst/>
            <a:rect l="l" t="t" r="r" b="b"/>
            <a:pathLst>
              <a:path w="213360" h="324485">
                <a:moveTo>
                  <a:pt x="212767" y="323944"/>
                </a:moveTo>
                <a:lnTo>
                  <a:pt x="0" y="172423"/>
                </a:lnTo>
                <a:lnTo>
                  <a:pt x="43300" y="0"/>
                </a:lnTo>
                <a:lnTo>
                  <a:pt x="212767" y="323944"/>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p:nvPr/>
        </p:nvSpPr>
        <p:spPr>
          <a:xfrm>
            <a:off x="3544657" y="4774088"/>
            <a:ext cx="1042669" cy="1194435"/>
          </a:xfrm>
          <a:custGeom>
            <a:avLst/>
            <a:gdLst/>
            <a:ahLst/>
            <a:cxnLst/>
            <a:rect l="l" t="t" r="r" b="b"/>
            <a:pathLst>
              <a:path w="1042670" h="1194435">
                <a:moveTo>
                  <a:pt x="1042193" y="1194269"/>
                </a:moveTo>
                <a:lnTo>
                  <a:pt x="266520" y="644158"/>
                </a:lnTo>
                <a:lnTo>
                  <a:pt x="0" y="135846"/>
                </a:lnTo>
                <a:lnTo>
                  <a:pt x="462120" y="0"/>
                </a:lnTo>
                <a:lnTo>
                  <a:pt x="1042193" y="1194269"/>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7"/>
          <p:cNvSpPr/>
          <p:nvPr/>
        </p:nvSpPr>
        <p:spPr>
          <a:xfrm>
            <a:off x="5008656" y="429186"/>
            <a:ext cx="1263015" cy="1085850"/>
          </a:xfrm>
          <a:custGeom>
            <a:avLst/>
            <a:gdLst/>
            <a:ahLst/>
            <a:cxnLst/>
            <a:rect l="l" t="t" r="r" b="b"/>
            <a:pathLst>
              <a:path w="1263014" h="1085850">
                <a:moveTo>
                  <a:pt x="1261684" y="1085293"/>
                </a:moveTo>
                <a:lnTo>
                  <a:pt x="0" y="194068"/>
                </a:lnTo>
                <a:lnTo>
                  <a:pt x="951860" y="0"/>
                </a:lnTo>
                <a:lnTo>
                  <a:pt x="1262430" y="1084547"/>
                </a:lnTo>
                <a:lnTo>
                  <a:pt x="1261684" y="1085293"/>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8"/>
          <p:cNvSpPr/>
          <p:nvPr/>
        </p:nvSpPr>
        <p:spPr>
          <a:xfrm>
            <a:off x="5960517" y="299309"/>
            <a:ext cx="1085215" cy="1215390"/>
          </a:xfrm>
          <a:custGeom>
            <a:avLst/>
            <a:gdLst/>
            <a:ahLst/>
            <a:cxnLst/>
            <a:rect l="l" t="t" r="r" b="b"/>
            <a:pathLst>
              <a:path w="1085215" h="1215390">
                <a:moveTo>
                  <a:pt x="309823" y="1215171"/>
                </a:moveTo>
                <a:lnTo>
                  <a:pt x="0" y="129877"/>
                </a:lnTo>
                <a:lnTo>
                  <a:pt x="634575" y="0"/>
                </a:lnTo>
                <a:lnTo>
                  <a:pt x="1084750" y="532198"/>
                </a:lnTo>
                <a:lnTo>
                  <a:pt x="309823" y="1215171"/>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9"/>
          <p:cNvSpPr/>
          <p:nvPr/>
        </p:nvSpPr>
        <p:spPr>
          <a:xfrm>
            <a:off x="6270341" y="825534"/>
            <a:ext cx="1771650" cy="1809750"/>
          </a:xfrm>
          <a:custGeom>
            <a:avLst/>
            <a:gdLst/>
            <a:ahLst/>
            <a:cxnLst/>
            <a:rect l="l" t="t" r="r" b="b"/>
            <a:pathLst>
              <a:path w="1771650" h="1809750">
                <a:moveTo>
                  <a:pt x="687579" y="1809317"/>
                </a:moveTo>
                <a:lnTo>
                  <a:pt x="1180308" y="1521948"/>
                </a:lnTo>
                <a:lnTo>
                  <a:pt x="1492" y="690438"/>
                </a:lnTo>
                <a:lnTo>
                  <a:pt x="0" y="688945"/>
                </a:lnTo>
                <a:lnTo>
                  <a:pt x="781644" y="0"/>
                </a:lnTo>
                <a:lnTo>
                  <a:pt x="942154" y="179888"/>
                </a:lnTo>
                <a:lnTo>
                  <a:pt x="1771580" y="1182325"/>
                </a:lnTo>
                <a:lnTo>
                  <a:pt x="687579" y="1809317"/>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20"/>
          <p:cNvSpPr/>
          <p:nvPr/>
        </p:nvSpPr>
        <p:spPr>
          <a:xfrm>
            <a:off x="6521930" y="1819017"/>
            <a:ext cx="3026410" cy="2096770"/>
          </a:xfrm>
          <a:custGeom>
            <a:avLst/>
            <a:gdLst/>
            <a:ahLst/>
            <a:cxnLst/>
            <a:rect l="l" t="t" r="r" b="b"/>
            <a:pathLst>
              <a:path w="3026409" h="2096770">
                <a:moveTo>
                  <a:pt x="414338" y="2096689"/>
                </a:moveTo>
                <a:lnTo>
                  <a:pt x="0" y="974822"/>
                </a:lnTo>
                <a:lnTo>
                  <a:pt x="435989" y="815835"/>
                </a:lnTo>
                <a:lnTo>
                  <a:pt x="1845489" y="0"/>
                </a:lnTo>
                <a:lnTo>
                  <a:pt x="3025798" y="1330865"/>
                </a:lnTo>
                <a:lnTo>
                  <a:pt x="414338" y="2096689"/>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object 21"/>
          <p:cNvSpPr/>
          <p:nvPr/>
        </p:nvSpPr>
        <p:spPr>
          <a:xfrm>
            <a:off x="4836947" y="2816979"/>
            <a:ext cx="2099310" cy="1672589"/>
          </a:xfrm>
          <a:custGeom>
            <a:avLst/>
            <a:gdLst/>
            <a:ahLst/>
            <a:cxnLst/>
            <a:rect l="l" t="t" r="r" b="b"/>
            <a:pathLst>
              <a:path w="2099309" h="1672589">
                <a:moveTo>
                  <a:pt x="141846" y="1671975"/>
                </a:moveTo>
                <a:lnTo>
                  <a:pt x="0" y="1043491"/>
                </a:lnTo>
                <a:lnTo>
                  <a:pt x="1803685" y="0"/>
                </a:lnTo>
                <a:lnTo>
                  <a:pt x="2099321" y="1098727"/>
                </a:lnTo>
                <a:lnTo>
                  <a:pt x="141846" y="1671975"/>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object 22"/>
          <p:cNvSpPr/>
          <p:nvPr/>
        </p:nvSpPr>
        <p:spPr>
          <a:xfrm>
            <a:off x="4641350" y="1960837"/>
            <a:ext cx="2003425" cy="1899285"/>
          </a:xfrm>
          <a:custGeom>
            <a:avLst/>
            <a:gdLst/>
            <a:ahLst/>
            <a:cxnLst/>
            <a:rect l="l" t="t" r="r" b="b"/>
            <a:pathLst>
              <a:path w="2003425" h="1899285">
                <a:moveTo>
                  <a:pt x="199331" y="1898887"/>
                </a:moveTo>
                <a:lnTo>
                  <a:pt x="0" y="989750"/>
                </a:lnTo>
                <a:lnTo>
                  <a:pt x="1123569" y="0"/>
                </a:lnTo>
                <a:lnTo>
                  <a:pt x="1880579" y="427696"/>
                </a:lnTo>
                <a:lnTo>
                  <a:pt x="2003014" y="855396"/>
                </a:lnTo>
                <a:lnTo>
                  <a:pt x="199331" y="1898887"/>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object 23"/>
          <p:cNvSpPr/>
          <p:nvPr/>
        </p:nvSpPr>
        <p:spPr>
          <a:xfrm>
            <a:off x="5764920" y="1514480"/>
            <a:ext cx="757555" cy="874394"/>
          </a:xfrm>
          <a:custGeom>
            <a:avLst/>
            <a:gdLst/>
            <a:ahLst/>
            <a:cxnLst/>
            <a:rect l="l" t="t" r="r" b="b"/>
            <a:pathLst>
              <a:path w="757554" h="874394">
                <a:moveTo>
                  <a:pt x="757009" y="874053"/>
                </a:moveTo>
                <a:lnTo>
                  <a:pt x="0" y="446356"/>
                </a:lnTo>
                <a:lnTo>
                  <a:pt x="505420" y="0"/>
                </a:lnTo>
                <a:lnTo>
                  <a:pt x="506912" y="1492"/>
                </a:lnTo>
                <a:lnTo>
                  <a:pt x="757009" y="874053"/>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object 24"/>
          <p:cNvSpPr/>
          <p:nvPr/>
        </p:nvSpPr>
        <p:spPr>
          <a:xfrm>
            <a:off x="6271833" y="1515973"/>
            <a:ext cx="1179195" cy="1118870"/>
          </a:xfrm>
          <a:custGeom>
            <a:avLst/>
            <a:gdLst/>
            <a:ahLst/>
            <a:cxnLst/>
            <a:rect l="l" t="t" r="r" b="b"/>
            <a:pathLst>
              <a:path w="1179195" h="1118870">
                <a:moveTo>
                  <a:pt x="686086" y="1118878"/>
                </a:moveTo>
                <a:lnTo>
                  <a:pt x="250096" y="872560"/>
                </a:lnTo>
                <a:lnTo>
                  <a:pt x="0" y="0"/>
                </a:lnTo>
                <a:lnTo>
                  <a:pt x="1178815" y="831510"/>
                </a:lnTo>
                <a:lnTo>
                  <a:pt x="686086" y="1118878"/>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object 25"/>
          <p:cNvSpPr/>
          <p:nvPr/>
        </p:nvSpPr>
        <p:spPr>
          <a:xfrm>
            <a:off x="7045267" y="612807"/>
            <a:ext cx="454025" cy="403225"/>
          </a:xfrm>
          <a:custGeom>
            <a:avLst/>
            <a:gdLst/>
            <a:ahLst/>
            <a:cxnLst/>
            <a:rect l="l" t="t" r="r" b="b"/>
            <a:pathLst>
              <a:path w="454025" h="403225">
                <a:moveTo>
                  <a:pt x="156777" y="403063"/>
                </a:moveTo>
                <a:lnTo>
                  <a:pt x="0" y="217954"/>
                </a:lnTo>
                <a:lnTo>
                  <a:pt x="117209" y="114202"/>
                </a:lnTo>
                <a:lnTo>
                  <a:pt x="251589" y="0"/>
                </a:lnTo>
                <a:lnTo>
                  <a:pt x="453907" y="227656"/>
                </a:lnTo>
                <a:lnTo>
                  <a:pt x="156777" y="403063"/>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object 26"/>
          <p:cNvSpPr/>
          <p:nvPr/>
        </p:nvSpPr>
        <p:spPr>
          <a:xfrm>
            <a:off x="7202045" y="840462"/>
            <a:ext cx="1165860" cy="1167765"/>
          </a:xfrm>
          <a:custGeom>
            <a:avLst/>
            <a:gdLst/>
            <a:ahLst/>
            <a:cxnLst/>
            <a:rect l="l" t="t" r="r" b="b"/>
            <a:pathLst>
              <a:path w="1165859" h="1167764">
                <a:moveTo>
                  <a:pt x="839876" y="1167398"/>
                </a:moveTo>
                <a:lnTo>
                  <a:pt x="0" y="175408"/>
                </a:lnTo>
                <a:lnTo>
                  <a:pt x="297129" y="0"/>
                </a:lnTo>
                <a:lnTo>
                  <a:pt x="1165374" y="978554"/>
                </a:lnTo>
                <a:lnTo>
                  <a:pt x="839876" y="1167398"/>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object 27"/>
          <p:cNvSpPr/>
          <p:nvPr/>
        </p:nvSpPr>
        <p:spPr>
          <a:xfrm>
            <a:off x="6595092" y="226906"/>
            <a:ext cx="702310" cy="605155"/>
          </a:xfrm>
          <a:custGeom>
            <a:avLst/>
            <a:gdLst/>
            <a:ahLst/>
            <a:cxnLst/>
            <a:rect l="l" t="t" r="r" b="b"/>
            <a:pathLst>
              <a:path w="702309" h="605155">
                <a:moveTo>
                  <a:pt x="450175" y="604601"/>
                </a:moveTo>
                <a:lnTo>
                  <a:pt x="0" y="72402"/>
                </a:lnTo>
                <a:lnTo>
                  <a:pt x="353121" y="0"/>
                </a:lnTo>
                <a:lnTo>
                  <a:pt x="701764" y="385900"/>
                </a:lnTo>
                <a:lnTo>
                  <a:pt x="569623" y="503087"/>
                </a:lnTo>
                <a:lnTo>
                  <a:pt x="450175" y="604601"/>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object 28"/>
          <p:cNvSpPr/>
          <p:nvPr/>
        </p:nvSpPr>
        <p:spPr>
          <a:xfrm>
            <a:off x="6573444" y="4189642"/>
            <a:ext cx="2853690" cy="1948180"/>
          </a:xfrm>
          <a:custGeom>
            <a:avLst/>
            <a:gdLst/>
            <a:ahLst/>
            <a:cxnLst/>
            <a:rect l="l" t="t" r="r" b="b"/>
            <a:pathLst>
              <a:path w="2853690" h="1948179">
                <a:moveTo>
                  <a:pt x="2400928" y="1948150"/>
                </a:moveTo>
                <a:lnTo>
                  <a:pt x="0" y="1948150"/>
                </a:lnTo>
                <a:lnTo>
                  <a:pt x="718933" y="0"/>
                </a:lnTo>
                <a:lnTo>
                  <a:pt x="2853342" y="1142019"/>
                </a:lnTo>
                <a:lnTo>
                  <a:pt x="2400928" y="1948150"/>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object 29"/>
          <p:cNvSpPr/>
          <p:nvPr/>
        </p:nvSpPr>
        <p:spPr>
          <a:xfrm>
            <a:off x="3225876" y="4909935"/>
            <a:ext cx="415925" cy="356870"/>
          </a:xfrm>
          <a:custGeom>
            <a:avLst/>
            <a:gdLst/>
            <a:ahLst/>
            <a:cxnLst/>
            <a:rect l="l" t="t" r="r" b="b"/>
            <a:pathLst>
              <a:path w="415925" h="356870">
                <a:moveTo>
                  <a:pt x="372533" y="356789"/>
                </a:moveTo>
                <a:lnTo>
                  <a:pt x="0" y="93303"/>
                </a:lnTo>
                <a:lnTo>
                  <a:pt x="318780" y="0"/>
                </a:lnTo>
                <a:lnTo>
                  <a:pt x="415834" y="184366"/>
                </a:lnTo>
                <a:lnTo>
                  <a:pt x="372533" y="356789"/>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object 30"/>
          <p:cNvSpPr/>
          <p:nvPr/>
        </p:nvSpPr>
        <p:spPr>
          <a:xfrm>
            <a:off x="4006777" y="4488955"/>
            <a:ext cx="1346835" cy="1649095"/>
          </a:xfrm>
          <a:custGeom>
            <a:avLst/>
            <a:gdLst/>
            <a:ahLst/>
            <a:cxnLst/>
            <a:rect l="l" t="t" r="r" b="b"/>
            <a:pathLst>
              <a:path w="1346835" h="1649095">
                <a:moveTo>
                  <a:pt x="1346790" y="1648838"/>
                </a:moveTo>
                <a:lnTo>
                  <a:pt x="818973" y="1648838"/>
                </a:lnTo>
                <a:lnTo>
                  <a:pt x="580073" y="1479403"/>
                </a:lnTo>
                <a:lnTo>
                  <a:pt x="0" y="285133"/>
                </a:lnTo>
                <a:lnTo>
                  <a:pt x="972016" y="0"/>
                </a:lnTo>
                <a:lnTo>
                  <a:pt x="1346790" y="1648838"/>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object 31"/>
          <p:cNvSpPr/>
          <p:nvPr/>
        </p:nvSpPr>
        <p:spPr>
          <a:xfrm>
            <a:off x="9547728" y="2377340"/>
            <a:ext cx="2635885" cy="1619250"/>
          </a:xfrm>
          <a:custGeom>
            <a:avLst/>
            <a:gdLst/>
            <a:ahLst/>
            <a:cxnLst/>
            <a:rect l="l" t="t" r="r" b="b"/>
            <a:pathLst>
              <a:path w="2635884" h="1619250">
                <a:moveTo>
                  <a:pt x="629347" y="1618981"/>
                </a:moveTo>
                <a:lnTo>
                  <a:pt x="0" y="772543"/>
                </a:lnTo>
                <a:lnTo>
                  <a:pt x="2635350" y="0"/>
                </a:lnTo>
                <a:lnTo>
                  <a:pt x="1322901" y="385150"/>
                </a:lnTo>
                <a:lnTo>
                  <a:pt x="629347" y="1618981"/>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object 32"/>
          <p:cNvSpPr/>
          <p:nvPr/>
        </p:nvSpPr>
        <p:spPr>
          <a:xfrm>
            <a:off x="1525965" y="5003239"/>
            <a:ext cx="2072639" cy="1853564"/>
          </a:xfrm>
          <a:custGeom>
            <a:avLst/>
            <a:gdLst/>
            <a:ahLst/>
            <a:cxnLst/>
            <a:rect l="l" t="t" r="r" b="b"/>
            <a:pathLst>
              <a:path w="2072639" h="1853565">
                <a:moveTo>
                  <a:pt x="1673810" y="1853240"/>
                </a:moveTo>
                <a:lnTo>
                  <a:pt x="97786" y="1853240"/>
                </a:lnTo>
                <a:lnTo>
                  <a:pt x="0" y="774035"/>
                </a:lnTo>
                <a:lnTo>
                  <a:pt x="966045" y="214966"/>
                </a:lnTo>
                <a:lnTo>
                  <a:pt x="1699911" y="0"/>
                </a:lnTo>
                <a:lnTo>
                  <a:pt x="2072445" y="263485"/>
                </a:lnTo>
                <a:lnTo>
                  <a:pt x="1673810" y="1853240"/>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object 33"/>
          <p:cNvSpPr/>
          <p:nvPr/>
        </p:nvSpPr>
        <p:spPr>
          <a:xfrm>
            <a:off x="4586851" y="5968358"/>
            <a:ext cx="239395" cy="169545"/>
          </a:xfrm>
          <a:custGeom>
            <a:avLst/>
            <a:gdLst/>
            <a:ahLst/>
            <a:cxnLst/>
            <a:rect l="l" t="t" r="r" b="b"/>
            <a:pathLst>
              <a:path w="239395" h="169545">
                <a:moveTo>
                  <a:pt x="238900" y="169434"/>
                </a:moveTo>
                <a:lnTo>
                  <a:pt x="82122" y="169434"/>
                </a:lnTo>
                <a:lnTo>
                  <a:pt x="0" y="0"/>
                </a:lnTo>
                <a:lnTo>
                  <a:pt x="238900" y="169434"/>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object 34"/>
          <p:cNvSpPr/>
          <p:nvPr/>
        </p:nvSpPr>
        <p:spPr>
          <a:xfrm>
            <a:off x="6086019" y="6137793"/>
            <a:ext cx="2888615" cy="718820"/>
          </a:xfrm>
          <a:custGeom>
            <a:avLst/>
            <a:gdLst/>
            <a:ahLst/>
            <a:cxnLst/>
            <a:rect l="l" t="t" r="r" b="b"/>
            <a:pathLst>
              <a:path w="2888615" h="718820">
                <a:moveTo>
                  <a:pt x="2485276" y="718686"/>
                </a:moveTo>
                <a:lnTo>
                  <a:pt x="0" y="718686"/>
                </a:lnTo>
                <a:lnTo>
                  <a:pt x="487425" y="0"/>
                </a:lnTo>
                <a:lnTo>
                  <a:pt x="2888354" y="0"/>
                </a:lnTo>
                <a:lnTo>
                  <a:pt x="2485276" y="718686"/>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object 35"/>
          <p:cNvSpPr/>
          <p:nvPr/>
        </p:nvSpPr>
        <p:spPr>
          <a:xfrm>
            <a:off x="7447660" y="3794041"/>
            <a:ext cx="2729865" cy="1537970"/>
          </a:xfrm>
          <a:custGeom>
            <a:avLst/>
            <a:gdLst/>
            <a:ahLst/>
            <a:cxnLst/>
            <a:rect l="l" t="t" r="r" b="b"/>
            <a:pathLst>
              <a:path w="2729865" h="1537970">
                <a:moveTo>
                  <a:pt x="1979126" y="1537620"/>
                </a:moveTo>
                <a:lnTo>
                  <a:pt x="0" y="1060661"/>
                </a:lnTo>
                <a:lnTo>
                  <a:pt x="718188" y="0"/>
                </a:lnTo>
                <a:lnTo>
                  <a:pt x="2729415" y="202280"/>
                </a:lnTo>
                <a:lnTo>
                  <a:pt x="1979126" y="1537620"/>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object 36"/>
          <p:cNvSpPr/>
          <p:nvPr/>
        </p:nvSpPr>
        <p:spPr>
          <a:xfrm>
            <a:off x="8367420" y="361261"/>
            <a:ext cx="3816985" cy="2788920"/>
          </a:xfrm>
          <a:custGeom>
            <a:avLst/>
            <a:gdLst/>
            <a:ahLst/>
            <a:cxnLst/>
            <a:rect l="l" t="t" r="r" b="b"/>
            <a:pathLst>
              <a:path w="3816984" h="2788920">
                <a:moveTo>
                  <a:pt x="1181054" y="2788622"/>
                </a:moveTo>
                <a:lnTo>
                  <a:pt x="0" y="1457755"/>
                </a:lnTo>
                <a:lnTo>
                  <a:pt x="2262073" y="149286"/>
                </a:lnTo>
                <a:lnTo>
                  <a:pt x="3816406" y="0"/>
                </a:lnTo>
                <a:lnTo>
                  <a:pt x="3816406" y="2016078"/>
                </a:lnTo>
                <a:lnTo>
                  <a:pt x="1181054" y="2788622"/>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object 37"/>
          <p:cNvSpPr/>
          <p:nvPr/>
        </p:nvSpPr>
        <p:spPr>
          <a:xfrm>
            <a:off x="3843278" y="3859724"/>
            <a:ext cx="1136015" cy="914400"/>
          </a:xfrm>
          <a:custGeom>
            <a:avLst/>
            <a:gdLst/>
            <a:ahLst/>
            <a:cxnLst/>
            <a:rect l="l" t="t" r="r" b="b"/>
            <a:pathLst>
              <a:path w="1136014" h="914400">
                <a:moveTo>
                  <a:pt x="163498" y="914364"/>
                </a:moveTo>
                <a:lnTo>
                  <a:pt x="0" y="576982"/>
                </a:lnTo>
                <a:lnTo>
                  <a:pt x="997403" y="0"/>
                </a:lnTo>
                <a:lnTo>
                  <a:pt x="1135514" y="629230"/>
                </a:lnTo>
                <a:lnTo>
                  <a:pt x="163498" y="914364"/>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object 38"/>
          <p:cNvSpPr/>
          <p:nvPr/>
        </p:nvSpPr>
        <p:spPr>
          <a:xfrm>
            <a:off x="3063127" y="4679294"/>
            <a:ext cx="481965" cy="324485"/>
          </a:xfrm>
          <a:custGeom>
            <a:avLst/>
            <a:gdLst/>
            <a:ahLst/>
            <a:cxnLst/>
            <a:rect l="l" t="t" r="r" b="b"/>
            <a:pathLst>
              <a:path w="481964" h="324485">
                <a:moveTo>
                  <a:pt x="162749" y="323944"/>
                </a:moveTo>
                <a:lnTo>
                  <a:pt x="0" y="208249"/>
                </a:lnTo>
                <a:lnTo>
                  <a:pt x="360588" y="0"/>
                </a:lnTo>
                <a:lnTo>
                  <a:pt x="481529" y="230641"/>
                </a:lnTo>
                <a:lnTo>
                  <a:pt x="162749" y="323944"/>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object 39"/>
          <p:cNvSpPr/>
          <p:nvPr/>
        </p:nvSpPr>
        <p:spPr>
          <a:xfrm>
            <a:off x="10177076" y="2377339"/>
            <a:ext cx="2006600" cy="1821814"/>
          </a:xfrm>
          <a:custGeom>
            <a:avLst/>
            <a:gdLst/>
            <a:ahLst/>
            <a:cxnLst/>
            <a:rect l="l" t="t" r="r" b="b"/>
            <a:pathLst>
              <a:path w="2006600" h="1821814">
                <a:moveTo>
                  <a:pt x="2006003" y="1821257"/>
                </a:moveTo>
                <a:lnTo>
                  <a:pt x="0" y="1618981"/>
                </a:lnTo>
                <a:lnTo>
                  <a:pt x="693553" y="385150"/>
                </a:lnTo>
                <a:lnTo>
                  <a:pt x="2006003" y="0"/>
                </a:lnTo>
                <a:lnTo>
                  <a:pt x="2006003" y="1821257"/>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object 40"/>
          <p:cNvSpPr/>
          <p:nvPr/>
        </p:nvSpPr>
        <p:spPr>
          <a:xfrm>
            <a:off x="8571296" y="6137793"/>
            <a:ext cx="3611879" cy="718820"/>
          </a:xfrm>
          <a:custGeom>
            <a:avLst/>
            <a:gdLst/>
            <a:ahLst/>
            <a:cxnLst/>
            <a:rect l="l" t="t" r="r" b="b"/>
            <a:pathLst>
              <a:path w="3611879" h="718820">
                <a:moveTo>
                  <a:pt x="3611783" y="718686"/>
                </a:moveTo>
                <a:lnTo>
                  <a:pt x="0" y="718686"/>
                </a:lnTo>
                <a:lnTo>
                  <a:pt x="403077" y="0"/>
                </a:lnTo>
                <a:lnTo>
                  <a:pt x="3611783" y="0"/>
                </a:lnTo>
                <a:lnTo>
                  <a:pt x="3611783" y="718686"/>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object 41"/>
          <p:cNvSpPr/>
          <p:nvPr/>
        </p:nvSpPr>
        <p:spPr>
          <a:xfrm>
            <a:off x="9426787" y="3996321"/>
            <a:ext cx="2756535" cy="2000885"/>
          </a:xfrm>
          <a:custGeom>
            <a:avLst/>
            <a:gdLst/>
            <a:ahLst/>
            <a:cxnLst/>
            <a:rect l="l" t="t" r="r" b="b"/>
            <a:pathLst>
              <a:path w="2756534" h="2000885">
                <a:moveTo>
                  <a:pt x="2756292" y="2000401"/>
                </a:moveTo>
                <a:lnTo>
                  <a:pt x="0" y="1335340"/>
                </a:lnTo>
                <a:lnTo>
                  <a:pt x="750289" y="0"/>
                </a:lnTo>
                <a:lnTo>
                  <a:pt x="2756292" y="202277"/>
                </a:lnTo>
                <a:lnTo>
                  <a:pt x="2756292" y="2000401"/>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object 42"/>
          <p:cNvSpPr/>
          <p:nvPr/>
        </p:nvSpPr>
        <p:spPr>
          <a:xfrm>
            <a:off x="0" y="4047076"/>
            <a:ext cx="1526540" cy="2613660"/>
          </a:xfrm>
          <a:custGeom>
            <a:avLst/>
            <a:gdLst/>
            <a:ahLst/>
            <a:cxnLst/>
            <a:rect l="l" t="t" r="r" b="b"/>
            <a:pathLst>
              <a:path w="1526540" h="2613659">
                <a:moveTo>
                  <a:pt x="0" y="2613209"/>
                </a:moveTo>
                <a:lnTo>
                  <a:pt x="0" y="0"/>
                </a:lnTo>
                <a:lnTo>
                  <a:pt x="1422191" y="585937"/>
                </a:lnTo>
                <a:lnTo>
                  <a:pt x="1525965" y="1730198"/>
                </a:lnTo>
                <a:lnTo>
                  <a:pt x="0" y="2613209"/>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object 43"/>
          <p:cNvSpPr/>
          <p:nvPr/>
        </p:nvSpPr>
        <p:spPr>
          <a:xfrm>
            <a:off x="0" y="5777275"/>
            <a:ext cx="1624330" cy="1079500"/>
          </a:xfrm>
          <a:custGeom>
            <a:avLst/>
            <a:gdLst/>
            <a:ahLst/>
            <a:cxnLst/>
            <a:rect l="l" t="t" r="r" b="b"/>
            <a:pathLst>
              <a:path w="1624330" h="1079500">
                <a:moveTo>
                  <a:pt x="1623751" y="1079204"/>
                </a:moveTo>
                <a:lnTo>
                  <a:pt x="0" y="1079204"/>
                </a:lnTo>
                <a:lnTo>
                  <a:pt x="0" y="883011"/>
                </a:lnTo>
                <a:lnTo>
                  <a:pt x="1525965" y="0"/>
                </a:lnTo>
                <a:lnTo>
                  <a:pt x="1623751" y="1079204"/>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object 44"/>
          <p:cNvSpPr/>
          <p:nvPr/>
        </p:nvSpPr>
        <p:spPr>
          <a:xfrm>
            <a:off x="3069098" y="4478"/>
            <a:ext cx="1692910" cy="445134"/>
          </a:xfrm>
          <a:custGeom>
            <a:avLst/>
            <a:gdLst/>
            <a:ahLst/>
            <a:cxnLst/>
            <a:rect l="l" t="t" r="r" b="b"/>
            <a:pathLst>
              <a:path w="1692910" h="445134">
                <a:moveTo>
                  <a:pt x="1692447" y="444863"/>
                </a:moveTo>
                <a:lnTo>
                  <a:pt x="1064591" y="1489"/>
                </a:lnTo>
                <a:lnTo>
                  <a:pt x="0" y="742"/>
                </a:lnTo>
                <a:lnTo>
                  <a:pt x="743" y="0"/>
                </a:lnTo>
                <a:lnTo>
                  <a:pt x="1640189" y="0"/>
                </a:lnTo>
                <a:lnTo>
                  <a:pt x="1692447" y="444863"/>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object 45"/>
          <p:cNvSpPr/>
          <p:nvPr/>
        </p:nvSpPr>
        <p:spPr>
          <a:xfrm>
            <a:off x="2407649" y="331405"/>
            <a:ext cx="1417955" cy="823594"/>
          </a:xfrm>
          <a:custGeom>
            <a:avLst/>
            <a:gdLst/>
            <a:ahLst/>
            <a:cxnLst/>
            <a:rect l="l" t="t" r="r" b="b"/>
            <a:pathLst>
              <a:path w="1417954" h="823594">
                <a:moveTo>
                  <a:pt x="0" y="823300"/>
                </a:moveTo>
                <a:lnTo>
                  <a:pt x="473316" y="0"/>
                </a:lnTo>
                <a:lnTo>
                  <a:pt x="1417713" y="533689"/>
                </a:lnTo>
                <a:lnTo>
                  <a:pt x="0" y="823300"/>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object 46"/>
          <p:cNvSpPr/>
          <p:nvPr/>
        </p:nvSpPr>
        <p:spPr>
          <a:xfrm>
            <a:off x="0" y="4478"/>
            <a:ext cx="1039494" cy="890269"/>
          </a:xfrm>
          <a:custGeom>
            <a:avLst/>
            <a:gdLst/>
            <a:ahLst/>
            <a:cxnLst/>
            <a:rect l="l" t="t" r="r" b="b"/>
            <a:pathLst>
              <a:path w="1039494" h="890269">
                <a:moveTo>
                  <a:pt x="0" y="889727"/>
                </a:moveTo>
                <a:lnTo>
                  <a:pt x="0" y="0"/>
                </a:lnTo>
                <a:lnTo>
                  <a:pt x="1002628" y="0"/>
                </a:lnTo>
                <a:lnTo>
                  <a:pt x="1039208" y="406795"/>
                </a:lnTo>
                <a:lnTo>
                  <a:pt x="0" y="889727"/>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object 47"/>
          <p:cNvSpPr/>
          <p:nvPr/>
        </p:nvSpPr>
        <p:spPr>
          <a:xfrm>
            <a:off x="0" y="2714720"/>
            <a:ext cx="1422400" cy="1918335"/>
          </a:xfrm>
          <a:custGeom>
            <a:avLst/>
            <a:gdLst/>
            <a:ahLst/>
            <a:cxnLst/>
            <a:rect l="l" t="t" r="r" b="b"/>
            <a:pathLst>
              <a:path w="1422400" h="1918335">
                <a:moveTo>
                  <a:pt x="1422191" y="1918293"/>
                </a:moveTo>
                <a:lnTo>
                  <a:pt x="0" y="1332356"/>
                </a:lnTo>
                <a:lnTo>
                  <a:pt x="0" y="0"/>
                </a:lnTo>
                <a:lnTo>
                  <a:pt x="1334097" y="946459"/>
                </a:lnTo>
                <a:lnTo>
                  <a:pt x="1422191" y="1918293"/>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object 48"/>
          <p:cNvSpPr/>
          <p:nvPr/>
        </p:nvSpPr>
        <p:spPr>
          <a:xfrm>
            <a:off x="6344999" y="4478"/>
            <a:ext cx="1333500" cy="608330"/>
          </a:xfrm>
          <a:custGeom>
            <a:avLst/>
            <a:gdLst/>
            <a:ahLst/>
            <a:cxnLst/>
            <a:rect l="l" t="t" r="r" b="b"/>
            <a:pathLst>
              <a:path w="1333500" h="608330">
                <a:moveTo>
                  <a:pt x="250093" y="294830"/>
                </a:moveTo>
                <a:lnTo>
                  <a:pt x="0" y="0"/>
                </a:lnTo>
                <a:lnTo>
                  <a:pt x="1101917" y="0"/>
                </a:lnTo>
                <a:lnTo>
                  <a:pt x="1283407" y="222428"/>
                </a:lnTo>
                <a:lnTo>
                  <a:pt x="603215" y="222428"/>
                </a:lnTo>
                <a:lnTo>
                  <a:pt x="250093" y="294830"/>
                </a:lnTo>
                <a:close/>
              </a:path>
              <a:path w="1333500" h="608330">
                <a:moveTo>
                  <a:pt x="951857" y="608328"/>
                </a:moveTo>
                <a:lnTo>
                  <a:pt x="950364" y="606089"/>
                </a:lnTo>
                <a:lnTo>
                  <a:pt x="603215" y="222428"/>
                </a:lnTo>
                <a:lnTo>
                  <a:pt x="1283407" y="222428"/>
                </a:lnTo>
                <a:lnTo>
                  <a:pt x="1333348" y="283634"/>
                </a:lnTo>
                <a:lnTo>
                  <a:pt x="951857" y="608328"/>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object 49"/>
          <p:cNvSpPr/>
          <p:nvPr/>
        </p:nvSpPr>
        <p:spPr>
          <a:xfrm>
            <a:off x="7446916" y="4478"/>
            <a:ext cx="566420" cy="283845"/>
          </a:xfrm>
          <a:custGeom>
            <a:avLst/>
            <a:gdLst/>
            <a:ahLst/>
            <a:cxnLst/>
            <a:rect l="l" t="t" r="r" b="b"/>
            <a:pathLst>
              <a:path w="566420" h="283845">
                <a:moveTo>
                  <a:pt x="231430" y="283634"/>
                </a:moveTo>
                <a:lnTo>
                  <a:pt x="0" y="0"/>
                </a:lnTo>
                <a:lnTo>
                  <a:pt x="565885" y="0"/>
                </a:lnTo>
                <a:lnTo>
                  <a:pt x="231430" y="283634"/>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object 50"/>
          <p:cNvSpPr/>
          <p:nvPr/>
        </p:nvSpPr>
        <p:spPr>
          <a:xfrm>
            <a:off x="9018420" y="4478"/>
            <a:ext cx="2487295" cy="1438910"/>
          </a:xfrm>
          <a:custGeom>
            <a:avLst/>
            <a:gdLst/>
            <a:ahLst/>
            <a:cxnLst/>
            <a:rect l="l" t="t" r="r" b="b"/>
            <a:pathLst>
              <a:path w="2487295" h="1438910">
                <a:moveTo>
                  <a:pt x="0" y="1438345"/>
                </a:moveTo>
                <a:lnTo>
                  <a:pt x="118701" y="0"/>
                </a:lnTo>
                <a:lnTo>
                  <a:pt x="2486777" y="0"/>
                </a:lnTo>
                <a:lnTo>
                  <a:pt x="0" y="1438345"/>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object 51"/>
          <p:cNvSpPr/>
          <p:nvPr/>
        </p:nvSpPr>
        <p:spPr>
          <a:xfrm>
            <a:off x="11407406" y="4478"/>
            <a:ext cx="775970" cy="356870"/>
          </a:xfrm>
          <a:custGeom>
            <a:avLst/>
            <a:gdLst/>
            <a:ahLst/>
            <a:cxnLst/>
            <a:rect l="l" t="t" r="r" b="b"/>
            <a:pathLst>
              <a:path w="775970" h="356870">
                <a:moveTo>
                  <a:pt x="775673" y="356782"/>
                </a:moveTo>
                <a:lnTo>
                  <a:pt x="0" y="55978"/>
                </a:lnTo>
                <a:lnTo>
                  <a:pt x="97790" y="0"/>
                </a:lnTo>
                <a:lnTo>
                  <a:pt x="775673" y="0"/>
                </a:lnTo>
                <a:lnTo>
                  <a:pt x="775673" y="356782"/>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object 52"/>
          <p:cNvSpPr/>
          <p:nvPr/>
        </p:nvSpPr>
        <p:spPr>
          <a:xfrm>
            <a:off x="10629493" y="60456"/>
            <a:ext cx="1553845" cy="450215"/>
          </a:xfrm>
          <a:custGeom>
            <a:avLst/>
            <a:gdLst/>
            <a:ahLst/>
            <a:cxnLst/>
            <a:rect l="l" t="t" r="r" b="b"/>
            <a:pathLst>
              <a:path w="1553845" h="450215">
                <a:moveTo>
                  <a:pt x="0" y="450091"/>
                </a:moveTo>
                <a:lnTo>
                  <a:pt x="777912" y="0"/>
                </a:lnTo>
                <a:lnTo>
                  <a:pt x="1553585" y="300804"/>
                </a:lnTo>
                <a:lnTo>
                  <a:pt x="0" y="450091"/>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object 53"/>
          <p:cNvSpPr/>
          <p:nvPr/>
        </p:nvSpPr>
        <p:spPr>
          <a:xfrm>
            <a:off x="8974373" y="5331662"/>
            <a:ext cx="3209290" cy="806450"/>
          </a:xfrm>
          <a:custGeom>
            <a:avLst/>
            <a:gdLst/>
            <a:ahLst/>
            <a:cxnLst/>
            <a:rect l="l" t="t" r="r" b="b"/>
            <a:pathLst>
              <a:path w="3209290" h="806450">
                <a:moveTo>
                  <a:pt x="3208706" y="806131"/>
                </a:moveTo>
                <a:lnTo>
                  <a:pt x="0" y="806131"/>
                </a:lnTo>
                <a:lnTo>
                  <a:pt x="452414" y="0"/>
                </a:lnTo>
                <a:lnTo>
                  <a:pt x="3208706" y="665060"/>
                </a:lnTo>
                <a:lnTo>
                  <a:pt x="3208706" y="806131"/>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object 54"/>
          <p:cNvSpPr/>
          <p:nvPr/>
        </p:nvSpPr>
        <p:spPr>
          <a:xfrm>
            <a:off x="4880994" y="1461484"/>
            <a:ext cx="883919" cy="1153795"/>
          </a:xfrm>
          <a:custGeom>
            <a:avLst/>
            <a:gdLst/>
            <a:ahLst/>
            <a:cxnLst/>
            <a:rect l="l" t="t" r="r" b="b"/>
            <a:pathLst>
              <a:path w="883920" h="1153795">
                <a:moveTo>
                  <a:pt x="141846" y="1153216"/>
                </a:moveTo>
                <a:lnTo>
                  <a:pt x="97799" y="831510"/>
                </a:lnTo>
                <a:lnTo>
                  <a:pt x="0" y="0"/>
                </a:lnTo>
                <a:lnTo>
                  <a:pt x="883925" y="499353"/>
                </a:lnTo>
                <a:lnTo>
                  <a:pt x="141846" y="1153216"/>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6" name="object 56"/>
          <p:cNvSpPr/>
          <p:nvPr/>
        </p:nvSpPr>
        <p:spPr>
          <a:xfrm>
            <a:off x="3811177" y="5418246"/>
            <a:ext cx="857885" cy="720090"/>
          </a:xfrm>
          <a:custGeom>
            <a:avLst/>
            <a:gdLst/>
            <a:ahLst/>
            <a:cxnLst/>
            <a:rect l="l" t="t" r="r" b="b"/>
            <a:pathLst>
              <a:path w="857885" h="720089">
                <a:moveTo>
                  <a:pt x="857795" y="719546"/>
                </a:moveTo>
                <a:lnTo>
                  <a:pt x="377758" y="719546"/>
                </a:lnTo>
                <a:lnTo>
                  <a:pt x="0" y="0"/>
                </a:lnTo>
                <a:lnTo>
                  <a:pt x="775673" y="550111"/>
                </a:lnTo>
                <a:lnTo>
                  <a:pt x="857795" y="719546"/>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7" name="object 57"/>
          <p:cNvSpPr/>
          <p:nvPr/>
        </p:nvSpPr>
        <p:spPr>
          <a:xfrm>
            <a:off x="3423715" y="4436707"/>
            <a:ext cx="583565" cy="473709"/>
          </a:xfrm>
          <a:custGeom>
            <a:avLst/>
            <a:gdLst/>
            <a:ahLst/>
            <a:cxnLst/>
            <a:rect l="l" t="t" r="r" b="b"/>
            <a:pathLst>
              <a:path w="583564" h="473710">
                <a:moveTo>
                  <a:pt x="120941" y="473227"/>
                </a:moveTo>
                <a:lnTo>
                  <a:pt x="0" y="242586"/>
                </a:lnTo>
                <a:lnTo>
                  <a:pt x="419563" y="0"/>
                </a:lnTo>
                <a:lnTo>
                  <a:pt x="583061" y="337380"/>
                </a:lnTo>
                <a:lnTo>
                  <a:pt x="120941" y="473227"/>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8" name="object 58"/>
          <p:cNvSpPr/>
          <p:nvPr/>
        </p:nvSpPr>
        <p:spPr>
          <a:xfrm>
            <a:off x="4825751" y="6137793"/>
            <a:ext cx="625475" cy="446405"/>
          </a:xfrm>
          <a:custGeom>
            <a:avLst/>
            <a:gdLst/>
            <a:ahLst/>
            <a:cxnLst/>
            <a:rect l="l" t="t" r="r" b="b"/>
            <a:pathLst>
              <a:path w="625475" h="446404">
                <a:moveTo>
                  <a:pt x="624869" y="446359"/>
                </a:moveTo>
                <a:lnTo>
                  <a:pt x="0" y="0"/>
                </a:lnTo>
                <a:lnTo>
                  <a:pt x="527816" y="0"/>
                </a:lnTo>
                <a:lnTo>
                  <a:pt x="624869" y="446359"/>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9" name="object 59"/>
          <p:cNvSpPr/>
          <p:nvPr/>
        </p:nvSpPr>
        <p:spPr>
          <a:xfrm>
            <a:off x="3199775" y="5266725"/>
            <a:ext cx="1366520" cy="1590040"/>
          </a:xfrm>
          <a:custGeom>
            <a:avLst/>
            <a:gdLst/>
            <a:ahLst/>
            <a:cxnLst/>
            <a:rect l="l" t="t" r="r" b="b"/>
            <a:pathLst>
              <a:path w="1366520" h="1590040">
                <a:moveTo>
                  <a:pt x="1366111" y="1589754"/>
                </a:moveTo>
                <a:lnTo>
                  <a:pt x="0" y="1589754"/>
                </a:lnTo>
                <a:lnTo>
                  <a:pt x="398635" y="0"/>
                </a:lnTo>
                <a:lnTo>
                  <a:pt x="611401" y="151521"/>
                </a:lnTo>
                <a:lnTo>
                  <a:pt x="1366111" y="1589754"/>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0" name="object 60"/>
          <p:cNvSpPr/>
          <p:nvPr/>
        </p:nvSpPr>
        <p:spPr>
          <a:xfrm>
            <a:off x="4668973" y="6137793"/>
            <a:ext cx="781685" cy="718820"/>
          </a:xfrm>
          <a:custGeom>
            <a:avLst/>
            <a:gdLst/>
            <a:ahLst/>
            <a:cxnLst/>
            <a:rect l="l" t="t" r="r" b="b"/>
            <a:pathLst>
              <a:path w="781685" h="718820">
                <a:moveTo>
                  <a:pt x="690604" y="718686"/>
                </a:moveTo>
                <a:lnTo>
                  <a:pt x="349333" y="718686"/>
                </a:lnTo>
                <a:lnTo>
                  <a:pt x="0" y="0"/>
                </a:lnTo>
                <a:lnTo>
                  <a:pt x="156777" y="0"/>
                </a:lnTo>
                <a:lnTo>
                  <a:pt x="781647" y="446358"/>
                </a:lnTo>
                <a:lnTo>
                  <a:pt x="690604" y="718686"/>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1" name="object 61"/>
          <p:cNvSpPr/>
          <p:nvPr/>
        </p:nvSpPr>
        <p:spPr>
          <a:xfrm>
            <a:off x="3811177" y="5418246"/>
            <a:ext cx="1207135" cy="1438275"/>
          </a:xfrm>
          <a:custGeom>
            <a:avLst/>
            <a:gdLst/>
            <a:ahLst/>
            <a:cxnLst/>
            <a:rect l="l" t="t" r="r" b="b"/>
            <a:pathLst>
              <a:path w="1207135" h="1438275">
                <a:moveTo>
                  <a:pt x="1207128" y="1438233"/>
                </a:moveTo>
                <a:lnTo>
                  <a:pt x="754709" y="1438233"/>
                </a:lnTo>
                <a:lnTo>
                  <a:pt x="0" y="0"/>
                </a:lnTo>
                <a:lnTo>
                  <a:pt x="377758" y="719546"/>
                </a:lnTo>
                <a:lnTo>
                  <a:pt x="857795" y="719546"/>
                </a:lnTo>
                <a:lnTo>
                  <a:pt x="1207128" y="1438233"/>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2" name="object 62"/>
          <p:cNvSpPr/>
          <p:nvPr/>
        </p:nvSpPr>
        <p:spPr>
          <a:xfrm>
            <a:off x="5838830" y="4478"/>
            <a:ext cx="756285" cy="424815"/>
          </a:xfrm>
          <a:custGeom>
            <a:avLst/>
            <a:gdLst/>
            <a:ahLst/>
            <a:cxnLst/>
            <a:rect l="l" t="t" r="r" b="b"/>
            <a:pathLst>
              <a:path w="756284" h="424815">
                <a:moveTo>
                  <a:pt x="121686" y="424708"/>
                </a:moveTo>
                <a:lnTo>
                  <a:pt x="0" y="0"/>
                </a:lnTo>
                <a:lnTo>
                  <a:pt x="506168" y="0"/>
                </a:lnTo>
                <a:lnTo>
                  <a:pt x="756262" y="294830"/>
                </a:lnTo>
                <a:lnTo>
                  <a:pt x="121686" y="424708"/>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3" name="object 63"/>
          <p:cNvSpPr/>
          <p:nvPr/>
        </p:nvSpPr>
        <p:spPr>
          <a:xfrm>
            <a:off x="6521930" y="2388533"/>
            <a:ext cx="436245" cy="427990"/>
          </a:xfrm>
          <a:custGeom>
            <a:avLst/>
            <a:gdLst/>
            <a:ahLst/>
            <a:cxnLst/>
            <a:rect l="l" t="t" r="r" b="b"/>
            <a:pathLst>
              <a:path w="436245" h="427989">
                <a:moveTo>
                  <a:pt x="122434" y="427699"/>
                </a:moveTo>
                <a:lnTo>
                  <a:pt x="0" y="0"/>
                </a:lnTo>
                <a:lnTo>
                  <a:pt x="435989" y="246318"/>
                </a:lnTo>
                <a:lnTo>
                  <a:pt x="122434" y="427699"/>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4" name="object 64"/>
          <p:cNvSpPr/>
          <p:nvPr/>
        </p:nvSpPr>
        <p:spPr>
          <a:xfrm>
            <a:off x="7296856" y="4478"/>
            <a:ext cx="1622425" cy="836294"/>
          </a:xfrm>
          <a:custGeom>
            <a:avLst/>
            <a:gdLst/>
            <a:ahLst/>
            <a:cxnLst/>
            <a:rect l="l" t="t" r="r" b="b"/>
            <a:pathLst>
              <a:path w="1622425" h="836294">
                <a:moveTo>
                  <a:pt x="628601" y="585188"/>
                </a:moveTo>
                <a:lnTo>
                  <a:pt x="1622264" y="0"/>
                </a:lnTo>
                <a:lnTo>
                  <a:pt x="628601" y="585188"/>
                </a:lnTo>
                <a:close/>
              </a:path>
              <a:path w="1622425" h="836294">
                <a:moveTo>
                  <a:pt x="202317" y="835984"/>
                </a:moveTo>
                <a:lnTo>
                  <a:pt x="0" y="608328"/>
                </a:lnTo>
                <a:lnTo>
                  <a:pt x="381490" y="283634"/>
                </a:lnTo>
                <a:lnTo>
                  <a:pt x="628504" y="585069"/>
                </a:lnTo>
                <a:lnTo>
                  <a:pt x="202317" y="835984"/>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5" name="object 65"/>
          <p:cNvSpPr/>
          <p:nvPr/>
        </p:nvSpPr>
        <p:spPr>
          <a:xfrm>
            <a:off x="7678347" y="4478"/>
            <a:ext cx="1240790" cy="585470"/>
          </a:xfrm>
          <a:custGeom>
            <a:avLst/>
            <a:gdLst/>
            <a:ahLst/>
            <a:cxnLst/>
            <a:rect l="l" t="t" r="r" b="b"/>
            <a:pathLst>
              <a:path w="1240790" h="585470">
                <a:moveTo>
                  <a:pt x="247111" y="585188"/>
                </a:moveTo>
                <a:lnTo>
                  <a:pt x="0" y="283634"/>
                </a:lnTo>
                <a:lnTo>
                  <a:pt x="334455" y="0"/>
                </a:lnTo>
                <a:lnTo>
                  <a:pt x="1240774" y="0"/>
                </a:lnTo>
                <a:lnTo>
                  <a:pt x="247111" y="585188"/>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6" name="object 66"/>
          <p:cNvSpPr/>
          <p:nvPr/>
        </p:nvSpPr>
        <p:spPr>
          <a:xfrm>
            <a:off x="7499174" y="4478"/>
            <a:ext cx="1638300" cy="1815464"/>
          </a:xfrm>
          <a:custGeom>
            <a:avLst/>
            <a:gdLst/>
            <a:ahLst/>
            <a:cxnLst/>
            <a:rect l="l" t="t" r="r" b="b"/>
            <a:pathLst>
              <a:path w="1638300" h="1815464">
                <a:moveTo>
                  <a:pt x="868244" y="1815287"/>
                </a:moveTo>
                <a:lnTo>
                  <a:pt x="0" y="835984"/>
                </a:lnTo>
                <a:lnTo>
                  <a:pt x="1419946" y="0"/>
                </a:lnTo>
                <a:lnTo>
                  <a:pt x="1637946" y="0"/>
                </a:lnTo>
                <a:lnTo>
                  <a:pt x="1519244" y="1438345"/>
                </a:lnTo>
                <a:lnTo>
                  <a:pt x="868244" y="1815287"/>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7" name="object 67"/>
          <p:cNvSpPr/>
          <p:nvPr/>
        </p:nvSpPr>
        <p:spPr>
          <a:xfrm>
            <a:off x="4709288" y="4478"/>
            <a:ext cx="1251585" cy="619125"/>
          </a:xfrm>
          <a:custGeom>
            <a:avLst/>
            <a:gdLst/>
            <a:ahLst/>
            <a:cxnLst/>
            <a:rect l="l" t="t" r="r" b="b"/>
            <a:pathLst>
              <a:path w="1251585" h="619125">
                <a:moveTo>
                  <a:pt x="299367" y="618776"/>
                </a:moveTo>
                <a:lnTo>
                  <a:pt x="52256" y="444863"/>
                </a:lnTo>
                <a:lnTo>
                  <a:pt x="0" y="0"/>
                </a:lnTo>
                <a:lnTo>
                  <a:pt x="1129541" y="0"/>
                </a:lnTo>
                <a:lnTo>
                  <a:pt x="1251228" y="424708"/>
                </a:lnTo>
                <a:lnTo>
                  <a:pt x="299367" y="618776"/>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8" name="object 68"/>
          <p:cNvSpPr/>
          <p:nvPr/>
        </p:nvSpPr>
        <p:spPr>
          <a:xfrm>
            <a:off x="2880965" y="5221"/>
            <a:ext cx="1906905" cy="860425"/>
          </a:xfrm>
          <a:custGeom>
            <a:avLst/>
            <a:gdLst/>
            <a:ahLst/>
            <a:cxnLst/>
            <a:rect l="l" t="t" r="r" b="b"/>
            <a:pathLst>
              <a:path w="1906904" h="860425">
                <a:moveTo>
                  <a:pt x="944396" y="859873"/>
                </a:moveTo>
                <a:lnTo>
                  <a:pt x="0" y="326184"/>
                </a:lnTo>
                <a:lnTo>
                  <a:pt x="188132" y="0"/>
                </a:lnTo>
                <a:lnTo>
                  <a:pt x="1252724" y="746"/>
                </a:lnTo>
                <a:lnTo>
                  <a:pt x="1880579" y="444120"/>
                </a:lnTo>
                <a:lnTo>
                  <a:pt x="1906710" y="663567"/>
                </a:lnTo>
                <a:lnTo>
                  <a:pt x="944396" y="859873"/>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9" name="object 69"/>
          <p:cNvSpPr/>
          <p:nvPr/>
        </p:nvSpPr>
        <p:spPr>
          <a:xfrm>
            <a:off x="4787675" y="623254"/>
            <a:ext cx="1482725" cy="1337945"/>
          </a:xfrm>
          <a:custGeom>
            <a:avLst/>
            <a:gdLst/>
            <a:ahLst/>
            <a:cxnLst/>
            <a:rect l="l" t="t" r="r" b="b"/>
            <a:pathLst>
              <a:path w="1482725" h="1337945">
                <a:moveTo>
                  <a:pt x="977244" y="1337582"/>
                </a:moveTo>
                <a:lnTo>
                  <a:pt x="93319" y="838229"/>
                </a:lnTo>
                <a:lnTo>
                  <a:pt x="0" y="45533"/>
                </a:lnTo>
                <a:lnTo>
                  <a:pt x="220981" y="0"/>
                </a:lnTo>
                <a:lnTo>
                  <a:pt x="1482665" y="891225"/>
                </a:lnTo>
                <a:lnTo>
                  <a:pt x="977244" y="1337582"/>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0" name="object 70"/>
          <p:cNvSpPr/>
          <p:nvPr/>
        </p:nvSpPr>
        <p:spPr>
          <a:xfrm>
            <a:off x="3825362" y="668788"/>
            <a:ext cx="1056005" cy="793115"/>
          </a:xfrm>
          <a:custGeom>
            <a:avLst/>
            <a:gdLst/>
            <a:ahLst/>
            <a:cxnLst/>
            <a:rect l="l" t="t" r="r" b="b"/>
            <a:pathLst>
              <a:path w="1056004" h="793115">
                <a:moveTo>
                  <a:pt x="1055632" y="792695"/>
                </a:moveTo>
                <a:lnTo>
                  <a:pt x="0" y="196307"/>
                </a:lnTo>
                <a:lnTo>
                  <a:pt x="962313" y="0"/>
                </a:lnTo>
                <a:lnTo>
                  <a:pt x="1055632" y="792695"/>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1" name="object 71"/>
          <p:cNvSpPr/>
          <p:nvPr/>
        </p:nvSpPr>
        <p:spPr>
          <a:xfrm>
            <a:off x="4761545" y="449341"/>
            <a:ext cx="247650" cy="219710"/>
          </a:xfrm>
          <a:custGeom>
            <a:avLst/>
            <a:gdLst/>
            <a:ahLst/>
            <a:cxnLst/>
            <a:rect l="l" t="t" r="r" b="b"/>
            <a:pathLst>
              <a:path w="247650" h="219709">
                <a:moveTo>
                  <a:pt x="26130" y="219447"/>
                </a:moveTo>
                <a:lnTo>
                  <a:pt x="0" y="0"/>
                </a:lnTo>
                <a:lnTo>
                  <a:pt x="247110" y="173913"/>
                </a:lnTo>
                <a:lnTo>
                  <a:pt x="26130" y="219447"/>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3" name="object 73"/>
          <p:cNvSpPr/>
          <p:nvPr/>
        </p:nvSpPr>
        <p:spPr>
          <a:xfrm>
            <a:off x="2301644" y="4478"/>
            <a:ext cx="767715" cy="327025"/>
          </a:xfrm>
          <a:custGeom>
            <a:avLst/>
            <a:gdLst/>
            <a:ahLst/>
            <a:cxnLst/>
            <a:rect l="l" t="t" r="r" b="b"/>
            <a:pathLst>
              <a:path w="767714" h="327025">
                <a:moveTo>
                  <a:pt x="579321" y="326926"/>
                </a:moveTo>
                <a:lnTo>
                  <a:pt x="0" y="0"/>
                </a:lnTo>
                <a:lnTo>
                  <a:pt x="3140" y="0"/>
                </a:lnTo>
                <a:lnTo>
                  <a:pt x="767454" y="742"/>
                </a:lnTo>
                <a:lnTo>
                  <a:pt x="579321" y="326926"/>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4" name="object 74"/>
          <p:cNvSpPr/>
          <p:nvPr/>
        </p:nvSpPr>
        <p:spPr>
          <a:xfrm>
            <a:off x="1039207" y="275426"/>
            <a:ext cx="292100" cy="619760"/>
          </a:xfrm>
          <a:custGeom>
            <a:avLst/>
            <a:gdLst/>
            <a:ahLst/>
            <a:cxnLst/>
            <a:rect l="l" t="t" r="r" b="b"/>
            <a:pathLst>
              <a:path w="292100" h="619760">
                <a:moveTo>
                  <a:pt x="44046" y="619526"/>
                </a:moveTo>
                <a:lnTo>
                  <a:pt x="0" y="135847"/>
                </a:lnTo>
                <a:lnTo>
                  <a:pt x="291904" y="0"/>
                </a:lnTo>
                <a:lnTo>
                  <a:pt x="44046" y="619526"/>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5" name="object 75"/>
          <p:cNvSpPr/>
          <p:nvPr/>
        </p:nvSpPr>
        <p:spPr>
          <a:xfrm>
            <a:off x="6936268" y="3149883"/>
            <a:ext cx="3241040" cy="1974850"/>
          </a:xfrm>
          <a:custGeom>
            <a:avLst/>
            <a:gdLst/>
            <a:ahLst/>
            <a:cxnLst/>
            <a:rect l="l" t="t" r="r" b="b"/>
            <a:pathLst>
              <a:path w="3241040" h="1974850">
                <a:moveTo>
                  <a:pt x="325501" y="1974275"/>
                </a:moveTo>
                <a:lnTo>
                  <a:pt x="0" y="765823"/>
                </a:lnTo>
                <a:lnTo>
                  <a:pt x="2611460" y="0"/>
                </a:lnTo>
                <a:lnTo>
                  <a:pt x="3090407" y="644158"/>
                </a:lnTo>
                <a:lnTo>
                  <a:pt x="1229580" y="644158"/>
                </a:lnTo>
                <a:lnTo>
                  <a:pt x="511392" y="1704819"/>
                </a:lnTo>
                <a:lnTo>
                  <a:pt x="325501" y="1974275"/>
                </a:lnTo>
                <a:close/>
              </a:path>
              <a:path w="3241040" h="1974850">
                <a:moveTo>
                  <a:pt x="3240807" y="846438"/>
                </a:moveTo>
                <a:lnTo>
                  <a:pt x="1229580" y="644158"/>
                </a:lnTo>
                <a:lnTo>
                  <a:pt x="3090407" y="644158"/>
                </a:lnTo>
                <a:lnTo>
                  <a:pt x="3240807" y="846438"/>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6" name="object 76"/>
          <p:cNvSpPr/>
          <p:nvPr/>
        </p:nvSpPr>
        <p:spPr>
          <a:xfrm>
            <a:off x="4978794" y="3915707"/>
            <a:ext cx="2283460" cy="2223135"/>
          </a:xfrm>
          <a:custGeom>
            <a:avLst/>
            <a:gdLst/>
            <a:ahLst/>
            <a:cxnLst/>
            <a:rect l="l" t="t" r="r" b="b"/>
            <a:pathLst>
              <a:path w="2283459" h="2223135">
                <a:moveTo>
                  <a:pt x="1590168" y="2222832"/>
                </a:moveTo>
                <a:lnTo>
                  <a:pt x="372533" y="2222832"/>
                </a:lnTo>
                <a:lnTo>
                  <a:pt x="0" y="573247"/>
                </a:lnTo>
                <a:lnTo>
                  <a:pt x="1957474" y="0"/>
                </a:lnTo>
                <a:lnTo>
                  <a:pt x="2282976" y="1208451"/>
                </a:lnTo>
                <a:lnTo>
                  <a:pt x="1590168" y="2222832"/>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7" name="object 77"/>
          <p:cNvSpPr/>
          <p:nvPr/>
        </p:nvSpPr>
        <p:spPr>
          <a:xfrm>
            <a:off x="5349835" y="6137793"/>
            <a:ext cx="1223645" cy="718820"/>
          </a:xfrm>
          <a:custGeom>
            <a:avLst/>
            <a:gdLst/>
            <a:ahLst/>
            <a:cxnLst/>
            <a:rect l="l" t="t" r="r" b="b"/>
            <a:pathLst>
              <a:path w="1223645" h="718820">
                <a:moveTo>
                  <a:pt x="736183" y="718686"/>
                </a:moveTo>
                <a:lnTo>
                  <a:pt x="483605" y="718686"/>
                </a:lnTo>
                <a:lnTo>
                  <a:pt x="100785" y="446358"/>
                </a:lnTo>
                <a:lnTo>
                  <a:pt x="0" y="0"/>
                </a:lnTo>
                <a:lnTo>
                  <a:pt x="1223608" y="0"/>
                </a:lnTo>
                <a:lnTo>
                  <a:pt x="736183" y="718686"/>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8" name="object 78"/>
          <p:cNvSpPr/>
          <p:nvPr/>
        </p:nvSpPr>
        <p:spPr>
          <a:xfrm>
            <a:off x="5354354" y="6584152"/>
            <a:ext cx="479425" cy="272415"/>
          </a:xfrm>
          <a:custGeom>
            <a:avLst/>
            <a:gdLst/>
            <a:ahLst/>
            <a:cxnLst/>
            <a:rect l="l" t="t" r="r" b="b"/>
            <a:pathLst>
              <a:path w="479425" h="272415">
                <a:moveTo>
                  <a:pt x="479086" y="272327"/>
                </a:moveTo>
                <a:lnTo>
                  <a:pt x="0" y="272327"/>
                </a:lnTo>
                <a:lnTo>
                  <a:pt x="96265" y="0"/>
                </a:lnTo>
                <a:lnTo>
                  <a:pt x="479086" y="272327"/>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9" name="object 79"/>
          <p:cNvSpPr/>
          <p:nvPr/>
        </p:nvSpPr>
        <p:spPr>
          <a:xfrm>
            <a:off x="2327769" y="3850023"/>
            <a:ext cx="1096010" cy="1037590"/>
          </a:xfrm>
          <a:custGeom>
            <a:avLst/>
            <a:gdLst/>
            <a:ahLst/>
            <a:cxnLst/>
            <a:rect l="l" t="t" r="r" b="b"/>
            <a:pathLst>
              <a:path w="1096010" h="1037589">
                <a:moveTo>
                  <a:pt x="735358" y="1037520"/>
                </a:moveTo>
                <a:lnTo>
                  <a:pt x="0" y="516520"/>
                </a:lnTo>
                <a:lnTo>
                  <a:pt x="660703" y="0"/>
                </a:lnTo>
                <a:lnTo>
                  <a:pt x="1095946" y="829270"/>
                </a:lnTo>
                <a:lnTo>
                  <a:pt x="735358" y="1037520"/>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0" name="object 80"/>
          <p:cNvSpPr/>
          <p:nvPr/>
        </p:nvSpPr>
        <p:spPr>
          <a:xfrm>
            <a:off x="2988472" y="3526821"/>
            <a:ext cx="855344" cy="1152525"/>
          </a:xfrm>
          <a:custGeom>
            <a:avLst/>
            <a:gdLst/>
            <a:ahLst/>
            <a:cxnLst/>
            <a:rect l="l" t="t" r="r" b="b"/>
            <a:pathLst>
              <a:path w="855345" h="1152525">
                <a:moveTo>
                  <a:pt x="435243" y="1152472"/>
                </a:moveTo>
                <a:lnTo>
                  <a:pt x="0" y="323202"/>
                </a:lnTo>
                <a:lnTo>
                  <a:pt x="412845" y="0"/>
                </a:lnTo>
                <a:lnTo>
                  <a:pt x="854806" y="909886"/>
                </a:lnTo>
                <a:lnTo>
                  <a:pt x="435243" y="1152472"/>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1" name="object 81"/>
          <p:cNvSpPr/>
          <p:nvPr/>
        </p:nvSpPr>
        <p:spPr>
          <a:xfrm>
            <a:off x="3806952" y="1249298"/>
            <a:ext cx="4730495" cy="3137915"/>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6481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oster with people and text&#10;&#10;AI-generated content may be incorrect.">
            <a:extLst>
              <a:ext uri="{FF2B5EF4-FFF2-40B4-BE49-F238E27FC236}">
                <a16:creationId xmlns:a16="http://schemas.microsoft.com/office/drawing/2014/main" id="{F10C4952-7E81-EBDE-F48A-315F2BA2D362}"/>
              </a:ext>
            </a:extLst>
          </p:cNvPr>
          <p:cNvPicPr>
            <a:picLocks noGrp="1" noChangeAspect="1"/>
          </p:cNvPicPr>
          <p:nvPr>
            <p:ph idx="1"/>
          </p:nvPr>
        </p:nvPicPr>
        <p:blipFill>
          <a:blip r:embed="rId3"/>
          <a:stretch>
            <a:fillRect/>
          </a:stretch>
        </p:blipFill>
        <p:spPr>
          <a:xfrm>
            <a:off x="249942" y="457200"/>
            <a:ext cx="11692116" cy="5943600"/>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6200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nvestor Twist Image.jpg">
            <a:extLst>
              <a:ext uri="{FF2B5EF4-FFF2-40B4-BE49-F238E27FC236}">
                <a16:creationId xmlns:a16="http://schemas.microsoft.com/office/drawing/2014/main" id="{8E605B8A-B746-89D1-C5C2-371F82C2A6E0}"/>
              </a:ext>
            </a:extLst>
          </p:cNvPr>
          <p:cNvPicPr>
            <a:picLocks noChangeAspect="1"/>
          </p:cNvPicPr>
          <p:nvPr/>
        </p:nvPicPr>
        <p:blipFill>
          <a:blip r:embed="rId3"/>
          <a:stretch>
            <a:fillRect/>
          </a:stretch>
        </p:blipFill>
        <p:spPr>
          <a:xfrm>
            <a:off x="525213" y="351366"/>
            <a:ext cx="5570787" cy="3108960"/>
          </a:xfrm>
          <a:prstGeom prst="rect">
            <a:avLst/>
          </a:prstGeom>
          <a:effectLst>
            <a:outerShdw blurRad="50800" dist="38100" dir="2700000" algn="tl" rotWithShape="0">
              <a:prstClr val="black">
                <a:alpha val="40000"/>
              </a:prstClr>
            </a:outerShdw>
          </a:effectLst>
        </p:spPr>
      </p:pic>
      <p:pic>
        <p:nvPicPr>
          <p:cNvPr id="6" name="Picture 5" descr="Surfer Feedback Images_04_1.jpg">
            <a:extLst>
              <a:ext uri="{FF2B5EF4-FFF2-40B4-BE49-F238E27FC236}">
                <a16:creationId xmlns:a16="http://schemas.microsoft.com/office/drawing/2014/main" id="{7FC35504-E5D3-C734-535D-AD71A0DEE534}"/>
              </a:ext>
            </a:extLst>
          </p:cNvPr>
          <p:cNvPicPr>
            <a:picLocks noChangeAspect="1"/>
          </p:cNvPicPr>
          <p:nvPr/>
        </p:nvPicPr>
        <p:blipFill>
          <a:blip r:embed="rId4"/>
          <a:stretch>
            <a:fillRect/>
          </a:stretch>
        </p:blipFill>
        <p:spPr>
          <a:xfrm>
            <a:off x="6336631" y="3460326"/>
            <a:ext cx="5529319" cy="3108960"/>
          </a:xfrm>
          <a:prstGeom prst="rect">
            <a:avLst/>
          </a:prstGeom>
          <a:effectLst>
            <a:outerShdw blurRad="50800" dist="38100" dir="2700000" algn="tl" rotWithShape="0">
              <a:prstClr val="black">
                <a:alpha val="40000"/>
              </a:prstClr>
            </a:outerShdw>
          </a:effectLst>
        </p:spPr>
      </p:pic>
      <p:sp>
        <p:nvSpPr>
          <p:cNvPr id="9" name="Arrow: Right 8">
            <a:extLst>
              <a:ext uri="{FF2B5EF4-FFF2-40B4-BE49-F238E27FC236}">
                <a16:creationId xmlns:a16="http://schemas.microsoft.com/office/drawing/2014/main" id="{BAF9EC99-81DE-9385-94FD-6B8C886C546E}"/>
              </a:ext>
            </a:extLst>
          </p:cNvPr>
          <p:cNvSpPr/>
          <p:nvPr/>
        </p:nvSpPr>
        <p:spPr>
          <a:xfrm>
            <a:off x="6336631" y="1403684"/>
            <a:ext cx="1672962" cy="30938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F04B8337-B2CB-2993-A9EE-07AD88322FB6}"/>
              </a:ext>
            </a:extLst>
          </p:cNvPr>
          <p:cNvSpPr/>
          <p:nvPr/>
        </p:nvSpPr>
        <p:spPr>
          <a:xfrm rot="10800000">
            <a:off x="4423038" y="4910030"/>
            <a:ext cx="1672962" cy="30938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074BE82-5907-4429-FB06-F69E74C6FCC7}"/>
              </a:ext>
            </a:extLst>
          </p:cNvPr>
          <p:cNvSpPr txBox="1"/>
          <p:nvPr/>
        </p:nvSpPr>
        <p:spPr>
          <a:xfrm>
            <a:off x="8194174" y="1142882"/>
            <a:ext cx="361682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latin typeface="Calibri" panose="020F0502020204030204" pitchFamily="34" charset="0"/>
                <a:ea typeface="Calibri" panose="020F0502020204030204" pitchFamily="34" charset="0"/>
                <a:cs typeface="Calibri" panose="020F0502020204030204" pitchFamily="34" charset="0"/>
              </a:rPr>
              <a:t>Pitching to investors</a:t>
            </a:r>
          </a:p>
          <a:p>
            <a:pPr marL="285750" indent="-285750">
              <a:buFont typeface="Arial"/>
              <a:buChar char="•"/>
            </a:pPr>
            <a:r>
              <a:rPr lang="en-US" dirty="0">
                <a:latin typeface="Calibri" panose="020F0502020204030204" pitchFamily="34" charset="0"/>
                <a:ea typeface="Calibri" panose="020F0502020204030204" pitchFamily="34" charset="0"/>
                <a:cs typeface="Calibri" panose="020F0502020204030204" pitchFamily="34" charset="0"/>
              </a:rPr>
              <a:t>Making changes based on investor requests</a:t>
            </a:r>
          </a:p>
        </p:txBody>
      </p:sp>
      <p:sp>
        <p:nvSpPr>
          <p:cNvPr id="16" name="TextBox 15">
            <a:extLst>
              <a:ext uri="{FF2B5EF4-FFF2-40B4-BE49-F238E27FC236}">
                <a16:creationId xmlns:a16="http://schemas.microsoft.com/office/drawing/2014/main" id="{969F181F-3E3C-B12E-12DD-51B0EC18BC53}"/>
              </a:ext>
            </a:extLst>
          </p:cNvPr>
          <p:cNvSpPr txBox="1"/>
          <p:nvPr/>
        </p:nvSpPr>
        <p:spPr>
          <a:xfrm>
            <a:off x="831515" y="4480749"/>
            <a:ext cx="393528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latin typeface="Calibri" panose="020F0502020204030204" pitchFamily="34" charset="0"/>
                <a:ea typeface="Calibri" panose="020F0502020204030204" pitchFamily="34" charset="0"/>
                <a:cs typeface="Calibri" panose="020F0502020204030204" pitchFamily="34" charset="0"/>
              </a:rPr>
              <a:t>Conducting market research</a:t>
            </a:r>
          </a:p>
          <a:p>
            <a:pPr marL="285750" indent="-285750">
              <a:buFont typeface="Arial"/>
              <a:buChar char="•"/>
            </a:pPr>
            <a:r>
              <a:rPr lang="en-US" dirty="0">
                <a:latin typeface="Calibri" panose="020F0502020204030204" pitchFamily="34" charset="0"/>
                <a:ea typeface="Calibri" panose="020F0502020204030204" pitchFamily="34" charset="0"/>
                <a:cs typeface="Calibri" panose="020F0502020204030204" pitchFamily="34" charset="0"/>
              </a:rPr>
              <a:t>Gaining feedback from target audience</a:t>
            </a:r>
          </a:p>
          <a:p>
            <a:pPr marL="285750" indent="-285750">
              <a:buFont typeface="Arial"/>
              <a:buChar char="•"/>
            </a:pPr>
            <a:r>
              <a:rPr lang="en-US" dirty="0">
                <a:latin typeface="Calibri" panose="020F0502020204030204" pitchFamily="34" charset="0"/>
                <a:ea typeface="Calibri" panose="020F0502020204030204" pitchFamily="34" charset="0"/>
                <a:cs typeface="Calibri" panose="020F0502020204030204" pitchFamily="34" charset="0"/>
              </a:rPr>
              <a:t>Adjusting prototypes based on feedback</a:t>
            </a:r>
          </a:p>
        </p:txBody>
      </p:sp>
    </p:spTree>
    <p:extLst>
      <p:ext uri="{BB962C8B-B14F-4D97-AF65-F5344CB8AC3E}">
        <p14:creationId xmlns:p14="http://schemas.microsoft.com/office/powerpoint/2010/main" val="27196907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B2DF12-DA2B-5EF0-E0AB-2AE9030D393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6F0E87F-BF3D-B498-3ED1-6B7A9CF8AA18}"/>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dirty="0">
                <a:solidFill>
                  <a:schemeClr val="bg1"/>
                </a:solidFill>
                <a:latin typeface="Calibri" panose="020F0502020204030204" pitchFamily="34" charset="0"/>
                <a:ea typeface="Calibri" panose="020F0502020204030204" pitchFamily="34" charset="0"/>
                <a:cs typeface="Calibri" panose="020F0502020204030204" pitchFamily="34" charset="0"/>
              </a:rPr>
              <a:t>Curriculum: Pop-Up Venture™</a:t>
            </a:r>
          </a:p>
        </p:txBody>
      </p:sp>
      <p:sp>
        <p:nvSpPr>
          <p:cNvPr id="6" name="TextBox 5">
            <a:extLst>
              <a:ext uri="{FF2B5EF4-FFF2-40B4-BE49-F238E27FC236}">
                <a16:creationId xmlns:a16="http://schemas.microsoft.com/office/drawing/2014/main" id="{F694711C-1FDE-9AF9-6F4A-C29238D3C6B7}"/>
              </a:ext>
            </a:extLst>
          </p:cNvPr>
          <p:cNvSpPr txBox="1"/>
          <p:nvPr/>
        </p:nvSpPr>
        <p:spPr>
          <a:xfrm>
            <a:off x="452290" y="1602393"/>
            <a:ext cx="4357705"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0" i="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In </a:t>
            </a:r>
            <a:r>
              <a:rPr lang="en-US" b="1" i="1"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Pop-Up Venture</a:t>
            </a:r>
            <a:r>
              <a:rPr lang="en-US" b="0" i="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children </a:t>
            </a:r>
            <a:r>
              <a:rPr lang="en-US" b="1" i="1"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design their own Pop-Up business</a:t>
            </a:r>
            <a:r>
              <a:rPr lang="en-US" b="0" i="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Participants </a:t>
            </a:r>
            <a:r>
              <a:rPr lang="en-US" b="1" i="1"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make strong financial </a:t>
            </a:r>
            <a:r>
              <a:rPr lang="en-US" b="1" i="1" dirty="0">
                <a:latin typeface="Calibri" panose="020F0502020204030204" pitchFamily="34" charset="0"/>
                <a:ea typeface="Calibri" panose="020F0502020204030204" pitchFamily="34" charset="0"/>
                <a:cs typeface="Calibri" panose="020F0502020204030204" pitchFamily="34" charset="0"/>
              </a:rPr>
              <a:t>decisions</a:t>
            </a:r>
            <a:r>
              <a:rPr lang="en-US" b="0" i="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overcome </a:t>
            </a:r>
            <a:r>
              <a:rPr lang="en-US" b="1" i="1" dirty="0">
                <a:latin typeface="Calibri" panose="020F0502020204030204" pitchFamily="34" charset="0"/>
                <a:ea typeface="Calibri" panose="020F0502020204030204" pitchFamily="34" charset="0"/>
                <a:cs typeface="Calibri" panose="020F0502020204030204" pitchFamily="34" charset="0"/>
              </a:rPr>
              <a:t>unexpected challenges</a:t>
            </a:r>
            <a:r>
              <a:rPr lang="en-US" b="0" i="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and explore opportunities that pop up along the way while </a:t>
            </a:r>
            <a:r>
              <a:rPr lang="en-US" b="1" i="1" dirty="0">
                <a:latin typeface="Calibri" panose="020F0502020204030204" pitchFamily="34" charset="0"/>
                <a:ea typeface="Calibri" panose="020F0502020204030204" pitchFamily="34" charset="0"/>
                <a:cs typeface="Calibri" panose="020F0502020204030204" pitchFamily="34" charset="0"/>
              </a:rPr>
              <a:t>building entrepreneurship skills</a:t>
            </a:r>
            <a:r>
              <a:rPr lang="en-US" dirty="0">
                <a:latin typeface="Calibri" panose="020F0502020204030204" pitchFamily="34" charset="0"/>
                <a:ea typeface="Calibri" panose="020F0502020204030204" pitchFamily="34" charset="0"/>
                <a:cs typeface="Calibri" panose="020F0502020204030204" pitchFamily="34" charset="0"/>
              </a:rPr>
              <a:t>! Children </a:t>
            </a:r>
            <a:r>
              <a:rPr lang="en-US" b="1" i="1" dirty="0">
                <a:latin typeface="Calibri" panose="020F0502020204030204" pitchFamily="34" charset="0"/>
                <a:ea typeface="Calibri" panose="020F0502020204030204" pitchFamily="34" charset="0"/>
                <a:cs typeface="Calibri" panose="020F0502020204030204" pitchFamily="34" charset="0"/>
              </a:rPr>
              <a:t>compose business plans</a:t>
            </a:r>
            <a:r>
              <a:rPr lang="en-US" dirty="0">
                <a:latin typeface="Calibri" panose="020F0502020204030204" pitchFamily="34" charset="0"/>
                <a:ea typeface="Calibri" panose="020F0502020204030204" pitchFamily="34" charset="0"/>
                <a:cs typeface="Calibri" panose="020F0502020204030204" pitchFamily="34" charset="0"/>
              </a:rPr>
              <a:t>, </a:t>
            </a:r>
            <a:r>
              <a:rPr lang="en-US" b="1" i="1" dirty="0">
                <a:latin typeface="Calibri" panose="020F0502020204030204" pitchFamily="34" charset="0"/>
                <a:ea typeface="Calibri" panose="020F0502020204030204" pitchFamily="34" charset="0"/>
                <a:cs typeface="Calibri" panose="020F0502020204030204" pitchFamily="34" charset="0"/>
              </a:rPr>
              <a:t>design</a:t>
            </a:r>
            <a:r>
              <a:rPr lang="en-US" dirty="0">
                <a:latin typeface="Calibri" panose="020F0502020204030204" pitchFamily="34" charset="0"/>
                <a:ea typeface="Calibri" panose="020F0502020204030204" pitchFamily="34" charset="0"/>
                <a:cs typeface="Calibri" panose="020F0502020204030204" pitchFamily="34" charset="0"/>
              </a:rPr>
              <a:t> their Pop-Up layout, consider options for </a:t>
            </a:r>
            <a:r>
              <a:rPr lang="en-US" b="1" i="1" dirty="0">
                <a:latin typeface="Calibri" panose="020F0502020204030204" pitchFamily="34" charset="0"/>
                <a:ea typeface="Calibri" panose="020F0502020204030204" pitchFamily="34" charset="0"/>
                <a:cs typeface="Calibri" panose="020F0502020204030204" pitchFamily="34" charset="0"/>
              </a:rPr>
              <a:t>product distribution</a:t>
            </a:r>
            <a:r>
              <a:rPr lang="en-US" dirty="0">
                <a:latin typeface="Calibri" panose="020F0502020204030204" pitchFamily="34" charset="0"/>
                <a:ea typeface="Calibri" panose="020F0502020204030204" pitchFamily="34" charset="0"/>
                <a:cs typeface="Calibri" panose="020F0502020204030204" pitchFamily="34" charset="0"/>
              </a:rPr>
              <a:t>, and create </a:t>
            </a:r>
            <a:r>
              <a:rPr lang="en-US" b="1" i="1" dirty="0">
                <a:latin typeface="Calibri" panose="020F0502020204030204" pitchFamily="34" charset="0"/>
                <a:ea typeface="Calibri" panose="020F0502020204030204" pitchFamily="34" charset="0"/>
                <a:cs typeface="Calibri" panose="020F0502020204030204" pitchFamily="34" charset="0"/>
              </a:rPr>
              <a:t>marketing strategies</a:t>
            </a:r>
            <a:r>
              <a:rPr lang="en-US" dirty="0">
                <a:latin typeface="Calibri" panose="020F0502020204030204" pitchFamily="34" charset="0"/>
                <a:ea typeface="Calibri" panose="020F0502020204030204" pitchFamily="34" charset="0"/>
                <a:cs typeface="Calibri" panose="020F0502020204030204" pitchFamily="34" charset="0"/>
              </a:rPr>
              <a:t>. They build a unique, temporary Pop-Up for customers to shop and have a truly one-of-a-kind experience</a:t>
            </a:r>
            <a:r>
              <a:rPr lang="en-US" b="0" i="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endParaRPr lang="en-US" dirty="0">
              <a:latin typeface="Calibri" panose="020F0502020204030204" pitchFamily="34" charset="0"/>
              <a:ea typeface="Calibri" panose="020F0502020204030204" pitchFamily="34" charset="0"/>
              <a:cs typeface="Calibri" panose="020F0502020204030204" pitchFamily="34" charset="0"/>
            </a:endParaRPr>
          </a:p>
        </p:txBody>
      </p:sp>
      <p:pic>
        <p:nvPicPr>
          <p:cNvPr id="2" name="Content Placeholder 4" descr="A graphic design of a bed and a notepad&#10;&#10;AI-generated content may be incorrect.">
            <a:extLst>
              <a:ext uri="{FF2B5EF4-FFF2-40B4-BE49-F238E27FC236}">
                <a16:creationId xmlns:a16="http://schemas.microsoft.com/office/drawing/2014/main" id="{134F6535-6C1C-D4C6-FE01-5D70DA6346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8870" y="1708554"/>
            <a:ext cx="6896100" cy="344089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19253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25E82-8A75-A54B-BD12-7BAD7BD94C05}"/>
              </a:ext>
            </a:extLst>
          </p:cNvPr>
          <p:cNvSpPr>
            <a:spLocks noGrp="1"/>
          </p:cNvSpPr>
          <p:nvPr>
            <p:ph type="title"/>
          </p:nvPr>
        </p:nvSpPr>
        <p:spPr/>
        <p:txBody>
          <a:bodyPr/>
          <a:lstStyle/>
          <a:p>
            <a:endParaRPr lang="en-US"/>
          </a:p>
        </p:txBody>
      </p:sp>
      <p:pic>
        <p:nvPicPr>
          <p:cNvPr id="5" name="Content Placeholder 4" descr="A close-up of a document&#10;&#10;AI-generated content may be incorrect.">
            <a:extLst>
              <a:ext uri="{FF2B5EF4-FFF2-40B4-BE49-F238E27FC236}">
                <a16:creationId xmlns:a16="http://schemas.microsoft.com/office/drawing/2014/main" id="{0CF47719-C912-FB66-09D1-C7E3BB340D20}"/>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01318" y="365125"/>
            <a:ext cx="11789363" cy="5943600"/>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437129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462</TotalTime>
  <Words>1717</Words>
  <Application>Microsoft Office PowerPoint</Application>
  <PresentationFormat>Widescreen</PresentationFormat>
  <Paragraphs>106</Paragraphs>
  <Slides>57</Slides>
  <Notes>57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57</vt:i4>
      </vt:variant>
    </vt:vector>
  </HeadingPairs>
  <TitlesOfParts>
    <vt:vector size="63" baseType="lpstr">
      <vt:lpstr>Aptos</vt:lpstr>
      <vt:lpstr>Aptos Display</vt:lpstr>
      <vt:lpstr>Arial</vt:lpstr>
      <vt:lpstr>Calibri</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Economic Literacy, Entrepreneurship, and Go-to-Market Principles</dc:title>
  <dc:creator/>
  <cp:lastModifiedBy>Sarah Boedicker</cp:lastModifiedBy>
  <cp:revision>492</cp:revision>
  <cp:lastPrinted>2025-11-18T17:23:54Z</cp:lastPrinted>
  <dcterms:created xsi:type="dcterms:W3CDTF">2025-11-14T02:03:23Z</dcterms:created>
  <dcterms:modified xsi:type="dcterms:W3CDTF">2026-04-23T13:48:43Z</dcterms:modified>
</cp:coreProperties>
</file>