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1816" r:id="rId2"/>
    <p:sldId id="1842" r:id="rId3"/>
    <p:sldId id="1851" r:id="rId4"/>
    <p:sldId id="1850" r:id="rId5"/>
    <p:sldId id="1835" r:id="rId6"/>
    <p:sldId id="1849" r:id="rId7"/>
    <p:sldId id="1812" r:id="rId8"/>
    <p:sldId id="1844" r:id="rId9"/>
    <p:sldId id="1843" r:id="rId10"/>
    <p:sldId id="1829" r:id="rId11"/>
    <p:sldId id="1830" r:id="rId12"/>
    <p:sldId id="1817" r:id="rId13"/>
    <p:sldId id="1846" r:id="rId14"/>
    <p:sldId id="1808" r:id="rId15"/>
    <p:sldId id="1847" r:id="rId16"/>
    <p:sldId id="1848" r:id="rId17"/>
    <p:sldId id="1827" r:id="rId18"/>
    <p:sldId id="1838" r:id="rId19"/>
    <p:sldId id="1839" r:id="rId20"/>
    <p:sldId id="1840" r:id="rId21"/>
    <p:sldId id="1811" r:id="rId22"/>
    <p:sldId id="182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22CF29-1CFA-3809-8311-1D3EE23B87FD}" name="Hannah Paulin" initials="HP" userId="S::HPaulin@invent.org::e4584ecd-9e74-4dbb-b53d-5b5a1d533685" providerId="AD"/>
  <p188:author id="{165C4078-B375-FAFD-6D54-2AB5A7627361}" name="Jayme Cellitioci" initials="JC" userId="S::jcellitioci@invent.org::8c46aa1b-e9e4-4e1e-ab52-661995e4c2e9" providerId="AD"/>
  <p188:author id="{62B5AF90-817C-ADF4-7B63-FF324FC3DF0A}" name="Ken Torisky" initials="KT" userId="S::ktorisky@invent.org::9d1c9c1a-e0a4-40f2-92b1-5b77c6f577f7" providerId="AD"/>
  <p188:author id="{2CF8B994-CB9A-52E6-1CCF-7F4495B37EC9}" name="Ashley Kellicker" initials="AK" userId="S::akellicker@invent.org::b34f46ff-3b49-49a3-b18a-50cfed1705c1" providerId="AD"/>
  <p188:author id="{3E6D88DB-AA10-A863-357E-B4704FCAAA94}" name="Veronica Kormos" initials="VK" userId="S::vkormos@invent.org::4a94f58c-b40e-41d1-83ef-48032fd45202" providerId="AD"/>
  <p188:author id="{1EE7B4EA-3A68-2A61-2BE0-5E6511C26A77}" name="Jessica Sharp" initials="JS" userId="S::jsharp@invent.org::2444cd6a-1fa8-4316-ac94-b9fbbb2ca9f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73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70"/>
    <p:restoredTop sz="94658"/>
  </p:normalViewPr>
  <p:slideViewPr>
    <p:cSldViewPr snapToGrid="0">
      <p:cViewPr varScale="1">
        <p:scale>
          <a:sx n="78" d="100"/>
          <a:sy n="78" d="100"/>
        </p:scale>
        <p:origin x="130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Sharp" userId="0/mdONwEAtD5mhl7RL1HlAYc2fkTAC9JmP2B2tOqzDw=" providerId="None" clId="Web-{973F4458-DF0E-4F2E-98A9-6519180486C5}"/>
    <pc:docChg chg="modSld">
      <pc:chgData name="Jessica Sharp" userId="0/mdONwEAtD5mhl7RL1HlAYc2fkTAC9JmP2B2tOqzDw=" providerId="None" clId="Web-{973F4458-DF0E-4F2E-98A9-6519180486C5}" dt="2026-04-03T13:08:23.503" v="1"/>
      <pc:docMkLst>
        <pc:docMk/>
      </pc:docMkLst>
      <pc:sldChg chg="modNotes">
        <pc:chgData name="Jessica Sharp" userId="0/mdONwEAtD5mhl7RL1HlAYc2fkTAC9JmP2B2tOqzDw=" providerId="None" clId="Web-{973F4458-DF0E-4F2E-98A9-6519180486C5}" dt="2026-04-03T13:08:16.566" v="0"/>
        <pc:sldMkLst>
          <pc:docMk/>
          <pc:sldMk cId="2493093177" sldId="1835"/>
        </pc:sldMkLst>
      </pc:sldChg>
      <pc:sldChg chg="modNotes">
        <pc:chgData name="Jessica Sharp" userId="0/mdONwEAtD5mhl7RL1HlAYc2fkTAC9JmP2B2tOqzDw=" providerId="None" clId="Web-{973F4458-DF0E-4F2E-98A9-6519180486C5}" dt="2026-04-03T13:08:23.503" v="1"/>
        <pc:sldMkLst>
          <pc:docMk/>
          <pc:sldMk cId="3170242508" sldId="1850"/>
        </pc:sldMkLst>
      </pc:sldChg>
    </pc:docChg>
  </pc:docChgLst>
  <pc:docChgLst>
    <pc:chgData name="Ken Torisky" userId="9d1c9c1a-e0a4-40f2-92b1-5b77c6f577f7" providerId="ADAL" clId="{F5498D94-DE09-4A0D-A68F-1C73271C76CE}"/>
    <pc:docChg chg="modSld">
      <pc:chgData name="Ken Torisky" userId="9d1c9c1a-e0a4-40f2-92b1-5b77c6f577f7" providerId="ADAL" clId="{F5498D94-DE09-4A0D-A68F-1C73271C76CE}" dt="2026-04-01T13:03:16.404" v="36" actId="20577"/>
      <pc:docMkLst>
        <pc:docMk/>
      </pc:docMkLst>
      <pc:sldChg chg="modSp mod">
        <pc:chgData name="Ken Torisky" userId="9d1c9c1a-e0a4-40f2-92b1-5b77c6f577f7" providerId="ADAL" clId="{F5498D94-DE09-4A0D-A68F-1C73271C76CE}" dt="2026-04-01T13:00:39.106" v="24" actId="20577"/>
        <pc:sldMkLst>
          <pc:docMk/>
          <pc:sldMk cId="1006545271" sldId="1808"/>
        </pc:sldMkLst>
        <pc:spChg chg="mod">
          <ac:chgData name="Ken Torisky" userId="9d1c9c1a-e0a4-40f2-92b1-5b77c6f577f7" providerId="ADAL" clId="{F5498D94-DE09-4A0D-A68F-1C73271C76CE}" dt="2026-04-01T13:00:39.106" v="24" actId="20577"/>
          <ac:spMkLst>
            <pc:docMk/>
            <pc:sldMk cId="1006545271" sldId="1808"/>
            <ac:spMk id="2" creationId="{9E381639-127C-4CC4-940D-A3E5E7004654}"/>
          </ac:spMkLst>
        </pc:spChg>
      </pc:sldChg>
      <pc:sldChg chg="modSp mod">
        <pc:chgData name="Ken Torisky" userId="9d1c9c1a-e0a4-40f2-92b1-5b77c6f577f7" providerId="ADAL" clId="{F5498D94-DE09-4A0D-A68F-1C73271C76CE}" dt="2026-04-01T13:03:16.404" v="36" actId="20577"/>
        <pc:sldMkLst>
          <pc:docMk/>
          <pc:sldMk cId="4292617712" sldId="1811"/>
        </pc:sldMkLst>
        <pc:spChg chg="mod">
          <ac:chgData name="Ken Torisky" userId="9d1c9c1a-e0a4-40f2-92b1-5b77c6f577f7" providerId="ADAL" clId="{F5498D94-DE09-4A0D-A68F-1C73271C76CE}" dt="2026-04-01T13:03:16.404" v="36" actId="20577"/>
          <ac:spMkLst>
            <pc:docMk/>
            <pc:sldMk cId="4292617712" sldId="1811"/>
            <ac:spMk id="2" creationId="{1E1C6203-98BA-3684-024B-EEA6483D7DD4}"/>
          </ac:spMkLst>
        </pc:spChg>
        <pc:spChg chg="mod">
          <ac:chgData name="Ken Torisky" userId="9d1c9c1a-e0a4-40f2-92b1-5b77c6f577f7" providerId="ADAL" clId="{F5498D94-DE09-4A0D-A68F-1C73271C76CE}" dt="2026-04-01T13:02:59.785" v="35" actId="20577"/>
          <ac:spMkLst>
            <pc:docMk/>
            <pc:sldMk cId="4292617712" sldId="1811"/>
            <ac:spMk id="3" creationId="{4F48EE36-D1CE-E9FC-8359-87F45C1B73CF}"/>
          </ac:spMkLst>
        </pc:spChg>
      </pc:sldChg>
      <pc:sldChg chg="modSp mod">
        <pc:chgData name="Ken Torisky" userId="9d1c9c1a-e0a4-40f2-92b1-5b77c6f577f7" providerId="ADAL" clId="{F5498D94-DE09-4A0D-A68F-1C73271C76CE}" dt="2026-04-01T12:57:51.769" v="19" actId="20577"/>
        <pc:sldMkLst>
          <pc:docMk/>
          <pc:sldMk cId="758730961" sldId="1812"/>
        </pc:sldMkLst>
        <pc:spChg chg="mod">
          <ac:chgData name="Ken Torisky" userId="9d1c9c1a-e0a4-40f2-92b1-5b77c6f577f7" providerId="ADAL" clId="{F5498D94-DE09-4A0D-A68F-1C73271C76CE}" dt="2026-04-01T12:57:51.769" v="19" actId="20577"/>
          <ac:spMkLst>
            <pc:docMk/>
            <pc:sldMk cId="758730961" sldId="1812"/>
            <ac:spMk id="7" creationId="{1E17F552-BB57-FDC3-9849-FCF59772CBC5}"/>
          </ac:spMkLst>
        </pc:spChg>
      </pc:sldChg>
      <pc:sldChg chg="modSp mod">
        <pc:chgData name="Ken Torisky" userId="9d1c9c1a-e0a4-40f2-92b1-5b77c6f577f7" providerId="ADAL" clId="{F5498D94-DE09-4A0D-A68F-1C73271C76CE}" dt="2026-04-01T12:53:41.491" v="0" actId="20577"/>
        <pc:sldMkLst>
          <pc:docMk/>
          <pc:sldMk cId="3416994512" sldId="1816"/>
        </pc:sldMkLst>
        <pc:spChg chg="mod">
          <ac:chgData name="Ken Torisky" userId="9d1c9c1a-e0a4-40f2-92b1-5b77c6f577f7" providerId="ADAL" clId="{F5498D94-DE09-4A0D-A68F-1C73271C76CE}" dt="2026-04-01T12:53:41.491" v="0" actId="20577"/>
          <ac:spMkLst>
            <pc:docMk/>
            <pc:sldMk cId="3416994512" sldId="1816"/>
            <ac:spMk id="6" creationId="{B9F4BEDF-F270-3CB3-52BF-A32FEABE36FF}"/>
          </ac:spMkLst>
        </pc:spChg>
      </pc:sldChg>
      <pc:sldChg chg="modSp mod">
        <pc:chgData name="Ken Torisky" userId="9d1c9c1a-e0a4-40f2-92b1-5b77c6f577f7" providerId="ADAL" clId="{F5498D94-DE09-4A0D-A68F-1C73271C76CE}" dt="2026-04-01T12:59:47.607" v="20" actId="20577"/>
        <pc:sldMkLst>
          <pc:docMk/>
          <pc:sldMk cId="1630906766" sldId="1817"/>
        </pc:sldMkLst>
        <pc:spChg chg="mod">
          <ac:chgData name="Ken Torisky" userId="9d1c9c1a-e0a4-40f2-92b1-5b77c6f577f7" providerId="ADAL" clId="{F5498D94-DE09-4A0D-A68F-1C73271C76CE}" dt="2026-04-01T12:59:47.607" v="20" actId="20577"/>
          <ac:spMkLst>
            <pc:docMk/>
            <pc:sldMk cId="1630906766" sldId="1817"/>
            <ac:spMk id="2" creationId="{60C08018-DACF-081A-BEDF-B2D4329904C5}"/>
          </ac:spMkLst>
        </pc:spChg>
      </pc:sldChg>
      <pc:sldChg chg="modSp mod">
        <pc:chgData name="Ken Torisky" userId="9d1c9c1a-e0a4-40f2-92b1-5b77c6f577f7" providerId="ADAL" clId="{F5498D94-DE09-4A0D-A68F-1C73271C76CE}" dt="2026-04-01T13:01:52.182" v="30" actId="20577"/>
        <pc:sldMkLst>
          <pc:docMk/>
          <pc:sldMk cId="3057195150" sldId="1827"/>
        </pc:sldMkLst>
        <pc:spChg chg="mod">
          <ac:chgData name="Ken Torisky" userId="9d1c9c1a-e0a4-40f2-92b1-5b77c6f577f7" providerId="ADAL" clId="{F5498D94-DE09-4A0D-A68F-1C73271C76CE}" dt="2026-04-01T13:01:52.182" v="30" actId="20577"/>
          <ac:spMkLst>
            <pc:docMk/>
            <pc:sldMk cId="3057195150" sldId="1827"/>
            <ac:spMk id="2" creationId="{4B1BC8CC-85FA-2D53-D56C-C5AD3052A0F8}"/>
          </ac:spMkLst>
        </pc:spChg>
      </pc:sldChg>
      <pc:sldChg chg="modSp mod">
        <pc:chgData name="Ken Torisky" userId="9d1c9c1a-e0a4-40f2-92b1-5b77c6f577f7" providerId="ADAL" clId="{F5498D94-DE09-4A0D-A68F-1C73271C76CE}" dt="2026-04-01T12:56:50.355" v="17" actId="20577"/>
        <pc:sldMkLst>
          <pc:docMk/>
          <pc:sldMk cId="2493093177" sldId="1835"/>
        </pc:sldMkLst>
        <pc:spChg chg="mod">
          <ac:chgData name="Ken Torisky" userId="9d1c9c1a-e0a4-40f2-92b1-5b77c6f577f7" providerId="ADAL" clId="{F5498D94-DE09-4A0D-A68F-1C73271C76CE}" dt="2026-04-01T12:56:50.355" v="17" actId="20577"/>
          <ac:spMkLst>
            <pc:docMk/>
            <pc:sldMk cId="2493093177" sldId="1835"/>
            <ac:spMk id="11" creationId="{C600EB94-A55D-D836-AAEC-E09640552AAE}"/>
          </ac:spMkLst>
        </pc:spChg>
      </pc:sldChg>
      <pc:sldChg chg="modSp mod">
        <pc:chgData name="Ken Torisky" userId="9d1c9c1a-e0a4-40f2-92b1-5b77c6f577f7" providerId="ADAL" clId="{F5498D94-DE09-4A0D-A68F-1C73271C76CE}" dt="2026-04-01T12:54:30.954" v="4" actId="20577"/>
        <pc:sldMkLst>
          <pc:docMk/>
          <pc:sldMk cId="786753496" sldId="1842"/>
        </pc:sldMkLst>
        <pc:spChg chg="mod">
          <ac:chgData name="Ken Torisky" userId="9d1c9c1a-e0a4-40f2-92b1-5b77c6f577f7" providerId="ADAL" clId="{F5498D94-DE09-4A0D-A68F-1C73271C76CE}" dt="2026-04-01T12:54:30.954" v="4" actId="20577"/>
          <ac:spMkLst>
            <pc:docMk/>
            <pc:sldMk cId="786753496" sldId="1842"/>
            <ac:spMk id="7" creationId="{B0B74B5F-5466-6542-B52C-5512BC1534CB}"/>
          </ac:spMkLst>
        </pc:spChg>
      </pc:sldChg>
      <pc:sldChg chg="modSp mod">
        <pc:chgData name="Ken Torisky" userId="9d1c9c1a-e0a4-40f2-92b1-5b77c6f577f7" providerId="ADAL" clId="{F5498D94-DE09-4A0D-A68F-1C73271C76CE}" dt="2026-04-01T12:57:28.116" v="18" actId="20577"/>
        <pc:sldMkLst>
          <pc:docMk/>
          <pc:sldMk cId="714940049" sldId="1849"/>
        </pc:sldMkLst>
        <pc:spChg chg="mod">
          <ac:chgData name="Ken Torisky" userId="9d1c9c1a-e0a4-40f2-92b1-5b77c6f577f7" providerId="ADAL" clId="{F5498D94-DE09-4A0D-A68F-1C73271C76CE}" dt="2026-04-01T12:57:28.116" v="18" actId="20577"/>
          <ac:spMkLst>
            <pc:docMk/>
            <pc:sldMk cId="714940049" sldId="1849"/>
            <ac:spMk id="7" creationId="{2211B31B-C551-2E03-EC5A-CECD9DEB5611}"/>
          </ac:spMkLst>
        </pc:spChg>
      </pc:sldChg>
      <pc:sldChg chg="modSp mod">
        <pc:chgData name="Ken Torisky" userId="9d1c9c1a-e0a4-40f2-92b1-5b77c6f577f7" providerId="ADAL" clId="{F5498D94-DE09-4A0D-A68F-1C73271C76CE}" dt="2026-04-01T12:56:10.593" v="16" actId="20577"/>
        <pc:sldMkLst>
          <pc:docMk/>
          <pc:sldMk cId="3170242508" sldId="1850"/>
        </pc:sldMkLst>
        <pc:spChg chg="mod">
          <ac:chgData name="Ken Torisky" userId="9d1c9c1a-e0a4-40f2-92b1-5b77c6f577f7" providerId="ADAL" clId="{F5498D94-DE09-4A0D-A68F-1C73271C76CE}" dt="2026-04-01T12:56:10.593" v="16" actId="20577"/>
          <ac:spMkLst>
            <pc:docMk/>
            <pc:sldMk cId="3170242508" sldId="1850"/>
            <ac:spMk id="2" creationId="{1D82C898-B18C-BA71-AD50-DE44492ADD2C}"/>
          </ac:spMkLst>
        </pc:spChg>
      </pc:sldChg>
      <pc:sldChg chg="modSp mod">
        <pc:chgData name="Ken Torisky" userId="9d1c9c1a-e0a4-40f2-92b1-5b77c6f577f7" providerId="ADAL" clId="{F5498D94-DE09-4A0D-A68F-1C73271C76CE}" dt="2026-04-01T12:55:12.693" v="6" actId="20577"/>
        <pc:sldMkLst>
          <pc:docMk/>
          <pc:sldMk cId="1237105030" sldId="1851"/>
        </pc:sldMkLst>
        <pc:spChg chg="mod">
          <ac:chgData name="Ken Torisky" userId="9d1c9c1a-e0a4-40f2-92b1-5b77c6f577f7" providerId="ADAL" clId="{F5498D94-DE09-4A0D-A68F-1C73271C76CE}" dt="2026-04-01T12:55:12.693" v="6" actId="20577"/>
          <ac:spMkLst>
            <pc:docMk/>
            <pc:sldMk cId="1237105030" sldId="1851"/>
            <ac:spMk id="7" creationId="{AC705530-35E8-EA5D-F016-BBBFA4DCE44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843BC2-D9B8-3946-8DB7-B3FBE0134D08}" type="datetimeFigureOut">
              <a:rPr lang="en-US" smtClean="0"/>
              <a:t>4/23/2026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64EF6F-ADAC-9140-9D40-F7135D21C64A}" type="slidenum">
              <a:rPr lang="en-US" smtClean="0"/>
              <a:t>‹#›</a:t>
            </a:fld>
            <a:endParaRPr lang="en-US"/>
          </a:p>
        </p:txBody>
      </p:sp>
    </p:spTree>
    <p:extLst>
      <p:ext uri="{BB962C8B-B14F-4D97-AF65-F5344CB8AC3E}">
        <p14:creationId xmlns:p14="http://schemas.microsoft.com/office/powerpoint/2010/main" val="4106181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22A6F-BFF5-90B7-76B7-0ABD05341E51}"/>
            </a:ext>
          </a:extLst>
        </p:cNvPr>
        <p:cNvGrpSpPr/>
        <p:nvPr/>
      </p:nvGrpSpPr>
      <p:grpSpPr>
        <a:xfrm>
          <a:off x="0" y="0"/>
          <a:ext cx="0" cy="0"/>
          <a:chOff x="0" y="0"/>
          <a:chExt cx="0" cy="0"/>
        </a:xfrm>
      </p:grpSpPr>
      <p:sp>
        <p:nvSpPr>
          <p:cNvPr id="2" name="Notes Placeholder">
            <a:extLst>
              <a:ext uri="{FF2B5EF4-FFF2-40B4-BE49-F238E27FC236}">
                <a16:creationId xmlns:a16="http://schemas.microsoft.com/office/drawing/2014/main" id="{D6EDF02F-9A48-2C68-0C69-22BAC4DACF5E}"/>
              </a:ext>
            </a:extLst>
          </p:cNvP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341744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D025E-4815-B575-8111-0437086A39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E56DB7-0A3B-C8AA-B564-C8845B4773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851A1E-EA45-4651-E4B5-89EB49FFD51C}"/>
              </a:ext>
            </a:extLst>
          </p:cNvPr>
          <p:cNvSpPr>
            <a:spLocks noGrp="1"/>
          </p:cNvSpPr>
          <p:nvPr>
            <p:ph type="body" idx="1"/>
          </p:nvPr>
        </p:nvSpPr>
        <p:spPr/>
        <p:txBody>
          <a:bodyPr/>
          <a:lstStyle/>
          <a:p>
            <a:pPr algn="ctr"/>
            <a:endParaRPr lang="en-US" b="1" u="sng" dirty="0"/>
          </a:p>
        </p:txBody>
      </p:sp>
      <p:sp>
        <p:nvSpPr>
          <p:cNvPr id="4" name="Slide Number Placeholder 3">
            <a:extLst>
              <a:ext uri="{FF2B5EF4-FFF2-40B4-BE49-F238E27FC236}">
                <a16:creationId xmlns:a16="http://schemas.microsoft.com/office/drawing/2014/main" id="{7519DB91-CCB1-9912-9667-B35738590877}"/>
              </a:ext>
            </a:extLst>
          </p:cNvPr>
          <p:cNvSpPr>
            <a:spLocks noGrp="1"/>
          </p:cNvSpPr>
          <p:nvPr>
            <p:ph type="sldNum" sz="quarter" idx="5"/>
          </p:nvPr>
        </p:nvSpPr>
        <p:spPr/>
        <p:txBody>
          <a:bodyPr/>
          <a:lstStyle/>
          <a:p>
            <a:fld id="{A464EF6F-ADAC-9140-9D40-F7135D21C64A}" type="slidenum">
              <a:rPr lang="en-US" smtClean="0"/>
              <a:t>4</a:t>
            </a:fld>
            <a:endParaRPr lang="en-US"/>
          </a:p>
        </p:txBody>
      </p:sp>
    </p:spTree>
    <p:extLst>
      <p:ext uri="{BB962C8B-B14F-4D97-AF65-F5344CB8AC3E}">
        <p14:creationId xmlns:p14="http://schemas.microsoft.com/office/powerpoint/2010/main" val="127685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756DB-07DF-932A-66E5-D266C3711A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B864A2-CF96-B2E4-FF40-76A1B19B27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7A64DE-453A-D82F-D4BE-83FAB24228C1}"/>
              </a:ext>
            </a:extLst>
          </p:cNvPr>
          <p:cNvSpPr>
            <a:spLocks noGrp="1"/>
          </p:cNvSpPr>
          <p:nvPr>
            <p:ph type="body" idx="1"/>
          </p:nvPr>
        </p:nvSpPr>
        <p:spPr/>
        <p:txBody>
          <a:bodyPr/>
          <a:lstStyle/>
          <a:p>
            <a:pPr algn="ctr"/>
            <a:endParaRPr lang="en-US" b="1" u="sng" dirty="0"/>
          </a:p>
        </p:txBody>
      </p:sp>
      <p:sp>
        <p:nvSpPr>
          <p:cNvPr id="4" name="Slide Number Placeholder 3">
            <a:extLst>
              <a:ext uri="{FF2B5EF4-FFF2-40B4-BE49-F238E27FC236}">
                <a16:creationId xmlns:a16="http://schemas.microsoft.com/office/drawing/2014/main" id="{10AFFBFB-9444-818D-72FF-5F82AAC9009C}"/>
              </a:ext>
            </a:extLst>
          </p:cNvPr>
          <p:cNvSpPr>
            <a:spLocks noGrp="1"/>
          </p:cNvSpPr>
          <p:nvPr>
            <p:ph type="sldNum" sz="quarter" idx="5"/>
          </p:nvPr>
        </p:nvSpPr>
        <p:spPr/>
        <p:txBody>
          <a:bodyPr/>
          <a:lstStyle/>
          <a:p>
            <a:fld id="{A464EF6F-ADAC-9140-9D40-F7135D21C64A}" type="slidenum">
              <a:rPr lang="en-US" smtClean="0"/>
              <a:t>5</a:t>
            </a:fld>
            <a:endParaRPr lang="en-US"/>
          </a:p>
        </p:txBody>
      </p:sp>
    </p:spTree>
    <p:extLst>
      <p:ext uri="{BB962C8B-B14F-4D97-AF65-F5344CB8AC3E}">
        <p14:creationId xmlns:p14="http://schemas.microsoft.com/office/powerpoint/2010/main" val="26218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B944A-7F88-180F-1AC7-A144E06824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D518C5-B1AE-A111-1139-6437AEA6CF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ACB400-AA6D-5887-64D7-DFAA317DA59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EBE86AA-0607-6033-BF22-5CCD5A685C4F}"/>
              </a:ext>
            </a:extLst>
          </p:cNvPr>
          <p:cNvSpPr>
            <a:spLocks noGrp="1"/>
          </p:cNvSpPr>
          <p:nvPr>
            <p:ph type="sldNum" sz="quarter" idx="5"/>
          </p:nvPr>
        </p:nvSpPr>
        <p:spPr/>
        <p:txBody>
          <a:bodyPr/>
          <a:lstStyle/>
          <a:p>
            <a:fld id="{3CC8087F-6B53-4EBE-8DF8-A1E48B638597}" type="slidenum">
              <a:rPr lang="en-US" smtClean="0"/>
              <a:t>6</a:t>
            </a:fld>
            <a:endParaRPr lang="en-US"/>
          </a:p>
        </p:txBody>
      </p:sp>
    </p:spTree>
    <p:extLst>
      <p:ext uri="{BB962C8B-B14F-4D97-AF65-F5344CB8AC3E}">
        <p14:creationId xmlns:p14="http://schemas.microsoft.com/office/powerpoint/2010/main" val="1320342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E0776-CB36-16FE-32B0-03A9A5876A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BAF479-F7FC-F56C-6ED7-E11859B0CA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9F8685-79E1-DAE2-5696-6BD03BC73A7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0472358-91AB-C58B-58A0-6F6184440466}"/>
              </a:ext>
            </a:extLst>
          </p:cNvPr>
          <p:cNvSpPr>
            <a:spLocks noGrp="1"/>
          </p:cNvSpPr>
          <p:nvPr>
            <p:ph type="sldNum" sz="quarter" idx="5"/>
          </p:nvPr>
        </p:nvSpPr>
        <p:spPr/>
        <p:txBody>
          <a:bodyPr/>
          <a:lstStyle/>
          <a:p>
            <a:fld id="{3CC8087F-6B53-4EBE-8DF8-A1E48B638597}" type="slidenum">
              <a:rPr lang="en-US" smtClean="0"/>
              <a:t>7</a:t>
            </a:fld>
            <a:endParaRPr lang="en-US"/>
          </a:p>
        </p:txBody>
      </p:sp>
    </p:spTree>
    <p:extLst>
      <p:ext uri="{BB962C8B-B14F-4D97-AF65-F5344CB8AC3E}">
        <p14:creationId xmlns:p14="http://schemas.microsoft.com/office/powerpoint/2010/main" val="1104958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1655B-8DB1-5681-F457-AED272860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0A3B0C-7CAC-3C13-4899-960FA76160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60AC5B-5BDB-B958-EF11-8E95D5F2D5B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6A82B1-0669-B673-7AAF-5547D9713183}"/>
              </a:ext>
            </a:extLst>
          </p:cNvPr>
          <p:cNvSpPr>
            <a:spLocks noGrp="1"/>
          </p:cNvSpPr>
          <p:nvPr>
            <p:ph type="sldNum" sz="quarter" idx="5"/>
          </p:nvPr>
        </p:nvSpPr>
        <p:spPr/>
        <p:txBody>
          <a:bodyPr/>
          <a:lstStyle/>
          <a:p>
            <a:fld id="{3CC8087F-6B53-4EBE-8DF8-A1E48B638597}" type="slidenum">
              <a:rPr lang="en-US" smtClean="0"/>
              <a:t>8</a:t>
            </a:fld>
            <a:endParaRPr lang="en-US"/>
          </a:p>
        </p:txBody>
      </p:sp>
    </p:spTree>
    <p:extLst>
      <p:ext uri="{BB962C8B-B14F-4D97-AF65-F5344CB8AC3E}">
        <p14:creationId xmlns:p14="http://schemas.microsoft.com/office/powerpoint/2010/main" val="2454898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61F59-E09A-4C1F-A1B8-BF509C5AD8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04B894-6976-5B5A-FF2D-6271C9C23C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117A7A-6D13-CBF8-12CC-C501553AE4C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5E78FEF-F291-6690-EC50-DFC6A49234DD}"/>
              </a:ext>
            </a:extLst>
          </p:cNvPr>
          <p:cNvSpPr>
            <a:spLocks noGrp="1"/>
          </p:cNvSpPr>
          <p:nvPr>
            <p:ph type="sldNum" sz="quarter" idx="5"/>
          </p:nvPr>
        </p:nvSpPr>
        <p:spPr/>
        <p:txBody>
          <a:bodyPr/>
          <a:lstStyle/>
          <a:p>
            <a:fld id="{3CC8087F-6B53-4EBE-8DF8-A1E48B638597}" type="slidenum">
              <a:rPr lang="en-US" smtClean="0"/>
              <a:t>9</a:t>
            </a:fld>
            <a:endParaRPr lang="en-US"/>
          </a:p>
        </p:txBody>
      </p:sp>
    </p:spTree>
    <p:extLst>
      <p:ext uri="{BB962C8B-B14F-4D97-AF65-F5344CB8AC3E}">
        <p14:creationId xmlns:p14="http://schemas.microsoft.com/office/powerpoint/2010/main" val="2606926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361701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895AC-C7DA-AD59-A131-3D88F23759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1F6E40-C428-FFB7-FA99-8A1E25AB11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7DDE5D-DAB2-7206-996D-152146689090}"/>
              </a:ext>
            </a:extLst>
          </p:cNvPr>
          <p:cNvSpPr>
            <a:spLocks noGrp="1"/>
          </p:cNvSpPr>
          <p:nvPr>
            <p:ph type="dt" sz="half" idx="10"/>
          </p:nvPr>
        </p:nvSpPr>
        <p:spPr/>
        <p:txBody>
          <a:bodyPr/>
          <a:lstStyle/>
          <a:p>
            <a:fld id="{FE699BB0-9339-9141-B7A4-D6B6697FC630}" type="datetimeFigureOut">
              <a:rPr lang="en-US" smtClean="0"/>
              <a:t>4/23/2026</a:t>
            </a:fld>
            <a:endParaRPr lang="en-US"/>
          </a:p>
        </p:txBody>
      </p:sp>
      <p:sp>
        <p:nvSpPr>
          <p:cNvPr id="5" name="Footer Placeholder 4">
            <a:extLst>
              <a:ext uri="{FF2B5EF4-FFF2-40B4-BE49-F238E27FC236}">
                <a16:creationId xmlns:a16="http://schemas.microsoft.com/office/drawing/2014/main" id="{2F16F911-0FDC-2204-84EC-517728A03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1918AA-09AF-1F7A-0EF2-890D989ADE82}"/>
              </a:ext>
            </a:extLst>
          </p:cNvPr>
          <p:cNvSpPr>
            <a:spLocks noGrp="1"/>
          </p:cNvSpPr>
          <p:nvPr>
            <p:ph type="sldNum" sz="quarter" idx="12"/>
          </p:nvPr>
        </p:nvSpPr>
        <p:spPr/>
        <p:txBody>
          <a:bodyPr/>
          <a:lstStyle/>
          <a:p>
            <a:fld id="{0299A891-0F77-6343-A450-A039DF79995C}" type="slidenum">
              <a:rPr lang="en-US" smtClean="0"/>
              <a:t>‹#›</a:t>
            </a:fld>
            <a:endParaRPr lang="en-US"/>
          </a:p>
        </p:txBody>
      </p:sp>
    </p:spTree>
    <p:extLst>
      <p:ext uri="{BB962C8B-B14F-4D97-AF65-F5344CB8AC3E}">
        <p14:creationId xmlns:p14="http://schemas.microsoft.com/office/powerpoint/2010/main" val="1294695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2E332-8C70-6583-4F44-CE3C5A132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2FCBC7-E732-6973-6F46-CE1B93E4BE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85A6D-6DAC-7BEE-304E-7688EED7A959}"/>
              </a:ext>
            </a:extLst>
          </p:cNvPr>
          <p:cNvSpPr>
            <a:spLocks noGrp="1"/>
          </p:cNvSpPr>
          <p:nvPr>
            <p:ph type="dt" sz="half" idx="10"/>
          </p:nvPr>
        </p:nvSpPr>
        <p:spPr/>
        <p:txBody>
          <a:bodyPr/>
          <a:lstStyle/>
          <a:p>
            <a:fld id="{FE699BB0-9339-9141-B7A4-D6B6697FC630}" type="datetimeFigureOut">
              <a:rPr lang="en-US" smtClean="0"/>
              <a:t>4/23/2026</a:t>
            </a:fld>
            <a:endParaRPr lang="en-US"/>
          </a:p>
        </p:txBody>
      </p:sp>
      <p:sp>
        <p:nvSpPr>
          <p:cNvPr id="5" name="Footer Placeholder 4">
            <a:extLst>
              <a:ext uri="{FF2B5EF4-FFF2-40B4-BE49-F238E27FC236}">
                <a16:creationId xmlns:a16="http://schemas.microsoft.com/office/drawing/2014/main" id="{81F46209-DB14-1616-7C61-22FF1AC5DD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DB02D1-489A-5B17-BA7E-F6AB44950FD6}"/>
              </a:ext>
            </a:extLst>
          </p:cNvPr>
          <p:cNvSpPr>
            <a:spLocks noGrp="1"/>
          </p:cNvSpPr>
          <p:nvPr>
            <p:ph type="sldNum" sz="quarter" idx="12"/>
          </p:nvPr>
        </p:nvSpPr>
        <p:spPr/>
        <p:txBody>
          <a:bodyPr/>
          <a:lstStyle/>
          <a:p>
            <a:fld id="{0299A891-0F77-6343-A450-A039DF79995C}" type="slidenum">
              <a:rPr lang="en-US" smtClean="0"/>
              <a:t>‹#›</a:t>
            </a:fld>
            <a:endParaRPr lang="en-US"/>
          </a:p>
        </p:txBody>
      </p:sp>
    </p:spTree>
    <p:extLst>
      <p:ext uri="{BB962C8B-B14F-4D97-AF65-F5344CB8AC3E}">
        <p14:creationId xmlns:p14="http://schemas.microsoft.com/office/powerpoint/2010/main" val="1309120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048566-D32A-6AA2-1354-ED4DDAF75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5582B3-71E1-D4B4-9514-3E75911A61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ACA3DB-5CF8-31B6-089B-9F986A17BE7D}"/>
              </a:ext>
            </a:extLst>
          </p:cNvPr>
          <p:cNvSpPr>
            <a:spLocks noGrp="1"/>
          </p:cNvSpPr>
          <p:nvPr>
            <p:ph type="dt" sz="half" idx="10"/>
          </p:nvPr>
        </p:nvSpPr>
        <p:spPr/>
        <p:txBody>
          <a:bodyPr/>
          <a:lstStyle/>
          <a:p>
            <a:fld id="{FE699BB0-9339-9141-B7A4-D6B6697FC630}" type="datetimeFigureOut">
              <a:rPr lang="en-US" smtClean="0"/>
              <a:t>4/23/2026</a:t>
            </a:fld>
            <a:endParaRPr lang="en-US"/>
          </a:p>
        </p:txBody>
      </p:sp>
      <p:sp>
        <p:nvSpPr>
          <p:cNvPr id="5" name="Footer Placeholder 4">
            <a:extLst>
              <a:ext uri="{FF2B5EF4-FFF2-40B4-BE49-F238E27FC236}">
                <a16:creationId xmlns:a16="http://schemas.microsoft.com/office/drawing/2014/main" id="{14050868-E710-0BCD-CB47-FFE6D599D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F7DD9F-0C63-E498-2F18-4DDE215F447A}"/>
              </a:ext>
            </a:extLst>
          </p:cNvPr>
          <p:cNvSpPr>
            <a:spLocks noGrp="1"/>
          </p:cNvSpPr>
          <p:nvPr>
            <p:ph type="sldNum" sz="quarter" idx="12"/>
          </p:nvPr>
        </p:nvSpPr>
        <p:spPr/>
        <p:txBody>
          <a:bodyPr/>
          <a:lstStyle/>
          <a:p>
            <a:fld id="{0299A891-0F77-6343-A450-A039DF79995C}" type="slidenum">
              <a:rPr lang="en-US" smtClean="0"/>
              <a:t>‹#›</a:t>
            </a:fld>
            <a:endParaRPr lang="en-US"/>
          </a:p>
        </p:txBody>
      </p:sp>
    </p:spTree>
    <p:extLst>
      <p:ext uri="{BB962C8B-B14F-4D97-AF65-F5344CB8AC3E}">
        <p14:creationId xmlns:p14="http://schemas.microsoft.com/office/powerpoint/2010/main" val="845532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27362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2EE8AA-E4F4-5A84-00E2-7AD8F86EFD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 b="83466"/>
          <a:stretch/>
        </p:blipFill>
        <p:spPr>
          <a:xfrm>
            <a:off x="0" y="0"/>
            <a:ext cx="12192000" cy="1134473"/>
          </a:xfrm>
          <a:prstGeom prst="rect">
            <a:avLst/>
          </a:prstGeom>
        </p:spPr>
      </p:pic>
      <p:pic>
        <p:nvPicPr>
          <p:cNvPr id="4" name="Picture 3">
            <a:extLst>
              <a:ext uri="{FF2B5EF4-FFF2-40B4-BE49-F238E27FC236}">
                <a16:creationId xmlns:a16="http://schemas.microsoft.com/office/drawing/2014/main" id="{46D2CCFF-16F8-E017-B2DE-64DB0173ED18}"/>
              </a:ext>
            </a:extLst>
          </p:cNvPr>
          <p:cNvPicPr>
            <a:picLocks noChangeAspect="1"/>
          </p:cNvPicPr>
          <p:nvPr userDrawn="1"/>
        </p:nvPicPr>
        <p:blipFill>
          <a:blip r:embed="rId3">
            <a:alphaModFix amt="30000"/>
          </a:blip>
          <a:stretch>
            <a:fillRect/>
          </a:stretch>
        </p:blipFill>
        <p:spPr>
          <a:xfrm>
            <a:off x="11023600" y="5664199"/>
            <a:ext cx="1003300" cy="1028700"/>
          </a:xfrm>
          <a:prstGeom prst="rect">
            <a:avLst/>
          </a:prstGeom>
        </p:spPr>
      </p:pic>
    </p:spTree>
    <p:extLst>
      <p:ext uri="{BB962C8B-B14F-4D97-AF65-F5344CB8AC3E}">
        <p14:creationId xmlns:p14="http://schemas.microsoft.com/office/powerpoint/2010/main" val="457941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9D579-4EC4-46CE-4670-D34B7CC5CE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377CC9-E79D-7561-96B4-F9BB3097B2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1B0806-E4F9-2CCC-E0EA-E4F6DAE6F271}"/>
              </a:ext>
            </a:extLst>
          </p:cNvPr>
          <p:cNvSpPr>
            <a:spLocks noGrp="1"/>
          </p:cNvSpPr>
          <p:nvPr>
            <p:ph type="dt" sz="half" idx="10"/>
          </p:nvPr>
        </p:nvSpPr>
        <p:spPr/>
        <p:txBody>
          <a:bodyPr/>
          <a:lstStyle/>
          <a:p>
            <a:fld id="{FE699BB0-9339-9141-B7A4-D6B6697FC630}" type="datetimeFigureOut">
              <a:rPr lang="en-US" smtClean="0"/>
              <a:t>4/23/2026</a:t>
            </a:fld>
            <a:endParaRPr lang="en-US"/>
          </a:p>
        </p:txBody>
      </p:sp>
      <p:sp>
        <p:nvSpPr>
          <p:cNvPr id="5" name="Footer Placeholder 4">
            <a:extLst>
              <a:ext uri="{FF2B5EF4-FFF2-40B4-BE49-F238E27FC236}">
                <a16:creationId xmlns:a16="http://schemas.microsoft.com/office/drawing/2014/main" id="{05C4A0BA-6827-CAD5-FBAB-7F738D383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EAAF8E-33FF-D2D7-C6AC-0D149B78B2B1}"/>
              </a:ext>
            </a:extLst>
          </p:cNvPr>
          <p:cNvSpPr>
            <a:spLocks noGrp="1"/>
          </p:cNvSpPr>
          <p:nvPr>
            <p:ph type="sldNum" sz="quarter" idx="12"/>
          </p:nvPr>
        </p:nvSpPr>
        <p:spPr/>
        <p:txBody>
          <a:bodyPr/>
          <a:lstStyle/>
          <a:p>
            <a:fld id="{0299A891-0F77-6343-A450-A039DF79995C}" type="slidenum">
              <a:rPr lang="en-US" smtClean="0"/>
              <a:t>‹#›</a:t>
            </a:fld>
            <a:endParaRPr lang="en-US"/>
          </a:p>
        </p:txBody>
      </p:sp>
    </p:spTree>
    <p:extLst>
      <p:ext uri="{BB962C8B-B14F-4D97-AF65-F5344CB8AC3E}">
        <p14:creationId xmlns:p14="http://schemas.microsoft.com/office/powerpoint/2010/main" val="1440063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F348A-DDDB-A2A1-2E8C-A5C385E4FF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FEFBCB-646A-C88D-BCDC-7919F33B55B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638A13-67C4-3E57-A3BA-17E2ABE47466}"/>
              </a:ext>
            </a:extLst>
          </p:cNvPr>
          <p:cNvSpPr>
            <a:spLocks noGrp="1"/>
          </p:cNvSpPr>
          <p:nvPr>
            <p:ph type="dt" sz="half" idx="10"/>
          </p:nvPr>
        </p:nvSpPr>
        <p:spPr/>
        <p:txBody>
          <a:bodyPr/>
          <a:lstStyle/>
          <a:p>
            <a:fld id="{FE699BB0-9339-9141-B7A4-D6B6697FC630}" type="datetimeFigureOut">
              <a:rPr lang="en-US" smtClean="0"/>
              <a:t>4/23/2026</a:t>
            </a:fld>
            <a:endParaRPr lang="en-US"/>
          </a:p>
        </p:txBody>
      </p:sp>
      <p:sp>
        <p:nvSpPr>
          <p:cNvPr id="5" name="Footer Placeholder 4">
            <a:extLst>
              <a:ext uri="{FF2B5EF4-FFF2-40B4-BE49-F238E27FC236}">
                <a16:creationId xmlns:a16="http://schemas.microsoft.com/office/drawing/2014/main" id="{F660D912-CC2B-1B4D-4676-84CF3ACA1A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29DD79-B3D7-F5AD-B683-2D3495356E25}"/>
              </a:ext>
            </a:extLst>
          </p:cNvPr>
          <p:cNvSpPr>
            <a:spLocks noGrp="1"/>
          </p:cNvSpPr>
          <p:nvPr>
            <p:ph type="sldNum" sz="quarter" idx="12"/>
          </p:nvPr>
        </p:nvSpPr>
        <p:spPr/>
        <p:txBody>
          <a:bodyPr/>
          <a:lstStyle/>
          <a:p>
            <a:fld id="{0299A891-0F77-6343-A450-A039DF79995C}" type="slidenum">
              <a:rPr lang="en-US" smtClean="0"/>
              <a:t>‹#›</a:t>
            </a:fld>
            <a:endParaRPr lang="en-US"/>
          </a:p>
        </p:txBody>
      </p:sp>
    </p:spTree>
    <p:extLst>
      <p:ext uri="{BB962C8B-B14F-4D97-AF65-F5344CB8AC3E}">
        <p14:creationId xmlns:p14="http://schemas.microsoft.com/office/powerpoint/2010/main" val="1981053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BA37A-7083-D89A-4A4A-1597D39256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07F11F-07BC-C01B-C3AE-64F9F36B77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67AFC8-B312-98D2-AFDF-E3B8B7BC90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CF5E41-2092-E2EE-AA82-E3C84F89213D}"/>
              </a:ext>
            </a:extLst>
          </p:cNvPr>
          <p:cNvSpPr>
            <a:spLocks noGrp="1"/>
          </p:cNvSpPr>
          <p:nvPr>
            <p:ph type="dt" sz="half" idx="10"/>
          </p:nvPr>
        </p:nvSpPr>
        <p:spPr/>
        <p:txBody>
          <a:bodyPr/>
          <a:lstStyle/>
          <a:p>
            <a:fld id="{FE699BB0-9339-9141-B7A4-D6B6697FC630}" type="datetimeFigureOut">
              <a:rPr lang="en-US" smtClean="0"/>
              <a:t>4/23/2026</a:t>
            </a:fld>
            <a:endParaRPr lang="en-US"/>
          </a:p>
        </p:txBody>
      </p:sp>
      <p:sp>
        <p:nvSpPr>
          <p:cNvPr id="6" name="Footer Placeholder 5">
            <a:extLst>
              <a:ext uri="{FF2B5EF4-FFF2-40B4-BE49-F238E27FC236}">
                <a16:creationId xmlns:a16="http://schemas.microsoft.com/office/drawing/2014/main" id="{C5A4D486-1298-E7B4-98BC-7C98FFA915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3D593A-D90D-EC5B-5AF5-17112D694889}"/>
              </a:ext>
            </a:extLst>
          </p:cNvPr>
          <p:cNvSpPr>
            <a:spLocks noGrp="1"/>
          </p:cNvSpPr>
          <p:nvPr>
            <p:ph type="sldNum" sz="quarter" idx="12"/>
          </p:nvPr>
        </p:nvSpPr>
        <p:spPr/>
        <p:txBody>
          <a:bodyPr/>
          <a:lstStyle/>
          <a:p>
            <a:fld id="{0299A891-0F77-6343-A450-A039DF79995C}" type="slidenum">
              <a:rPr lang="en-US" smtClean="0"/>
              <a:t>‹#›</a:t>
            </a:fld>
            <a:endParaRPr lang="en-US"/>
          </a:p>
        </p:txBody>
      </p:sp>
    </p:spTree>
    <p:extLst>
      <p:ext uri="{BB962C8B-B14F-4D97-AF65-F5344CB8AC3E}">
        <p14:creationId xmlns:p14="http://schemas.microsoft.com/office/powerpoint/2010/main" val="1655224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A5E83-C539-2E90-FFA5-A9F4FF75B1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A54D7A-88B1-AF60-124C-A1463B7B04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89E453-22E9-2926-E237-83093EB33F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F0D0F2-71E3-DCA8-A4A8-D02D3F45F5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65D74B-5254-C5AE-E93B-8133A62A28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AF4950-4D52-A1F5-22EC-195FF5CAEFC1}"/>
              </a:ext>
            </a:extLst>
          </p:cNvPr>
          <p:cNvSpPr>
            <a:spLocks noGrp="1"/>
          </p:cNvSpPr>
          <p:nvPr>
            <p:ph type="dt" sz="half" idx="10"/>
          </p:nvPr>
        </p:nvSpPr>
        <p:spPr/>
        <p:txBody>
          <a:bodyPr/>
          <a:lstStyle/>
          <a:p>
            <a:fld id="{FE699BB0-9339-9141-B7A4-D6B6697FC630}" type="datetimeFigureOut">
              <a:rPr lang="en-US" smtClean="0"/>
              <a:t>4/23/2026</a:t>
            </a:fld>
            <a:endParaRPr lang="en-US"/>
          </a:p>
        </p:txBody>
      </p:sp>
      <p:sp>
        <p:nvSpPr>
          <p:cNvPr id="8" name="Footer Placeholder 7">
            <a:extLst>
              <a:ext uri="{FF2B5EF4-FFF2-40B4-BE49-F238E27FC236}">
                <a16:creationId xmlns:a16="http://schemas.microsoft.com/office/drawing/2014/main" id="{5E4FA988-CB52-6EAC-2598-40EBD09777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10F762-D873-FDE5-8AFC-ADEE3F6E01D5}"/>
              </a:ext>
            </a:extLst>
          </p:cNvPr>
          <p:cNvSpPr>
            <a:spLocks noGrp="1"/>
          </p:cNvSpPr>
          <p:nvPr>
            <p:ph type="sldNum" sz="quarter" idx="12"/>
          </p:nvPr>
        </p:nvSpPr>
        <p:spPr/>
        <p:txBody>
          <a:bodyPr/>
          <a:lstStyle/>
          <a:p>
            <a:fld id="{0299A891-0F77-6343-A450-A039DF79995C}" type="slidenum">
              <a:rPr lang="en-US" smtClean="0"/>
              <a:t>‹#›</a:t>
            </a:fld>
            <a:endParaRPr lang="en-US"/>
          </a:p>
        </p:txBody>
      </p:sp>
    </p:spTree>
    <p:extLst>
      <p:ext uri="{BB962C8B-B14F-4D97-AF65-F5344CB8AC3E}">
        <p14:creationId xmlns:p14="http://schemas.microsoft.com/office/powerpoint/2010/main" val="2138769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0B33B-2AD7-3798-BFB7-A28332190E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480252-EDE3-C874-AD93-7E952CBEE193}"/>
              </a:ext>
            </a:extLst>
          </p:cNvPr>
          <p:cNvSpPr>
            <a:spLocks noGrp="1"/>
          </p:cNvSpPr>
          <p:nvPr>
            <p:ph type="dt" sz="half" idx="10"/>
          </p:nvPr>
        </p:nvSpPr>
        <p:spPr/>
        <p:txBody>
          <a:bodyPr/>
          <a:lstStyle/>
          <a:p>
            <a:fld id="{FE699BB0-9339-9141-B7A4-D6B6697FC630}" type="datetimeFigureOut">
              <a:rPr lang="en-US" smtClean="0"/>
              <a:t>4/23/2026</a:t>
            </a:fld>
            <a:endParaRPr lang="en-US"/>
          </a:p>
        </p:txBody>
      </p:sp>
      <p:sp>
        <p:nvSpPr>
          <p:cNvPr id="4" name="Footer Placeholder 3">
            <a:extLst>
              <a:ext uri="{FF2B5EF4-FFF2-40B4-BE49-F238E27FC236}">
                <a16:creationId xmlns:a16="http://schemas.microsoft.com/office/drawing/2014/main" id="{FC845505-EECF-BF10-8F25-2B91787B10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BD4569-2DE0-11D0-07B3-13107B8C2947}"/>
              </a:ext>
            </a:extLst>
          </p:cNvPr>
          <p:cNvSpPr>
            <a:spLocks noGrp="1"/>
          </p:cNvSpPr>
          <p:nvPr>
            <p:ph type="sldNum" sz="quarter" idx="12"/>
          </p:nvPr>
        </p:nvSpPr>
        <p:spPr/>
        <p:txBody>
          <a:bodyPr/>
          <a:lstStyle/>
          <a:p>
            <a:fld id="{0299A891-0F77-6343-A450-A039DF79995C}" type="slidenum">
              <a:rPr lang="en-US" smtClean="0"/>
              <a:t>‹#›</a:t>
            </a:fld>
            <a:endParaRPr lang="en-US"/>
          </a:p>
        </p:txBody>
      </p:sp>
    </p:spTree>
    <p:extLst>
      <p:ext uri="{BB962C8B-B14F-4D97-AF65-F5344CB8AC3E}">
        <p14:creationId xmlns:p14="http://schemas.microsoft.com/office/powerpoint/2010/main" val="1594057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8A9467-0DB3-9DD0-598F-10D8D29147D9}"/>
              </a:ext>
            </a:extLst>
          </p:cNvPr>
          <p:cNvSpPr>
            <a:spLocks noGrp="1"/>
          </p:cNvSpPr>
          <p:nvPr>
            <p:ph type="dt" sz="half" idx="10"/>
          </p:nvPr>
        </p:nvSpPr>
        <p:spPr/>
        <p:txBody>
          <a:bodyPr/>
          <a:lstStyle/>
          <a:p>
            <a:fld id="{FE699BB0-9339-9141-B7A4-D6B6697FC630}" type="datetimeFigureOut">
              <a:rPr lang="en-US" smtClean="0"/>
              <a:t>4/23/2026</a:t>
            </a:fld>
            <a:endParaRPr lang="en-US"/>
          </a:p>
        </p:txBody>
      </p:sp>
      <p:sp>
        <p:nvSpPr>
          <p:cNvPr id="3" name="Footer Placeholder 2">
            <a:extLst>
              <a:ext uri="{FF2B5EF4-FFF2-40B4-BE49-F238E27FC236}">
                <a16:creationId xmlns:a16="http://schemas.microsoft.com/office/drawing/2014/main" id="{9FDEA01E-B6AF-8B11-2F3B-2C6960E09D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E41677-1D49-805F-D68B-4EA01B3E3EAF}"/>
              </a:ext>
            </a:extLst>
          </p:cNvPr>
          <p:cNvSpPr>
            <a:spLocks noGrp="1"/>
          </p:cNvSpPr>
          <p:nvPr>
            <p:ph type="sldNum" sz="quarter" idx="12"/>
          </p:nvPr>
        </p:nvSpPr>
        <p:spPr/>
        <p:txBody>
          <a:bodyPr/>
          <a:lstStyle/>
          <a:p>
            <a:fld id="{0299A891-0F77-6343-A450-A039DF79995C}" type="slidenum">
              <a:rPr lang="en-US" smtClean="0"/>
              <a:t>‹#›</a:t>
            </a:fld>
            <a:endParaRPr lang="en-US"/>
          </a:p>
        </p:txBody>
      </p:sp>
    </p:spTree>
    <p:extLst>
      <p:ext uri="{BB962C8B-B14F-4D97-AF65-F5344CB8AC3E}">
        <p14:creationId xmlns:p14="http://schemas.microsoft.com/office/powerpoint/2010/main" val="413665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377D2-BE23-30F6-91F2-58165F85E1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3904D3-BCE0-CD28-681F-64433A4069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830CB7-44D2-E021-6682-923B082C4A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F773D8-6F1D-167B-2ED4-B9C79209F151}"/>
              </a:ext>
            </a:extLst>
          </p:cNvPr>
          <p:cNvSpPr>
            <a:spLocks noGrp="1"/>
          </p:cNvSpPr>
          <p:nvPr>
            <p:ph type="dt" sz="half" idx="10"/>
          </p:nvPr>
        </p:nvSpPr>
        <p:spPr/>
        <p:txBody>
          <a:bodyPr/>
          <a:lstStyle/>
          <a:p>
            <a:fld id="{FE699BB0-9339-9141-B7A4-D6B6697FC630}" type="datetimeFigureOut">
              <a:rPr lang="en-US" smtClean="0"/>
              <a:t>4/23/2026</a:t>
            </a:fld>
            <a:endParaRPr lang="en-US"/>
          </a:p>
        </p:txBody>
      </p:sp>
      <p:sp>
        <p:nvSpPr>
          <p:cNvPr id="6" name="Footer Placeholder 5">
            <a:extLst>
              <a:ext uri="{FF2B5EF4-FFF2-40B4-BE49-F238E27FC236}">
                <a16:creationId xmlns:a16="http://schemas.microsoft.com/office/drawing/2014/main" id="{FF8ABA49-795F-058A-3950-5158A19C94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11A9E3-3437-02FD-A851-5D540933D416}"/>
              </a:ext>
            </a:extLst>
          </p:cNvPr>
          <p:cNvSpPr>
            <a:spLocks noGrp="1"/>
          </p:cNvSpPr>
          <p:nvPr>
            <p:ph type="sldNum" sz="quarter" idx="12"/>
          </p:nvPr>
        </p:nvSpPr>
        <p:spPr/>
        <p:txBody>
          <a:bodyPr/>
          <a:lstStyle/>
          <a:p>
            <a:fld id="{0299A891-0F77-6343-A450-A039DF79995C}" type="slidenum">
              <a:rPr lang="en-US" smtClean="0"/>
              <a:t>‹#›</a:t>
            </a:fld>
            <a:endParaRPr lang="en-US"/>
          </a:p>
        </p:txBody>
      </p:sp>
    </p:spTree>
    <p:extLst>
      <p:ext uri="{BB962C8B-B14F-4D97-AF65-F5344CB8AC3E}">
        <p14:creationId xmlns:p14="http://schemas.microsoft.com/office/powerpoint/2010/main" val="2836392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38D7-90A7-BEBE-1216-7A0CD67B3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C50FC3-4386-9FDF-241D-044595F828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70DD32-D4A2-2B96-C766-3ED0B2CAD9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D582F-0FC8-920F-2475-C9F01CFE55AB}"/>
              </a:ext>
            </a:extLst>
          </p:cNvPr>
          <p:cNvSpPr>
            <a:spLocks noGrp="1"/>
          </p:cNvSpPr>
          <p:nvPr>
            <p:ph type="dt" sz="half" idx="10"/>
          </p:nvPr>
        </p:nvSpPr>
        <p:spPr/>
        <p:txBody>
          <a:bodyPr/>
          <a:lstStyle/>
          <a:p>
            <a:fld id="{FE699BB0-9339-9141-B7A4-D6B6697FC630}" type="datetimeFigureOut">
              <a:rPr lang="en-US" smtClean="0"/>
              <a:t>4/23/2026</a:t>
            </a:fld>
            <a:endParaRPr lang="en-US"/>
          </a:p>
        </p:txBody>
      </p:sp>
      <p:sp>
        <p:nvSpPr>
          <p:cNvPr id="6" name="Footer Placeholder 5">
            <a:extLst>
              <a:ext uri="{FF2B5EF4-FFF2-40B4-BE49-F238E27FC236}">
                <a16:creationId xmlns:a16="http://schemas.microsoft.com/office/drawing/2014/main" id="{A10E63B0-B2D7-31A3-CB81-53381E50F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845F60-86FF-1A5E-C8E9-F727321FADCF}"/>
              </a:ext>
            </a:extLst>
          </p:cNvPr>
          <p:cNvSpPr>
            <a:spLocks noGrp="1"/>
          </p:cNvSpPr>
          <p:nvPr>
            <p:ph type="sldNum" sz="quarter" idx="12"/>
          </p:nvPr>
        </p:nvSpPr>
        <p:spPr/>
        <p:txBody>
          <a:bodyPr/>
          <a:lstStyle/>
          <a:p>
            <a:fld id="{0299A891-0F77-6343-A450-A039DF79995C}" type="slidenum">
              <a:rPr lang="en-US" smtClean="0"/>
              <a:t>‹#›</a:t>
            </a:fld>
            <a:endParaRPr lang="en-US"/>
          </a:p>
        </p:txBody>
      </p:sp>
    </p:spTree>
    <p:extLst>
      <p:ext uri="{BB962C8B-B14F-4D97-AF65-F5344CB8AC3E}">
        <p14:creationId xmlns:p14="http://schemas.microsoft.com/office/powerpoint/2010/main" val="287559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811B2E-62B1-6649-CE37-3C47C64EBD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67A2EC-3AFF-6C0B-200E-7D5E45B16D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4FC94E-670B-C15E-BC24-EAA0C8E95E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E699BB0-9339-9141-B7A4-D6B6697FC630}" type="datetimeFigureOut">
              <a:rPr lang="en-US" smtClean="0"/>
              <a:t>4/23/2026</a:t>
            </a:fld>
            <a:endParaRPr lang="en-US"/>
          </a:p>
        </p:txBody>
      </p:sp>
      <p:sp>
        <p:nvSpPr>
          <p:cNvPr id="5" name="Footer Placeholder 4">
            <a:extLst>
              <a:ext uri="{FF2B5EF4-FFF2-40B4-BE49-F238E27FC236}">
                <a16:creationId xmlns:a16="http://schemas.microsoft.com/office/drawing/2014/main" id="{94360E02-5029-DF43-4AB5-1C3F7BAB85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848BA5F-552C-89BA-16F0-E29DA6D4E0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299A891-0F77-6343-A450-A039DF79995C}" type="slidenum">
              <a:rPr lang="en-US" smtClean="0"/>
              <a:t>‹#›</a:t>
            </a:fld>
            <a:endParaRPr lang="en-US"/>
          </a:p>
        </p:txBody>
      </p:sp>
    </p:spTree>
    <p:extLst>
      <p:ext uri="{BB962C8B-B14F-4D97-AF65-F5344CB8AC3E}">
        <p14:creationId xmlns:p14="http://schemas.microsoft.com/office/powerpoint/2010/main" val="3090213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I8VbisRv67Y" TargetMode="External"/><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hyperlink" Target="https://app.frame.io/reviews/4cb9af3a-ee20-4f38-9ae6-80fd5b26e3e3/fe063fcb-1df0-449d-99eb-5450f74e7353?version=08dc579e-0ef5-4e88-bc0a-595e1802a29a"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hyperlink" Target="https://campinvention.org/player/15c886f8-f111-4f01-807c-26cf27cbded3/08d8c87f-a82d-40e5-8a0f-e0e522374c30" TargetMode="Externa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hyperlink" Target="https://alum.mit.edu/slice/outmaneuvering-gran-turismo-drivers-ai" TargetMode="External"/><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s://next.frame.io/share/dbe80bac-697a-4dec-96cc-a27f1bafa7e8/view/84314a16-baff-4e84-beb1-e38a772a80fc" TargetMode="Externa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hyperlink" Target="https://www.invasivespeciescorporation.com/all-news/opinion-why-ai-is-our-best-defense-against-invasive-species" TargetMode="Externa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058FC-30FB-585C-C92C-D84BBB739038}"/>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7AE5FFD-A641-9D87-AD38-EFA1EB6C09C1}"/>
              </a:ext>
            </a:extLst>
          </p:cNvPr>
          <p:cNvSpPr/>
          <p:nvPr/>
        </p:nvSpPr>
        <p:spPr>
          <a:xfrm>
            <a:off x="0" y="4478"/>
            <a:ext cx="12183110" cy="6851650"/>
          </a:xfrm>
          <a:custGeom>
            <a:avLst/>
            <a:gdLst/>
            <a:ahLst/>
            <a:cxnLst/>
            <a:rect l="l" t="t" r="r" b="b"/>
            <a:pathLst>
              <a:path w="12183110" h="6851650">
                <a:moveTo>
                  <a:pt x="0" y="0"/>
                </a:moveTo>
                <a:lnTo>
                  <a:pt x="12183079" y="0"/>
                </a:lnTo>
                <a:lnTo>
                  <a:pt x="12183079" y="6851371"/>
                </a:lnTo>
                <a:lnTo>
                  <a:pt x="0" y="6851371"/>
                </a:lnTo>
                <a:lnTo>
                  <a:pt x="0" y="0"/>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a:extLst>
              <a:ext uri="{FF2B5EF4-FFF2-40B4-BE49-F238E27FC236}">
                <a16:creationId xmlns:a16="http://schemas.microsoft.com/office/drawing/2014/main" id="{778F05B8-9DAE-5ADF-1FFD-F29B5EF908AA}"/>
              </a:ext>
            </a:extLst>
          </p:cNvPr>
          <p:cNvSpPr/>
          <p:nvPr/>
        </p:nvSpPr>
        <p:spPr>
          <a:xfrm>
            <a:off x="1422191" y="4366543"/>
            <a:ext cx="1641475" cy="1410970"/>
          </a:xfrm>
          <a:custGeom>
            <a:avLst/>
            <a:gdLst/>
            <a:ahLst/>
            <a:cxnLst/>
            <a:rect l="l" t="t" r="r" b="b"/>
            <a:pathLst>
              <a:path w="1641475" h="1410970">
                <a:moveTo>
                  <a:pt x="1496603" y="418741"/>
                </a:moveTo>
                <a:lnTo>
                  <a:pt x="369548" y="418741"/>
                </a:lnTo>
                <a:lnTo>
                  <a:pt x="905577" y="0"/>
                </a:lnTo>
                <a:lnTo>
                  <a:pt x="1496603" y="418741"/>
                </a:lnTo>
                <a:close/>
              </a:path>
              <a:path w="1641475" h="1410970">
                <a:moveTo>
                  <a:pt x="103774" y="1410731"/>
                </a:moveTo>
                <a:lnTo>
                  <a:pt x="0" y="266470"/>
                </a:lnTo>
                <a:lnTo>
                  <a:pt x="369548" y="418741"/>
                </a:lnTo>
                <a:lnTo>
                  <a:pt x="1496603" y="418741"/>
                </a:lnTo>
                <a:lnTo>
                  <a:pt x="1640936" y="521000"/>
                </a:lnTo>
                <a:lnTo>
                  <a:pt x="103774" y="141073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a:extLst>
              <a:ext uri="{FF2B5EF4-FFF2-40B4-BE49-F238E27FC236}">
                <a16:creationId xmlns:a16="http://schemas.microsoft.com/office/drawing/2014/main" id="{B0BA565C-D46C-62F3-F736-271253B0D0F9}"/>
              </a:ext>
            </a:extLst>
          </p:cNvPr>
          <p:cNvSpPr/>
          <p:nvPr/>
        </p:nvSpPr>
        <p:spPr>
          <a:xfrm>
            <a:off x="2492011" y="4887544"/>
            <a:ext cx="734060" cy="330835"/>
          </a:xfrm>
          <a:custGeom>
            <a:avLst/>
            <a:gdLst/>
            <a:ahLst/>
            <a:cxnLst/>
            <a:rect l="l" t="t" r="r" b="b"/>
            <a:pathLst>
              <a:path w="734060" h="330835">
                <a:moveTo>
                  <a:pt x="0" y="330661"/>
                </a:moveTo>
                <a:lnTo>
                  <a:pt x="571116" y="0"/>
                </a:lnTo>
                <a:lnTo>
                  <a:pt x="577833" y="4477"/>
                </a:lnTo>
                <a:lnTo>
                  <a:pt x="733865" y="115694"/>
                </a:lnTo>
                <a:lnTo>
                  <a:pt x="0" y="330661"/>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a:extLst>
              <a:ext uri="{FF2B5EF4-FFF2-40B4-BE49-F238E27FC236}">
                <a16:creationId xmlns:a16="http://schemas.microsoft.com/office/drawing/2014/main" id="{B1CE7CBC-684D-C740-BA9F-08F187933C4B}"/>
              </a:ext>
            </a:extLst>
          </p:cNvPr>
          <p:cNvSpPr/>
          <p:nvPr/>
        </p:nvSpPr>
        <p:spPr>
          <a:xfrm>
            <a:off x="3401317" y="2292994"/>
            <a:ext cx="1621790" cy="2143760"/>
          </a:xfrm>
          <a:custGeom>
            <a:avLst/>
            <a:gdLst/>
            <a:ahLst/>
            <a:cxnLst/>
            <a:rect l="l" t="t" r="r" b="b"/>
            <a:pathLst>
              <a:path w="1621789" h="2143760">
                <a:moveTo>
                  <a:pt x="441961" y="2143713"/>
                </a:moveTo>
                <a:lnTo>
                  <a:pt x="0" y="1233827"/>
                </a:lnTo>
                <a:lnTo>
                  <a:pt x="1577476" y="0"/>
                </a:lnTo>
                <a:lnTo>
                  <a:pt x="1621523" y="321705"/>
                </a:lnTo>
                <a:lnTo>
                  <a:pt x="1240032" y="657593"/>
                </a:lnTo>
                <a:lnTo>
                  <a:pt x="1439364" y="1566730"/>
                </a:lnTo>
                <a:lnTo>
                  <a:pt x="441961" y="2143713"/>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a:extLst>
              <a:ext uri="{FF2B5EF4-FFF2-40B4-BE49-F238E27FC236}">
                <a16:creationId xmlns:a16="http://schemas.microsoft.com/office/drawing/2014/main" id="{4DCAFE39-10FB-2598-E7FE-AC796BFB2CB7}"/>
              </a:ext>
            </a:extLst>
          </p:cNvPr>
          <p:cNvSpPr/>
          <p:nvPr/>
        </p:nvSpPr>
        <p:spPr>
          <a:xfrm>
            <a:off x="1130287" y="1154706"/>
            <a:ext cx="1277620" cy="1330960"/>
          </a:xfrm>
          <a:custGeom>
            <a:avLst/>
            <a:gdLst/>
            <a:ahLst/>
            <a:cxnLst/>
            <a:rect l="l" t="t" r="r" b="b"/>
            <a:pathLst>
              <a:path w="1277620" h="1330960">
                <a:moveTo>
                  <a:pt x="512141" y="1330863"/>
                </a:moveTo>
                <a:lnTo>
                  <a:pt x="94067" y="1293543"/>
                </a:lnTo>
                <a:lnTo>
                  <a:pt x="0" y="261246"/>
                </a:lnTo>
                <a:lnTo>
                  <a:pt x="1277361" y="0"/>
                </a:lnTo>
                <a:lnTo>
                  <a:pt x="512141" y="1330863"/>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a:extLst>
              <a:ext uri="{FF2B5EF4-FFF2-40B4-BE49-F238E27FC236}">
                <a16:creationId xmlns:a16="http://schemas.microsoft.com/office/drawing/2014/main" id="{FA340048-2F34-3ECF-2060-0FD262A4F68F}"/>
              </a:ext>
            </a:extLst>
          </p:cNvPr>
          <p:cNvSpPr/>
          <p:nvPr/>
        </p:nvSpPr>
        <p:spPr>
          <a:xfrm>
            <a:off x="1224355" y="2448250"/>
            <a:ext cx="3196590" cy="1918335"/>
          </a:xfrm>
          <a:custGeom>
            <a:avLst/>
            <a:gdLst/>
            <a:ahLst/>
            <a:cxnLst/>
            <a:rect l="l" t="t" r="r" b="b"/>
            <a:pathLst>
              <a:path w="3196590" h="1918335">
                <a:moveTo>
                  <a:pt x="1103414" y="1918293"/>
                </a:moveTo>
                <a:lnTo>
                  <a:pt x="109742" y="1212929"/>
                </a:lnTo>
                <a:lnTo>
                  <a:pt x="0" y="0"/>
                </a:lnTo>
                <a:lnTo>
                  <a:pt x="3196014" y="282145"/>
                </a:lnTo>
                <a:lnTo>
                  <a:pt x="1103414" y="1918293"/>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a:extLst>
              <a:ext uri="{FF2B5EF4-FFF2-40B4-BE49-F238E27FC236}">
                <a16:creationId xmlns:a16="http://schemas.microsoft.com/office/drawing/2014/main" id="{6D548C78-891A-CE45-39DC-BD83B0B3CC43}"/>
              </a:ext>
            </a:extLst>
          </p:cNvPr>
          <p:cNvSpPr/>
          <p:nvPr/>
        </p:nvSpPr>
        <p:spPr>
          <a:xfrm>
            <a:off x="0" y="2340017"/>
            <a:ext cx="1334135" cy="1321435"/>
          </a:xfrm>
          <a:custGeom>
            <a:avLst/>
            <a:gdLst/>
            <a:ahLst/>
            <a:cxnLst/>
            <a:rect l="l" t="t" r="r" b="b"/>
            <a:pathLst>
              <a:path w="1334135" h="1321435">
                <a:moveTo>
                  <a:pt x="1334097" y="1321161"/>
                </a:moveTo>
                <a:lnTo>
                  <a:pt x="0" y="374702"/>
                </a:lnTo>
                <a:lnTo>
                  <a:pt x="0" y="0"/>
                </a:lnTo>
                <a:lnTo>
                  <a:pt x="1224355" y="108232"/>
                </a:lnTo>
                <a:lnTo>
                  <a:pt x="1334097" y="132116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a:extLst>
              <a:ext uri="{FF2B5EF4-FFF2-40B4-BE49-F238E27FC236}">
                <a16:creationId xmlns:a16="http://schemas.microsoft.com/office/drawing/2014/main" id="{47F62F02-C5D5-4731-E499-FA8D241AC805}"/>
              </a:ext>
            </a:extLst>
          </p:cNvPr>
          <p:cNvSpPr/>
          <p:nvPr/>
        </p:nvSpPr>
        <p:spPr>
          <a:xfrm>
            <a:off x="1002628" y="4478"/>
            <a:ext cx="437515" cy="890905"/>
          </a:xfrm>
          <a:custGeom>
            <a:avLst/>
            <a:gdLst/>
            <a:ahLst/>
            <a:cxnLst/>
            <a:rect l="l" t="t" r="r" b="b"/>
            <a:pathLst>
              <a:path w="437515" h="890905">
                <a:moveTo>
                  <a:pt x="36579" y="406795"/>
                </a:moveTo>
                <a:lnTo>
                  <a:pt x="0" y="0"/>
                </a:lnTo>
                <a:lnTo>
                  <a:pt x="437480" y="0"/>
                </a:lnTo>
                <a:lnTo>
                  <a:pt x="328899" y="270947"/>
                </a:lnTo>
                <a:lnTo>
                  <a:pt x="328483" y="270947"/>
                </a:lnTo>
                <a:lnTo>
                  <a:pt x="36579" y="406795"/>
                </a:lnTo>
                <a:close/>
              </a:path>
              <a:path w="437515" h="890905">
                <a:moveTo>
                  <a:pt x="80626" y="890474"/>
                </a:moveTo>
                <a:lnTo>
                  <a:pt x="80626" y="889727"/>
                </a:lnTo>
                <a:lnTo>
                  <a:pt x="328483" y="270947"/>
                </a:lnTo>
                <a:lnTo>
                  <a:pt x="328899" y="270947"/>
                </a:lnTo>
                <a:lnTo>
                  <a:pt x="80626" y="890474"/>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a:extLst>
              <a:ext uri="{FF2B5EF4-FFF2-40B4-BE49-F238E27FC236}">
                <a16:creationId xmlns:a16="http://schemas.microsoft.com/office/drawing/2014/main" id="{132F99B8-30DC-F1EA-003F-90AD4B80CF14}"/>
              </a:ext>
            </a:extLst>
          </p:cNvPr>
          <p:cNvSpPr/>
          <p:nvPr/>
        </p:nvSpPr>
        <p:spPr>
          <a:xfrm>
            <a:off x="851075" y="894205"/>
            <a:ext cx="279400" cy="578485"/>
          </a:xfrm>
          <a:custGeom>
            <a:avLst/>
            <a:gdLst/>
            <a:ahLst/>
            <a:cxnLst/>
            <a:rect l="l" t="t" r="r" b="b"/>
            <a:pathLst>
              <a:path w="279400" h="578485">
                <a:moveTo>
                  <a:pt x="0" y="578474"/>
                </a:moveTo>
                <a:lnTo>
                  <a:pt x="232179" y="0"/>
                </a:lnTo>
                <a:lnTo>
                  <a:pt x="279211" y="521747"/>
                </a:lnTo>
                <a:lnTo>
                  <a:pt x="0" y="578474"/>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a:extLst>
              <a:ext uri="{FF2B5EF4-FFF2-40B4-BE49-F238E27FC236}">
                <a16:creationId xmlns:a16="http://schemas.microsoft.com/office/drawing/2014/main" id="{C8A26337-A0A0-E49B-1E42-0A3A24E2A6B9}"/>
              </a:ext>
            </a:extLst>
          </p:cNvPr>
          <p:cNvSpPr/>
          <p:nvPr/>
        </p:nvSpPr>
        <p:spPr>
          <a:xfrm>
            <a:off x="0" y="411273"/>
            <a:ext cx="1083310" cy="1236345"/>
          </a:xfrm>
          <a:custGeom>
            <a:avLst/>
            <a:gdLst/>
            <a:ahLst/>
            <a:cxnLst/>
            <a:rect l="l" t="t" r="r" b="b"/>
            <a:pathLst>
              <a:path w="1083310" h="1236345">
                <a:moveTo>
                  <a:pt x="0" y="1236069"/>
                </a:moveTo>
                <a:lnTo>
                  <a:pt x="0" y="482932"/>
                </a:lnTo>
                <a:lnTo>
                  <a:pt x="1039208" y="0"/>
                </a:lnTo>
                <a:lnTo>
                  <a:pt x="1083255" y="482932"/>
                </a:lnTo>
                <a:lnTo>
                  <a:pt x="851074" y="1061407"/>
                </a:lnTo>
                <a:lnTo>
                  <a:pt x="0" y="1236069"/>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a:extLst>
              <a:ext uri="{FF2B5EF4-FFF2-40B4-BE49-F238E27FC236}">
                <a16:creationId xmlns:a16="http://schemas.microsoft.com/office/drawing/2014/main" id="{C8DBAFB4-E46F-3017-1E5C-0BDF7EA74B29}"/>
              </a:ext>
            </a:extLst>
          </p:cNvPr>
          <p:cNvSpPr/>
          <p:nvPr/>
        </p:nvSpPr>
        <p:spPr>
          <a:xfrm>
            <a:off x="0" y="1472681"/>
            <a:ext cx="852169" cy="911225"/>
          </a:xfrm>
          <a:custGeom>
            <a:avLst/>
            <a:gdLst/>
            <a:ahLst/>
            <a:cxnLst/>
            <a:rect l="l" t="t" r="r" b="b"/>
            <a:pathLst>
              <a:path w="852169" h="911225">
                <a:moveTo>
                  <a:pt x="487500" y="910628"/>
                </a:moveTo>
                <a:lnTo>
                  <a:pt x="0" y="867336"/>
                </a:lnTo>
                <a:lnTo>
                  <a:pt x="0" y="174661"/>
                </a:lnTo>
                <a:lnTo>
                  <a:pt x="851074" y="0"/>
                </a:lnTo>
                <a:lnTo>
                  <a:pt x="851821" y="0"/>
                </a:lnTo>
                <a:lnTo>
                  <a:pt x="487500" y="91062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a:extLst>
              <a:ext uri="{FF2B5EF4-FFF2-40B4-BE49-F238E27FC236}">
                <a16:creationId xmlns:a16="http://schemas.microsoft.com/office/drawing/2014/main" id="{68944050-0AB3-A185-35AE-55011E8A5DF4}"/>
              </a:ext>
            </a:extLst>
          </p:cNvPr>
          <p:cNvSpPr/>
          <p:nvPr/>
        </p:nvSpPr>
        <p:spPr>
          <a:xfrm>
            <a:off x="487501" y="1415952"/>
            <a:ext cx="737235" cy="1032510"/>
          </a:xfrm>
          <a:custGeom>
            <a:avLst/>
            <a:gdLst/>
            <a:ahLst/>
            <a:cxnLst/>
            <a:rect l="l" t="t" r="r" b="b"/>
            <a:pathLst>
              <a:path w="737235" h="1032510">
                <a:moveTo>
                  <a:pt x="736854" y="1032297"/>
                </a:moveTo>
                <a:lnTo>
                  <a:pt x="0" y="967357"/>
                </a:lnTo>
                <a:lnTo>
                  <a:pt x="364320" y="56728"/>
                </a:lnTo>
                <a:lnTo>
                  <a:pt x="642786" y="0"/>
                </a:lnTo>
                <a:lnTo>
                  <a:pt x="736854" y="103229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a:extLst>
              <a:ext uri="{FF2B5EF4-FFF2-40B4-BE49-F238E27FC236}">
                <a16:creationId xmlns:a16="http://schemas.microsoft.com/office/drawing/2014/main" id="{2CC16096-F78A-2ADA-869B-53D59A14130E}"/>
              </a:ext>
            </a:extLst>
          </p:cNvPr>
          <p:cNvSpPr/>
          <p:nvPr/>
        </p:nvSpPr>
        <p:spPr>
          <a:xfrm>
            <a:off x="3598410" y="5094301"/>
            <a:ext cx="213360" cy="324485"/>
          </a:xfrm>
          <a:custGeom>
            <a:avLst/>
            <a:gdLst/>
            <a:ahLst/>
            <a:cxnLst/>
            <a:rect l="l" t="t" r="r" b="b"/>
            <a:pathLst>
              <a:path w="213360" h="324485">
                <a:moveTo>
                  <a:pt x="212767" y="323944"/>
                </a:moveTo>
                <a:lnTo>
                  <a:pt x="0" y="172423"/>
                </a:lnTo>
                <a:lnTo>
                  <a:pt x="43300" y="0"/>
                </a:lnTo>
                <a:lnTo>
                  <a:pt x="212767" y="323944"/>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a:extLst>
              <a:ext uri="{FF2B5EF4-FFF2-40B4-BE49-F238E27FC236}">
                <a16:creationId xmlns:a16="http://schemas.microsoft.com/office/drawing/2014/main" id="{4CB885DA-F1B4-F5C7-2C83-A153FC30627A}"/>
              </a:ext>
            </a:extLst>
          </p:cNvPr>
          <p:cNvSpPr/>
          <p:nvPr/>
        </p:nvSpPr>
        <p:spPr>
          <a:xfrm>
            <a:off x="3544657" y="4774088"/>
            <a:ext cx="1042669" cy="1194435"/>
          </a:xfrm>
          <a:custGeom>
            <a:avLst/>
            <a:gdLst/>
            <a:ahLst/>
            <a:cxnLst/>
            <a:rect l="l" t="t" r="r" b="b"/>
            <a:pathLst>
              <a:path w="1042670" h="1194435">
                <a:moveTo>
                  <a:pt x="1042193" y="1194269"/>
                </a:moveTo>
                <a:lnTo>
                  <a:pt x="266520" y="644158"/>
                </a:lnTo>
                <a:lnTo>
                  <a:pt x="0" y="135846"/>
                </a:lnTo>
                <a:lnTo>
                  <a:pt x="462120" y="0"/>
                </a:lnTo>
                <a:lnTo>
                  <a:pt x="1042193" y="1194269"/>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a:extLst>
              <a:ext uri="{FF2B5EF4-FFF2-40B4-BE49-F238E27FC236}">
                <a16:creationId xmlns:a16="http://schemas.microsoft.com/office/drawing/2014/main" id="{563C4635-2363-BC66-5058-63CA2DB2D493}"/>
              </a:ext>
            </a:extLst>
          </p:cNvPr>
          <p:cNvSpPr/>
          <p:nvPr/>
        </p:nvSpPr>
        <p:spPr>
          <a:xfrm>
            <a:off x="5008656" y="429186"/>
            <a:ext cx="1263015" cy="1085850"/>
          </a:xfrm>
          <a:custGeom>
            <a:avLst/>
            <a:gdLst/>
            <a:ahLst/>
            <a:cxnLst/>
            <a:rect l="l" t="t" r="r" b="b"/>
            <a:pathLst>
              <a:path w="1263014" h="1085850">
                <a:moveTo>
                  <a:pt x="1261684" y="1085293"/>
                </a:moveTo>
                <a:lnTo>
                  <a:pt x="0" y="194068"/>
                </a:lnTo>
                <a:lnTo>
                  <a:pt x="951860" y="0"/>
                </a:lnTo>
                <a:lnTo>
                  <a:pt x="1262430" y="1084547"/>
                </a:lnTo>
                <a:lnTo>
                  <a:pt x="1261684" y="1085293"/>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a:extLst>
              <a:ext uri="{FF2B5EF4-FFF2-40B4-BE49-F238E27FC236}">
                <a16:creationId xmlns:a16="http://schemas.microsoft.com/office/drawing/2014/main" id="{30763527-6658-BCE4-C02C-8CA49C1B02C5}"/>
              </a:ext>
            </a:extLst>
          </p:cNvPr>
          <p:cNvSpPr/>
          <p:nvPr/>
        </p:nvSpPr>
        <p:spPr>
          <a:xfrm>
            <a:off x="5960517" y="299309"/>
            <a:ext cx="1085215" cy="1215390"/>
          </a:xfrm>
          <a:custGeom>
            <a:avLst/>
            <a:gdLst/>
            <a:ahLst/>
            <a:cxnLst/>
            <a:rect l="l" t="t" r="r" b="b"/>
            <a:pathLst>
              <a:path w="1085215" h="1215390">
                <a:moveTo>
                  <a:pt x="309823" y="1215171"/>
                </a:moveTo>
                <a:lnTo>
                  <a:pt x="0" y="129877"/>
                </a:lnTo>
                <a:lnTo>
                  <a:pt x="634575" y="0"/>
                </a:lnTo>
                <a:lnTo>
                  <a:pt x="1084750" y="532198"/>
                </a:lnTo>
                <a:lnTo>
                  <a:pt x="309823" y="1215171"/>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a:extLst>
              <a:ext uri="{FF2B5EF4-FFF2-40B4-BE49-F238E27FC236}">
                <a16:creationId xmlns:a16="http://schemas.microsoft.com/office/drawing/2014/main" id="{0B913A66-F3E1-308A-CBF1-E517A28DA82E}"/>
              </a:ext>
            </a:extLst>
          </p:cNvPr>
          <p:cNvSpPr/>
          <p:nvPr/>
        </p:nvSpPr>
        <p:spPr>
          <a:xfrm>
            <a:off x="6270341" y="825534"/>
            <a:ext cx="1771650" cy="1809750"/>
          </a:xfrm>
          <a:custGeom>
            <a:avLst/>
            <a:gdLst/>
            <a:ahLst/>
            <a:cxnLst/>
            <a:rect l="l" t="t" r="r" b="b"/>
            <a:pathLst>
              <a:path w="1771650" h="1809750">
                <a:moveTo>
                  <a:pt x="687579" y="1809317"/>
                </a:moveTo>
                <a:lnTo>
                  <a:pt x="1180308" y="1521948"/>
                </a:lnTo>
                <a:lnTo>
                  <a:pt x="1492" y="690438"/>
                </a:lnTo>
                <a:lnTo>
                  <a:pt x="0" y="688945"/>
                </a:lnTo>
                <a:lnTo>
                  <a:pt x="781644" y="0"/>
                </a:lnTo>
                <a:lnTo>
                  <a:pt x="942154" y="179888"/>
                </a:lnTo>
                <a:lnTo>
                  <a:pt x="1771580" y="1182325"/>
                </a:lnTo>
                <a:lnTo>
                  <a:pt x="687579" y="1809317"/>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a:extLst>
              <a:ext uri="{FF2B5EF4-FFF2-40B4-BE49-F238E27FC236}">
                <a16:creationId xmlns:a16="http://schemas.microsoft.com/office/drawing/2014/main" id="{2FA0E48B-4E3E-DF65-193D-C0C5EAD638AA}"/>
              </a:ext>
            </a:extLst>
          </p:cNvPr>
          <p:cNvSpPr/>
          <p:nvPr/>
        </p:nvSpPr>
        <p:spPr>
          <a:xfrm>
            <a:off x="6521930" y="1819017"/>
            <a:ext cx="3026410" cy="2096770"/>
          </a:xfrm>
          <a:custGeom>
            <a:avLst/>
            <a:gdLst/>
            <a:ahLst/>
            <a:cxnLst/>
            <a:rect l="l" t="t" r="r" b="b"/>
            <a:pathLst>
              <a:path w="3026409" h="2096770">
                <a:moveTo>
                  <a:pt x="414338" y="2096689"/>
                </a:moveTo>
                <a:lnTo>
                  <a:pt x="0" y="974822"/>
                </a:lnTo>
                <a:lnTo>
                  <a:pt x="435989" y="815835"/>
                </a:lnTo>
                <a:lnTo>
                  <a:pt x="1845489" y="0"/>
                </a:lnTo>
                <a:lnTo>
                  <a:pt x="3025798" y="1330865"/>
                </a:lnTo>
                <a:lnTo>
                  <a:pt x="414338" y="2096689"/>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a:extLst>
              <a:ext uri="{FF2B5EF4-FFF2-40B4-BE49-F238E27FC236}">
                <a16:creationId xmlns:a16="http://schemas.microsoft.com/office/drawing/2014/main" id="{896DED53-EF06-1A44-C91D-A724DD8DF0DA}"/>
              </a:ext>
            </a:extLst>
          </p:cNvPr>
          <p:cNvSpPr/>
          <p:nvPr/>
        </p:nvSpPr>
        <p:spPr>
          <a:xfrm>
            <a:off x="4836947" y="2816979"/>
            <a:ext cx="2099310" cy="1672589"/>
          </a:xfrm>
          <a:custGeom>
            <a:avLst/>
            <a:gdLst/>
            <a:ahLst/>
            <a:cxnLst/>
            <a:rect l="l" t="t" r="r" b="b"/>
            <a:pathLst>
              <a:path w="2099309" h="1672589">
                <a:moveTo>
                  <a:pt x="141846" y="1671975"/>
                </a:moveTo>
                <a:lnTo>
                  <a:pt x="0" y="1043491"/>
                </a:lnTo>
                <a:lnTo>
                  <a:pt x="1803685" y="0"/>
                </a:lnTo>
                <a:lnTo>
                  <a:pt x="2099321" y="1098727"/>
                </a:lnTo>
                <a:lnTo>
                  <a:pt x="141846" y="1671975"/>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a:extLst>
              <a:ext uri="{FF2B5EF4-FFF2-40B4-BE49-F238E27FC236}">
                <a16:creationId xmlns:a16="http://schemas.microsoft.com/office/drawing/2014/main" id="{8F2493D1-A24A-E8F2-0C05-A5140BCF0FF8}"/>
              </a:ext>
            </a:extLst>
          </p:cNvPr>
          <p:cNvSpPr/>
          <p:nvPr/>
        </p:nvSpPr>
        <p:spPr>
          <a:xfrm>
            <a:off x="4641350" y="1960837"/>
            <a:ext cx="2003425" cy="1899285"/>
          </a:xfrm>
          <a:custGeom>
            <a:avLst/>
            <a:gdLst/>
            <a:ahLst/>
            <a:cxnLst/>
            <a:rect l="l" t="t" r="r" b="b"/>
            <a:pathLst>
              <a:path w="2003425" h="1899285">
                <a:moveTo>
                  <a:pt x="199331" y="1898887"/>
                </a:moveTo>
                <a:lnTo>
                  <a:pt x="0" y="989750"/>
                </a:lnTo>
                <a:lnTo>
                  <a:pt x="1123569" y="0"/>
                </a:lnTo>
                <a:lnTo>
                  <a:pt x="1880579" y="427696"/>
                </a:lnTo>
                <a:lnTo>
                  <a:pt x="2003014" y="855396"/>
                </a:lnTo>
                <a:lnTo>
                  <a:pt x="199331" y="1898887"/>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a:extLst>
              <a:ext uri="{FF2B5EF4-FFF2-40B4-BE49-F238E27FC236}">
                <a16:creationId xmlns:a16="http://schemas.microsoft.com/office/drawing/2014/main" id="{B1424A20-B2E5-B072-76F2-AC75ADD81DEB}"/>
              </a:ext>
            </a:extLst>
          </p:cNvPr>
          <p:cNvSpPr/>
          <p:nvPr/>
        </p:nvSpPr>
        <p:spPr>
          <a:xfrm>
            <a:off x="5764920" y="1514480"/>
            <a:ext cx="757555" cy="874394"/>
          </a:xfrm>
          <a:custGeom>
            <a:avLst/>
            <a:gdLst/>
            <a:ahLst/>
            <a:cxnLst/>
            <a:rect l="l" t="t" r="r" b="b"/>
            <a:pathLst>
              <a:path w="757554" h="874394">
                <a:moveTo>
                  <a:pt x="757009" y="874053"/>
                </a:moveTo>
                <a:lnTo>
                  <a:pt x="0" y="446356"/>
                </a:lnTo>
                <a:lnTo>
                  <a:pt x="505420" y="0"/>
                </a:lnTo>
                <a:lnTo>
                  <a:pt x="506912" y="1492"/>
                </a:lnTo>
                <a:lnTo>
                  <a:pt x="757009" y="874053"/>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a:extLst>
              <a:ext uri="{FF2B5EF4-FFF2-40B4-BE49-F238E27FC236}">
                <a16:creationId xmlns:a16="http://schemas.microsoft.com/office/drawing/2014/main" id="{7CE6FF69-150D-510C-FC28-7A5B668D45B7}"/>
              </a:ext>
            </a:extLst>
          </p:cNvPr>
          <p:cNvSpPr/>
          <p:nvPr/>
        </p:nvSpPr>
        <p:spPr>
          <a:xfrm>
            <a:off x="6271833" y="1515973"/>
            <a:ext cx="1179195" cy="1118870"/>
          </a:xfrm>
          <a:custGeom>
            <a:avLst/>
            <a:gdLst/>
            <a:ahLst/>
            <a:cxnLst/>
            <a:rect l="l" t="t" r="r" b="b"/>
            <a:pathLst>
              <a:path w="1179195" h="1118870">
                <a:moveTo>
                  <a:pt x="686086" y="1118878"/>
                </a:moveTo>
                <a:lnTo>
                  <a:pt x="250096" y="872560"/>
                </a:lnTo>
                <a:lnTo>
                  <a:pt x="0" y="0"/>
                </a:lnTo>
                <a:lnTo>
                  <a:pt x="1178815" y="831510"/>
                </a:lnTo>
                <a:lnTo>
                  <a:pt x="686086" y="1118878"/>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a:extLst>
              <a:ext uri="{FF2B5EF4-FFF2-40B4-BE49-F238E27FC236}">
                <a16:creationId xmlns:a16="http://schemas.microsoft.com/office/drawing/2014/main" id="{C708E728-3536-082B-EAAC-B25EC694D791}"/>
              </a:ext>
            </a:extLst>
          </p:cNvPr>
          <p:cNvSpPr/>
          <p:nvPr/>
        </p:nvSpPr>
        <p:spPr>
          <a:xfrm>
            <a:off x="7045267" y="612807"/>
            <a:ext cx="454025" cy="403225"/>
          </a:xfrm>
          <a:custGeom>
            <a:avLst/>
            <a:gdLst/>
            <a:ahLst/>
            <a:cxnLst/>
            <a:rect l="l" t="t" r="r" b="b"/>
            <a:pathLst>
              <a:path w="454025" h="403225">
                <a:moveTo>
                  <a:pt x="156777" y="403063"/>
                </a:moveTo>
                <a:lnTo>
                  <a:pt x="0" y="217954"/>
                </a:lnTo>
                <a:lnTo>
                  <a:pt x="117209" y="114202"/>
                </a:lnTo>
                <a:lnTo>
                  <a:pt x="251589" y="0"/>
                </a:lnTo>
                <a:lnTo>
                  <a:pt x="453907" y="227656"/>
                </a:lnTo>
                <a:lnTo>
                  <a:pt x="156777" y="403063"/>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a:extLst>
              <a:ext uri="{FF2B5EF4-FFF2-40B4-BE49-F238E27FC236}">
                <a16:creationId xmlns:a16="http://schemas.microsoft.com/office/drawing/2014/main" id="{F539D586-CA99-C464-CCA9-078B6EBF0826}"/>
              </a:ext>
            </a:extLst>
          </p:cNvPr>
          <p:cNvSpPr/>
          <p:nvPr/>
        </p:nvSpPr>
        <p:spPr>
          <a:xfrm>
            <a:off x="7202045" y="840462"/>
            <a:ext cx="1165860" cy="1167765"/>
          </a:xfrm>
          <a:custGeom>
            <a:avLst/>
            <a:gdLst/>
            <a:ahLst/>
            <a:cxnLst/>
            <a:rect l="l" t="t" r="r" b="b"/>
            <a:pathLst>
              <a:path w="1165859" h="1167764">
                <a:moveTo>
                  <a:pt x="839876" y="1167398"/>
                </a:moveTo>
                <a:lnTo>
                  <a:pt x="0" y="175408"/>
                </a:lnTo>
                <a:lnTo>
                  <a:pt x="297129" y="0"/>
                </a:lnTo>
                <a:lnTo>
                  <a:pt x="1165374" y="978554"/>
                </a:lnTo>
                <a:lnTo>
                  <a:pt x="839876" y="116739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a:extLst>
              <a:ext uri="{FF2B5EF4-FFF2-40B4-BE49-F238E27FC236}">
                <a16:creationId xmlns:a16="http://schemas.microsoft.com/office/drawing/2014/main" id="{52F367B4-C395-1605-7286-94D63C130A39}"/>
              </a:ext>
            </a:extLst>
          </p:cNvPr>
          <p:cNvSpPr/>
          <p:nvPr/>
        </p:nvSpPr>
        <p:spPr>
          <a:xfrm>
            <a:off x="6595092" y="226906"/>
            <a:ext cx="702310" cy="605155"/>
          </a:xfrm>
          <a:custGeom>
            <a:avLst/>
            <a:gdLst/>
            <a:ahLst/>
            <a:cxnLst/>
            <a:rect l="l" t="t" r="r" b="b"/>
            <a:pathLst>
              <a:path w="702309" h="605155">
                <a:moveTo>
                  <a:pt x="450175" y="604601"/>
                </a:moveTo>
                <a:lnTo>
                  <a:pt x="0" y="72402"/>
                </a:lnTo>
                <a:lnTo>
                  <a:pt x="353121" y="0"/>
                </a:lnTo>
                <a:lnTo>
                  <a:pt x="701764" y="385900"/>
                </a:lnTo>
                <a:lnTo>
                  <a:pt x="569623" y="503087"/>
                </a:lnTo>
                <a:lnTo>
                  <a:pt x="450175" y="604601"/>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a:extLst>
              <a:ext uri="{FF2B5EF4-FFF2-40B4-BE49-F238E27FC236}">
                <a16:creationId xmlns:a16="http://schemas.microsoft.com/office/drawing/2014/main" id="{3C0CF8DC-C112-7AA9-7B95-1AF178830053}"/>
              </a:ext>
            </a:extLst>
          </p:cNvPr>
          <p:cNvSpPr/>
          <p:nvPr/>
        </p:nvSpPr>
        <p:spPr>
          <a:xfrm>
            <a:off x="6573444" y="4189642"/>
            <a:ext cx="2853690" cy="1948180"/>
          </a:xfrm>
          <a:custGeom>
            <a:avLst/>
            <a:gdLst/>
            <a:ahLst/>
            <a:cxnLst/>
            <a:rect l="l" t="t" r="r" b="b"/>
            <a:pathLst>
              <a:path w="2853690" h="1948179">
                <a:moveTo>
                  <a:pt x="2400928" y="1948150"/>
                </a:moveTo>
                <a:lnTo>
                  <a:pt x="0" y="1948150"/>
                </a:lnTo>
                <a:lnTo>
                  <a:pt x="718933" y="0"/>
                </a:lnTo>
                <a:lnTo>
                  <a:pt x="2853342" y="1142019"/>
                </a:lnTo>
                <a:lnTo>
                  <a:pt x="2400928" y="1948150"/>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a:extLst>
              <a:ext uri="{FF2B5EF4-FFF2-40B4-BE49-F238E27FC236}">
                <a16:creationId xmlns:a16="http://schemas.microsoft.com/office/drawing/2014/main" id="{A8DE121E-EB6A-7A17-3BE0-DC360E2887F1}"/>
              </a:ext>
            </a:extLst>
          </p:cNvPr>
          <p:cNvSpPr/>
          <p:nvPr/>
        </p:nvSpPr>
        <p:spPr>
          <a:xfrm>
            <a:off x="9547728" y="2377340"/>
            <a:ext cx="2635885" cy="1619250"/>
          </a:xfrm>
          <a:custGeom>
            <a:avLst/>
            <a:gdLst/>
            <a:ahLst/>
            <a:cxnLst/>
            <a:rect l="l" t="t" r="r" b="b"/>
            <a:pathLst>
              <a:path w="2635884" h="1619250">
                <a:moveTo>
                  <a:pt x="629347" y="1618981"/>
                </a:moveTo>
                <a:lnTo>
                  <a:pt x="0" y="772543"/>
                </a:lnTo>
                <a:lnTo>
                  <a:pt x="2635350" y="0"/>
                </a:lnTo>
                <a:lnTo>
                  <a:pt x="1322901" y="385150"/>
                </a:lnTo>
                <a:lnTo>
                  <a:pt x="629347" y="161898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a:extLst>
              <a:ext uri="{FF2B5EF4-FFF2-40B4-BE49-F238E27FC236}">
                <a16:creationId xmlns:a16="http://schemas.microsoft.com/office/drawing/2014/main" id="{FB5B1778-0CDB-06DC-4396-55B218D27094}"/>
              </a:ext>
            </a:extLst>
          </p:cNvPr>
          <p:cNvSpPr/>
          <p:nvPr/>
        </p:nvSpPr>
        <p:spPr>
          <a:xfrm>
            <a:off x="1525965" y="5003239"/>
            <a:ext cx="2072639" cy="1853564"/>
          </a:xfrm>
          <a:custGeom>
            <a:avLst/>
            <a:gdLst/>
            <a:ahLst/>
            <a:cxnLst/>
            <a:rect l="l" t="t" r="r" b="b"/>
            <a:pathLst>
              <a:path w="2072639" h="1853565">
                <a:moveTo>
                  <a:pt x="1673810" y="1853240"/>
                </a:moveTo>
                <a:lnTo>
                  <a:pt x="97786" y="1853240"/>
                </a:lnTo>
                <a:lnTo>
                  <a:pt x="0" y="774035"/>
                </a:lnTo>
                <a:lnTo>
                  <a:pt x="966045" y="214966"/>
                </a:lnTo>
                <a:lnTo>
                  <a:pt x="1699911" y="0"/>
                </a:lnTo>
                <a:lnTo>
                  <a:pt x="2072445" y="263485"/>
                </a:lnTo>
                <a:lnTo>
                  <a:pt x="1673810" y="1853240"/>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a:extLst>
              <a:ext uri="{FF2B5EF4-FFF2-40B4-BE49-F238E27FC236}">
                <a16:creationId xmlns:a16="http://schemas.microsoft.com/office/drawing/2014/main" id="{FF4249B2-C615-E19B-DB9C-FA42B99669FF}"/>
              </a:ext>
            </a:extLst>
          </p:cNvPr>
          <p:cNvSpPr/>
          <p:nvPr/>
        </p:nvSpPr>
        <p:spPr>
          <a:xfrm>
            <a:off x="4586851" y="5968358"/>
            <a:ext cx="239395" cy="169545"/>
          </a:xfrm>
          <a:custGeom>
            <a:avLst/>
            <a:gdLst/>
            <a:ahLst/>
            <a:cxnLst/>
            <a:rect l="l" t="t" r="r" b="b"/>
            <a:pathLst>
              <a:path w="239395" h="169545">
                <a:moveTo>
                  <a:pt x="238900" y="169434"/>
                </a:moveTo>
                <a:lnTo>
                  <a:pt x="82122" y="169434"/>
                </a:lnTo>
                <a:lnTo>
                  <a:pt x="0" y="0"/>
                </a:lnTo>
                <a:lnTo>
                  <a:pt x="238900" y="169434"/>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a:extLst>
              <a:ext uri="{FF2B5EF4-FFF2-40B4-BE49-F238E27FC236}">
                <a16:creationId xmlns:a16="http://schemas.microsoft.com/office/drawing/2014/main" id="{8625E041-B54C-E40E-A8C3-EF158C9343B0}"/>
              </a:ext>
            </a:extLst>
          </p:cNvPr>
          <p:cNvSpPr/>
          <p:nvPr/>
        </p:nvSpPr>
        <p:spPr>
          <a:xfrm>
            <a:off x="6086019" y="6137793"/>
            <a:ext cx="2888615" cy="718820"/>
          </a:xfrm>
          <a:custGeom>
            <a:avLst/>
            <a:gdLst/>
            <a:ahLst/>
            <a:cxnLst/>
            <a:rect l="l" t="t" r="r" b="b"/>
            <a:pathLst>
              <a:path w="2888615" h="718820">
                <a:moveTo>
                  <a:pt x="2485276" y="718686"/>
                </a:moveTo>
                <a:lnTo>
                  <a:pt x="0" y="718686"/>
                </a:lnTo>
                <a:lnTo>
                  <a:pt x="487425" y="0"/>
                </a:lnTo>
                <a:lnTo>
                  <a:pt x="2888354" y="0"/>
                </a:lnTo>
                <a:lnTo>
                  <a:pt x="2485276" y="71868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a:extLst>
              <a:ext uri="{FF2B5EF4-FFF2-40B4-BE49-F238E27FC236}">
                <a16:creationId xmlns:a16="http://schemas.microsoft.com/office/drawing/2014/main" id="{FE995D18-2772-8B86-AD47-6A32DEAD3FDA}"/>
              </a:ext>
            </a:extLst>
          </p:cNvPr>
          <p:cNvSpPr/>
          <p:nvPr/>
        </p:nvSpPr>
        <p:spPr>
          <a:xfrm>
            <a:off x="7447660" y="3794041"/>
            <a:ext cx="2729865" cy="1537970"/>
          </a:xfrm>
          <a:custGeom>
            <a:avLst/>
            <a:gdLst/>
            <a:ahLst/>
            <a:cxnLst/>
            <a:rect l="l" t="t" r="r" b="b"/>
            <a:pathLst>
              <a:path w="2729865" h="1537970">
                <a:moveTo>
                  <a:pt x="1979126" y="1537620"/>
                </a:moveTo>
                <a:lnTo>
                  <a:pt x="0" y="1060661"/>
                </a:lnTo>
                <a:lnTo>
                  <a:pt x="718188" y="0"/>
                </a:lnTo>
                <a:lnTo>
                  <a:pt x="2729415" y="202280"/>
                </a:lnTo>
                <a:lnTo>
                  <a:pt x="1979126" y="1537620"/>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a:extLst>
              <a:ext uri="{FF2B5EF4-FFF2-40B4-BE49-F238E27FC236}">
                <a16:creationId xmlns:a16="http://schemas.microsoft.com/office/drawing/2014/main" id="{548E7138-6377-B6D7-1098-8F5161F5D792}"/>
              </a:ext>
            </a:extLst>
          </p:cNvPr>
          <p:cNvSpPr/>
          <p:nvPr/>
        </p:nvSpPr>
        <p:spPr>
          <a:xfrm>
            <a:off x="8367420" y="361261"/>
            <a:ext cx="3816985" cy="2788920"/>
          </a:xfrm>
          <a:custGeom>
            <a:avLst/>
            <a:gdLst/>
            <a:ahLst/>
            <a:cxnLst/>
            <a:rect l="l" t="t" r="r" b="b"/>
            <a:pathLst>
              <a:path w="3816984" h="2788920">
                <a:moveTo>
                  <a:pt x="1181054" y="2788622"/>
                </a:moveTo>
                <a:lnTo>
                  <a:pt x="0" y="1457755"/>
                </a:lnTo>
                <a:lnTo>
                  <a:pt x="2262073" y="149286"/>
                </a:lnTo>
                <a:lnTo>
                  <a:pt x="3816406" y="0"/>
                </a:lnTo>
                <a:lnTo>
                  <a:pt x="3816406" y="2016078"/>
                </a:lnTo>
                <a:lnTo>
                  <a:pt x="1181054" y="2788622"/>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a:extLst>
              <a:ext uri="{FF2B5EF4-FFF2-40B4-BE49-F238E27FC236}">
                <a16:creationId xmlns:a16="http://schemas.microsoft.com/office/drawing/2014/main" id="{D02D1C3C-089E-C0D9-396C-7DDD4E8ADF5F}"/>
              </a:ext>
            </a:extLst>
          </p:cNvPr>
          <p:cNvSpPr/>
          <p:nvPr/>
        </p:nvSpPr>
        <p:spPr>
          <a:xfrm>
            <a:off x="3843278" y="3859724"/>
            <a:ext cx="1136015" cy="914400"/>
          </a:xfrm>
          <a:custGeom>
            <a:avLst/>
            <a:gdLst/>
            <a:ahLst/>
            <a:cxnLst/>
            <a:rect l="l" t="t" r="r" b="b"/>
            <a:pathLst>
              <a:path w="1136014" h="914400">
                <a:moveTo>
                  <a:pt x="163498" y="914364"/>
                </a:moveTo>
                <a:lnTo>
                  <a:pt x="0" y="576982"/>
                </a:lnTo>
                <a:lnTo>
                  <a:pt x="997403" y="0"/>
                </a:lnTo>
                <a:lnTo>
                  <a:pt x="1135514" y="629230"/>
                </a:lnTo>
                <a:lnTo>
                  <a:pt x="163498" y="914364"/>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a:extLst>
              <a:ext uri="{FF2B5EF4-FFF2-40B4-BE49-F238E27FC236}">
                <a16:creationId xmlns:a16="http://schemas.microsoft.com/office/drawing/2014/main" id="{A7DD0A1D-C455-02A3-688D-FB7AFA8D0F15}"/>
              </a:ext>
            </a:extLst>
          </p:cNvPr>
          <p:cNvSpPr/>
          <p:nvPr/>
        </p:nvSpPr>
        <p:spPr>
          <a:xfrm>
            <a:off x="3063127" y="4679294"/>
            <a:ext cx="481965" cy="324485"/>
          </a:xfrm>
          <a:custGeom>
            <a:avLst/>
            <a:gdLst/>
            <a:ahLst/>
            <a:cxnLst/>
            <a:rect l="l" t="t" r="r" b="b"/>
            <a:pathLst>
              <a:path w="481964" h="324485">
                <a:moveTo>
                  <a:pt x="162749" y="323944"/>
                </a:moveTo>
                <a:lnTo>
                  <a:pt x="0" y="208249"/>
                </a:lnTo>
                <a:lnTo>
                  <a:pt x="360588" y="0"/>
                </a:lnTo>
                <a:lnTo>
                  <a:pt x="481529" y="230641"/>
                </a:lnTo>
                <a:lnTo>
                  <a:pt x="162749" y="323944"/>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a:extLst>
              <a:ext uri="{FF2B5EF4-FFF2-40B4-BE49-F238E27FC236}">
                <a16:creationId xmlns:a16="http://schemas.microsoft.com/office/drawing/2014/main" id="{EF1DC938-99D5-7417-C3A5-AAFBE33BE76E}"/>
              </a:ext>
            </a:extLst>
          </p:cNvPr>
          <p:cNvSpPr/>
          <p:nvPr/>
        </p:nvSpPr>
        <p:spPr>
          <a:xfrm>
            <a:off x="10177076" y="2377339"/>
            <a:ext cx="2006600" cy="1821814"/>
          </a:xfrm>
          <a:custGeom>
            <a:avLst/>
            <a:gdLst/>
            <a:ahLst/>
            <a:cxnLst/>
            <a:rect l="l" t="t" r="r" b="b"/>
            <a:pathLst>
              <a:path w="2006600" h="1821814">
                <a:moveTo>
                  <a:pt x="2006003" y="1821257"/>
                </a:moveTo>
                <a:lnTo>
                  <a:pt x="0" y="1618981"/>
                </a:lnTo>
                <a:lnTo>
                  <a:pt x="693553" y="385150"/>
                </a:lnTo>
                <a:lnTo>
                  <a:pt x="2006003" y="0"/>
                </a:lnTo>
                <a:lnTo>
                  <a:pt x="2006003" y="1821257"/>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a:extLst>
              <a:ext uri="{FF2B5EF4-FFF2-40B4-BE49-F238E27FC236}">
                <a16:creationId xmlns:a16="http://schemas.microsoft.com/office/drawing/2014/main" id="{C59CB2D3-4FD8-45CB-4000-A9805376F017}"/>
              </a:ext>
            </a:extLst>
          </p:cNvPr>
          <p:cNvSpPr/>
          <p:nvPr/>
        </p:nvSpPr>
        <p:spPr>
          <a:xfrm>
            <a:off x="8571296" y="6137793"/>
            <a:ext cx="3611879" cy="718820"/>
          </a:xfrm>
          <a:custGeom>
            <a:avLst/>
            <a:gdLst/>
            <a:ahLst/>
            <a:cxnLst/>
            <a:rect l="l" t="t" r="r" b="b"/>
            <a:pathLst>
              <a:path w="3611879" h="718820">
                <a:moveTo>
                  <a:pt x="3611783" y="718686"/>
                </a:moveTo>
                <a:lnTo>
                  <a:pt x="0" y="718686"/>
                </a:lnTo>
                <a:lnTo>
                  <a:pt x="403077" y="0"/>
                </a:lnTo>
                <a:lnTo>
                  <a:pt x="3611783" y="0"/>
                </a:lnTo>
                <a:lnTo>
                  <a:pt x="3611783" y="71868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a:extLst>
              <a:ext uri="{FF2B5EF4-FFF2-40B4-BE49-F238E27FC236}">
                <a16:creationId xmlns:a16="http://schemas.microsoft.com/office/drawing/2014/main" id="{390315F8-0B49-054F-7930-B33C81E15C37}"/>
              </a:ext>
            </a:extLst>
          </p:cNvPr>
          <p:cNvSpPr/>
          <p:nvPr/>
        </p:nvSpPr>
        <p:spPr>
          <a:xfrm>
            <a:off x="0" y="4047076"/>
            <a:ext cx="1526540" cy="2613660"/>
          </a:xfrm>
          <a:custGeom>
            <a:avLst/>
            <a:gdLst/>
            <a:ahLst/>
            <a:cxnLst/>
            <a:rect l="l" t="t" r="r" b="b"/>
            <a:pathLst>
              <a:path w="1526540" h="2613659">
                <a:moveTo>
                  <a:pt x="0" y="2613209"/>
                </a:moveTo>
                <a:lnTo>
                  <a:pt x="0" y="0"/>
                </a:lnTo>
                <a:lnTo>
                  <a:pt x="1422191" y="585937"/>
                </a:lnTo>
                <a:lnTo>
                  <a:pt x="1525965" y="1730198"/>
                </a:lnTo>
                <a:lnTo>
                  <a:pt x="0" y="2613209"/>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a:extLst>
              <a:ext uri="{FF2B5EF4-FFF2-40B4-BE49-F238E27FC236}">
                <a16:creationId xmlns:a16="http://schemas.microsoft.com/office/drawing/2014/main" id="{C858F90C-AAF2-F6DC-6286-5BAE51DFA59B}"/>
              </a:ext>
            </a:extLst>
          </p:cNvPr>
          <p:cNvSpPr/>
          <p:nvPr/>
        </p:nvSpPr>
        <p:spPr>
          <a:xfrm>
            <a:off x="0" y="5777275"/>
            <a:ext cx="1624330" cy="1079500"/>
          </a:xfrm>
          <a:custGeom>
            <a:avLst/>
            <a:gdLst/>
            <a:ahLst/>
            <a:cxnLst/>
            <a:rect l="l" t="t" r="r" b="b"/>
            <a:pathLst>
              <a:path w="1624330" h="1079500">
                <a:moveTo>
                  <a:pt x="1623751" y="1079204"/>
                </a:moveTo>
                <a:lnTo>
                  <a:pt x="0" y="1079204"/>
                </a:lnTo>
                <a:lnTo>
                  <a:pt x="0" y="883011"/>
                </a:lnTo>
                <a:lnTo>
                  <a:pt x="1525965" y="0"/>
                </a:lnTo>
                <a:lnTo>
                  <a:pt x="1623751" y="1079204"/>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a:extLst>
              <a:ext uri="{FF2B5EF4-FFF2-40B4-BE49-F238E27FC236}">
                <a16:creationId xmlns:a16="http://schemas.microsoft.com/office/drawing/2014/main" id="{4D697104-29EA-399C-D2E5-40985E0C659D}"/>
              </a:ext>
            </a:extLst>
          </p:cNvPr>
          <p:cNvSpPr/>
          <p:nvPr/>
        </p:nvSpPr>
        <p:spPr>
          <a:xfrm>
            <a:off x="3069098" y="4478"/>
            <a:ext cx="1692910" cy="445134"/>
          </a:xfrm>
          <a:custGeom>
            <a:avLst/>
            <a:gdLst/>
            <a:ahLst/>
            <a:cxnLst/>
            <a:rect l="l" t="t" r="r" b="b"/>
            <a:pathLst>
              <a:path w="1692910" h="445134">
                <a:moveTo>
                  <a:pt x="1692447" y="444863"/>
                </a:moveTo>
                <a:lnTo>
                  <a:pt x="1064591" y="1489"/>
                </a:lnTo>
                <a:lnTo>
                  <a:pt x="0" y="742"/>
                </a:lnTo>
                <a:lnTo>
                  <a:pt x="743" y="0"/>
                </a:lnTo>
                <a:lnTo>
                  <a:pt x="1640189" y="0"/>
                </a:lnTo>
                <a:lnTo>
                  <a:pt x="1692447" y="444863"/>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45">
            <a:extLst>
              <a:ext uri="{FF2B5EF4-FFF2-40B4-BE49-F238E27FC236}">
                <a16:creationId xmlns:a16="http://schemas.microsoft.com/office/drawing/2014/main" id="{9DBAE6CF-1516-1074-1097-51343B7199DD}"/>
              </a:ext>
            </a:extLst>
          </p:cNvPr>
          <p:cNvSpPr/>
          <p:nvPr/>
        </p:nvSpPr>
        <p:spPr>
          <a:xfrm>
            <a:off x="2407649" y="331405"/>
            <a:ext cx="1417955" cy="823594"/>
          </a:xfrm>
          <a:custGeom>
            <a:avLst/>
            <a:gdLst/>
            <a:ahLst/>
            <a:cxnLst/>
            <a:rect l="l" t="t" r="r" b="b"/>
            <a:pathLst>
              <a:path w="1417954" h="823594">
                <a:moveTo>
                  <a:pt x="0" y="823300"/>
                </a:moveTo>
                <a:lnTo>
                  <a:pt x="473316" y="0"/>
                </a:lnTo>
                <a:lnTo>
                  <a:pt x="1417713" y="533689"/>
                </a:lnTo>
                <a:lnTo>
                  <a:pt x="0" y="823300"/>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object 46">
            <a:extLst>
              <a:ext uri="{FF2B5EF4-FFF2-40B4-BE49-F238E27FC236}">
                <a16:creationId xmlns:a16="http://schemas.microsoft.com/office/drawing/2014/main" id="{87EF6395-9567-5A9F-8E37-59E00B156DC6}"/>
              </a:ext>
            </a:extLst>
          </p:cNvPr>
          <p:cNvSpPr/>
          <p:nvPr/>
        </p:nvSpPr>
        <p:spPr>
          <a:xfrm>
            <a:off x="0" y="4478"/>
            <a:ext cx="1039494" cy="890269"/>
          </a:xfrm>
          <a:custGeom>
            <a:avLst/>
            <a:gdLst/>
            <a:ahLst/>
            <a:cxnLst/>
            <a:rect l="l" t="t" r="r" b="b"/>
            <a:pathLst>
              <a:path w="1039494" h="890269">
                <a:moveTo>
                  <a:pt x="0" y="889727"/>
                </a:moveTo>
                <a:lnTo>
                  <a:pt x="0" y="0"/>
                </a:lnTo>
                <a:lnTo>
                  <a:pt x="1002628" y="0"/>
                </a:lnTo>
                <a:lnTo>
                  <a:pt x="1039208" y="406795"/>
                </a:lnTo>
                <a:lnTo>
                  <a:pt x="0" y="88972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47">
            <a:extLst>
              <a:ext uri="{FF2B5EF4-FFF2-40B4-BE49-F238E27FC236}">
                <a16:creationId xmlns:a16="http://schemas.microsoft.com/office/drawing/2014/main" id="{F702F7B1-3245-F225-854B-B82E8C4FD65C}"/>
              </a:ext>
            </a:extLst>
          </p:cNvPr>
          <p:cNvSpPr/>
          <p:nvPr/>
        </p:nvSpPr>
        <p:spPr>
          <a:xfrm>
            <a:off x="0" y="2714720"/>
            <a:ext cx="1422400" cy="1918335"/>
          </a:xfrm>
          <a:custGeom>
            <a:avLst/>
            <a:gdLst/>
            <a:ahLst/>
            <a:cxnLst/>
            <a:rect l="l" t="t" r="r" b="b"/>
            <a:pathLst>
              <a:path w="1422400" h="1918335">
                <a:moveTo>
                  <a:pt x="1422191" y="1918293"/>
                </a:moveTo>
                <a:lnTo>
                  <a:pt x="0" y="1332356"/>
                </a:lnTo>
                <a:lnTo>
                  <a:pt x="0" y="0"/>
                </a:lnTo>
                <a:lnTo>
                  <a:pt x="1334097" y="946459"/>
                </a:lnTo>
                <a:lnTo>
                  <a:pt x="1422191" y="1918293"/>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48">
            <a:extLst>
              <a:ext uri="{FF2B5EF4-FFF2-40B4-BE49-F238E27FC236}">
                <a16:creationId xmlns:a16="http://schemas.microsoft.com/office/drawing/2014/main" id="{EF7D39F3-CD87-38C9-9A04-AAF2A9E7E1BC}"/>
              </a:ext>
            </a:extLst>
          </p:cNvPr>
          <p:cNvSpPr/>
          <p:nvPr/>
        </p:nvSpPr>
        <p:spPr>
          <a:xfrm>
            <a:off x="6344999" y="4478"/>
            <a:ext cx="1333500" cy="608330"/>
          </a:xfrm>
          <a:custGeom>
            <a:avLst/>
            <a:gdLst/>
            <a:ahLst/>
            <a:cxnLst/>
            <a:rect l="l" t="t" r="r" b="b"/>
            <a:pathLst>
              <a:path w="1333500" h="608330">
                <a:moveTo>
                  <a:pt x="250093" y="294830"/>
                </a:moveTo>
                <a:lnTo>
                  <a:pt x="0" y="0"/>
                </a:lnTo>
                <a:lnTo>
                  <a:pt x="1101917" y="0"/>
                </a:lnTo>
                <a:lnTo>
                  <a:pt x="1283407" y="222428"/>
                </a:lnTo>
                <a:lnTo>
                  <a:pt x="603215" y="222428"/>
                </a:lnTo>
                <a:lnTo>
                  <a:pt x="250093" y="294830"/>
                </a:lnTo>
                <a:close/>
              </a:path>
              <a:path w="1333500" h="608330">
                <a:moveTo>
                  <a:pt x="951857" y="608328"/>
                </a:moveTo>
                <a:lnTo>
                  <a:pt x="950364" y="606089"/>
                </a:lnTo>
                <a:lnTo>
                  <a:pt x="603215" y="222428"/>
                </a:lnTo>
                <a:lnTo>
                  <a:pt x="1283407" y="222428"/>
                </a:lnTo>
                <a:lnTo>
                  <a:pt x="1333348" y="283634"/>
                </a:lnTo>
                <a:lnTo>
                  <a:pt x="951857" y="60832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object 49">
            <a:extLst>
              <a:ext uri="{FF2B5EF4-FFF2-40B4-BE49-F238E27FC236}">
                <a16:creationId xmlns:a16="http://schemas.microsoft.com/office/drawing/2014/main" id="{74FC1CC4-FB90-AA99-8F07-F2BF1ED9A928}"/>
              </a:ext>
            </a:extLst>
          </p:cNvPr>
          <p:cNvSpPr/>
          <p:nvPr/>
        </p:nvSpPr>
        <p:spPr>
          <a:xfrm>
            <a:off x="7446916" y="4478"/>
            <a:ext cx="566420" cy="283845"/>
          </a:xfrm>
          <a:custGeom>
            <a:avLst/>
            <a:gdLst/>
            <a:ahLst/>
            <a:cxnLst/>
            <a:rect l="l" t="t" r="r" b="b"/>
            <a:pathLst>
              <a:path w="566420" h="283845">
                <a:moveTo>
                  <a:pt x="231430" y="283634"/>
                </a:moveTo>
                <a:lnTo>
                  <a:pt x="0" y="0"/>
                </a:lnTo>
                <a:lnTo>
                  <a:pt x="565885" y="0"/>
                </a:lnTo>
                <a:lnTo>
                  <a:pt x="231430" y="283634"/>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object 50">
            <a:extLst>
              <a:ext uri="{FF2B5EF4-FFF2-40B4-BE49-F238E27FC236}">
                <a16:creationId xmlns:a16="http://schemas.microsoft.com/office/drawing/2014/main" id="{EE283B60-F930-4F5B-91D0-0D36FCBB859A}"/>
              </a:ext>
            </a:extLst>
          </p:cNvPr>
          <p:cNvSpPr/>
          <p:nvPr/>
        </p:nvSpPr>
        <p:spPr>
          <a:xfrm>
            <a:off x="9018420" y="4478"/>
            <a:ext cx="2487295" cy="1438910"/>
          </a:xfrm>
          <a:custGeom>
            <a:avLst/>
            <a:gdLst/>
            <a:ahLst/>
            <a:cxnLst/>
            <a:rect l="l" t="t" r="r" b="b"/>
            <a:pathLst>
              <a:path w="2487295" h="1438910">
                <a:moveTo>
                  <a:pt x="0" y="1438345"/>
                </a:moveTo>
                <a:lnTo>
                  <a:pt x="118701" y="0"/>
                </a:lnTo>
                <a:lnTo>
                  <a:pt x="2486777" y="0"/>
                </a:lnTo>
                <a:lnTo>
                  <a:pt x="0" y="1438345"/>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object 51">
            <a:extLst>
              <a:ext uri="{FF2B5EF4-FFF2-40B4-BE49-F238E27FC236}">
                <a16:creationId xmlns:a16="http://schemas.microsoft.com/office/drawing/2014/main" id="{1AF06D7C-6E4B-7ACC-C61E-55FA613A7A79}"/>
              </a:ext>
            </a:extLst>
          </p:cNvPr>
          <p:cNvSpPr/>
          <p:nvPr/>
        </p:nvSpPr>
        <p:spPr>
          <a:xfrm>
            <a:off x="11407406" y="4478"/>
            <a:ext cx="775970" cy="356870"/>
          </a:xfrm>
          <a:custGeom>
            <a:avLst/>
            <a:gdLst/>
            <a:ahLst/>
            <a:cxnLst/>
            <a:rect l="l" t="t" r="r" b="b"/>
            <a:pathLst>
              <a:path w="775970" h="356870">
                <a:moveTo>
                  <a:pt x="775673" y="356782"/>
                </a:moveTo>
                <a:lnTo>
                  <a:pt x="0" y="55978"/>
                </a:lnTo>
                <a:lnTo>
                  <a:pt x="97790" y="0"/>
                </a:lnTo>
                <a:lnTo>
                  <a:pt x="775673" y="0"/>
                </a:lnTo>
                <a:lnTo>
                  <a:pt x="775673" y="356782"/>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object 52">
            <a:extLst>
              <a:ext uri="{FF2B5EF4-FFF2-40B4-BE49-F238E27FC236}">
                <a16:creationId xmlns:a16="http://schemas.microsoft.com/office/drawing/2014/main" id="{763ABDD7-5CA0-FE8E-E6CD-58018D678A7B}"/>
              </a:ext>
            </a:extLst>
          </p:cNvPr>
          <p:cNvSpPr/>
          <p:nvPr/>
        </p:nvSpPr>
        <p:spPr>
          <a:xfrm>
            <a:off x="10629493" y="60456"/>
            <a:ext cx="1553845" cy="450215"/>
          </a:xfrm>
          <a:custGeom>
            <a:avLst/>
            <a:gdLst/>
            <a:ahLst/>
            <a:cxnLst/>
            <a:rect l="l" t="t" r="r" b="b"/>
            <a:pathLst>
              <a:path w="1553845" h="450215">
                <a:moveTo>
                  <a:pt x="0" y="450091"/>
                </a:moveTo>
                <a:lnTo>
                  <a:pt x="777912" y="0"/>
                </a:lnTo>
                <a:lnTo>
                  <a:pt x="1553585" y="300804"/>
                </a:lnTo>
                <a:lnTo>
                  <a:pt x="0" y="45009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bject 53">
            <a:extLst>
              <a:ext uri="{FF2B5EF4-FFF2-40B4-BE49-F238E27FC236}">
                <a16:creationId xmlns:a16="http://schemas.microsoft.com/office/drawing/2014/main" id="{44974906-01F7-F5F8-8DCC-FDB990F222F1}"/>
              </a:ext>
            </a:extLst>
          </p:cNvPr>
          <p:cNvSpPr/>
          <p:nvPr/>
        </p:nvSpPr>
        <p:spPr>
          <a:xfrm>
            <a:off x="8974373" y="5331662"/>
            <a:ext cx="3209290" cy="806450"/>
          </a:xfrm>
          <a:custGeom>
            <a:avLst/>
            <a:gdLst/>
            <a:ahLst/>
            <a:cxnLst/>
            <a:rect l="l" t="t" r="r" b="b"/>
            <a:pathLst>
              <a:path w="3209290" h="806450">
                <a:moveTo>
                  <a:pt x="3208706" y="806131"/>
                </a:moveTo>
                <a:lnTo>
                  <a:pt x="0" y="806131"/>
                </a:lnTo>
                <a:lnTo>
                  <a:pt x="452414" y="0"/>
                </a:lnTo>
                <a:lnTo>
                  <a:pt x="3208706" y="665060"/>
                </a:lnTo>
                <a:lnTo>
                  <a:pt x="3208706" y="806131"/>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object 54">
            <a:extLst>
              <a:ext uri="{FF2B5EF4-FFF2-40B4-BE49-F238E27FC236}">
                <a16:creationId xmlns:a16="http://schemas.microsoft.com/office/drawing/2014/main" id="{09D5E558-65EA-0FFC-AE83-7786D1D10D0A}"/>
              </a:ext>
            </a:extLst>
          </p:cNvPr>
          <p:cNvSpPr/>
          <p:nvPr/>
        </p:nvSpPr>
        <p:spPr>
          <a:xfrm>
            <a:off x="4880994" y="1461484"/>
            <a:ext cx="883919" cy="1153795"/>
          </a:xfrm>
          <a:custGeom>
            <a:avLst/>
            <a:gdLst/>
            <a:ahLst/>
            <a:cxnLst/>
            <a:rect l="l" t="t" r="r" b="b"/>
            <a:pathLst>
              <a:path w="883920" h="1153795">
                <a:moveTo>
                  <a:pt x="141846" y="1153216"/>
                </a:moveTo>
                <a:lnTo>
                  <a:pt x="97799" y="831510"/>
                </a:lnTo>
                <a:lnTo>
                  <a:pt x="0" y="0"/>
                </a:lnTo>
                <a:lnTo>
                  <a:pt x="883925" y="499353"/>
                </a:lnTo>
                <a:lnTo>
                  <a:pt x="141846" y="1153216"/>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object 57">
            <a:extLst>
              <a:ext uri="{FF2B5EF4-FFF2-40B4-BE49-F238E27FC236}">
                <a16:creationId xmlns:a16="http://schemas.microsoft.com/office/drawing/2014/main" id="{500328A6-35EB-54D2-B71F-16E4A5C06F98}"/>
              </a:ext>
            </a:extLst>
          </p:cNvPr>
          <p:cNvSpPr/>
          <p:nvPr/>
        </p:nvSpPr>
        <p:spPr>
          <a:xfrm>
            <a:off x="3423715" y="4436707"/>
            <a:ext cx="583565" cy="473709"/>
          </a:xfrm>
          <a:custGeom>
            <a:avLst/>
            <a:gdLst/>
            <a:ahLst/>
            <a:cxnLst/>
            <a:rect l="l" t="t" r="r" b="b"/>
            <a:pathLst>
              <a:path w="583564" h="473710">
                <a:moveTo>
                  <a:pt x="120941" y="473227"/>
                </a:moveTo>
                <a:lnTo>
                  <a:pt x="0" y="242586"/>
                </a:lnTo>
                <a:lnTo>
                  <a:pt x="419563" y="0"/>
                </a:lnTo>
                <a:lnTo>
                  <a:pt x="583061" y="337380"/>
                </a:lnTo>
                <a:lnTo>
                  <a:pt x="120941" y="473227"/>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object 58">
            <a:extLst>
              <a:ext uri="{FF2B5EF4-FFF2-40B4-BE49-F238E27FC236}">
                <a16:creationId xmlns:a16="http://schemas.microsoft.com/office/drawing/2014/main" id="{589C179A-006D-BABA-CC49-B0E12EC32A00}"/>
              </a:ext>
            </a:extLst>
          </p:cNvPr>
          <p:cNvSpPr/>
          <p:nvPr/>
        </p:nvSpPr>
        <p:spPr>
          <a:xfrm>
            <a:off x="4825751" y="6137793"/>
            <a:ext cx="625475" cy="446405"/>
          </a:xfrm>
          <a:custGeom>
            <a:avLst/>
            <a:gdLst/>
            <a:ahLst/>
            <a:cxnLst/>
            <a:rect l="l" t="t" r="r" b="b"/>
            <a:pathLst>
              <a:path w="625475" h="446404">
                <a:moveTo>
                  <a:pt x="624869" y="446359"/>
                </a:moveTo>
                <a:lnTo>
                  <a:pt x="0" y="0"/>
                </a:lnTo>
                <a:lnTo>
                  <a:pt x="527816" y="0"/>
                </a:lnTo>
                <a:lnTo>
                  <a:pt x="624869" y="446359"/>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object 59">
            <a:extLst>
              <a:ext uri="{FF2B5EF4-FFF2-40B4-BE49-F238E27FC236}">
                <a16:creationId xmlns:a16="http://schemas.microsoft.com/office/drawing/2014/main" id="{0FB7B3ED-92B9-0378-AD97-7EC2B5B6308A}"/>
              </a:ext>
            </a:extLst>
          </p:cNvPr>
          <p:cNvSpPr/>
          <p:nvPr/>
        </p:nvSpPr>
        <p:spPr>
          <a:xfrm>
            <a:off x="3199775" y="5266725"/>
            <a:ext cx="1366520" cy="1590040"/>
          </a:xfrm>
          <a:custGeom>
            <a:avLst/>
            <a:gdLst/>
            <a:ahLst/>
            <a:cxnLst/>
            <a:rect l="l" t="t" r="r" b="b"/>
            <a:pathLst>
              <a:path w="1366520" h="1590040">
                <a:moveTo>
                  <a:pt x="1366111" y="1589754"/>
                </a:moveTo>
                <a:lnTo>
                  <a:pt x="0" y="1589754"/>
                </a:lnTo>
                <a:lnTo>
                  <a:pt x="398635" y="0"/>
                </a:lnTo>
                <a:lnTo>
                  <a:pt x="611401" y="151521"/>
                </a:lnTo>
                <a:lnTo>
                  <a:pt x="1366111" y="1589754"/>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object 60">
            <a:extLst>
              <a:ext uri="{FF2B5EF4-FFF2-40B4-BE49-F238E27FC236}">
                <a16:creationId xmlns:a16="http://schemas.microsoft.com/office/drawing/2014/main" id="{EF69EBF6-0EF6-A35B-4409-F9FA8ED9FBC2}"/>
              </a:ext>
            </a:extLst>
          </p:cNvPr>
          <p:cNvSpPr/>
          <p:nvPr/>
        </p:nvSpPr>
        <p:spPr>
          <a:xfrm>
            <a:off x="4668973" y="6137793"/>
            <a:ext cx="781685" cy="718820"/>
          </a:xfrm>
          <a:custGeom>
            <a:avLst/>
            <a:gdLst/>
            <a:ahLst/>
            <a:cxnLst/>
            <a:rect l="l" t="t" r="r" b="b"/>
            <a:pathLst>
              <a:path w="781685" h="718820">
                <a:moveTo>
                  <a:pt x="690604" y="718686"/>
                </a:moveTo>
                <a:lnTo>
                  <a:pt x="349333" y="718686"/>
                </a:lnTo>
                <a:lnTo>
                  <a:pt x="0" y="0"/>
                </a:lnTo>
                <a:lnTo>
                  <a:pt x="156777" y="0"/>
                </a:lnTo>
                <a:lnTo>
                  <a:pt x="781647" y="446358"/>
                </a:lnTo>
                <a:lnTo>
                  <a:pt x="690604" y="718686"/>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object 61">
            <a:extLst>
              <a:ext uri="{FF2B5EF4-FFF2-40B4-BE49-F238E27FC236}">
                <a16:creationId xmlns:a16="http://schemas.microsoft.com/office/drawing/2014/main" id="{4F23CA18-A9B8-9D6E-57A7-E5786407996D}"/>
              </a:ext>
            </a:extLst>
          </p:cNvPr>
          <p:cNvSpPr/>
          <p:nvPr/>
        </p:nvSpPr>
        <p:spPr>
          <a:xfrm>
            <a:off x="3811177" y="5418246"/>
            <a:ext cx="1207135" cy="1438275"/>
          </a:xfrm>
          <a:custGeom>
            <a:avLst/>
            <a:gdLst/>
            <a:ahLst/>
            <a:cxnLst/>
            <a:rect l="l" t="t" r="r" b="b"/>
            <a:pathLst>
              <a:path w="1207135" h="1438275">
                <a:moveTo>
                  <a:pt x="1207128" y="1438233"/>
                </a:moveTo>
                <a:lnTo>
                  <a:pt x="754709" y="1438233"/>
                </a:lnTo>
                <a:lnTo>
                  <a:pt x="0" y="0"/>
                </a:lnTo>
                <a:lnTo>
                  <a:pt x="377758" y="719546"/>
                </a:lnTo>
                <a:lnTo>
                  <a:pt x="857795" y="719546"/>
                </a:lnTo>
                <a:lnTo>
                  <a:pt x="1207128" y="1438233"/>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object 62">
            <a:extLst>
              <a:ext uri="{FF2B5EF4-FFF2-40B4-BE49-F238E27FC236}">
                <a16:creationId xmlns:a16="http://schemas.microsoft.com/office/drawing/2014/main" id="{B8B0C7B5-8EB8-50FA-18D2-2285D395A189}"/>
              </a:ext>
            </a:extLst>
          </p:cNvPr>
          <p:cNvSpPr/>
          <p:nvPr/>
        </p:nvSpPr>
        <p:spPr>
          <a:xfrm>
            <a:off x="5838830" y="4478"/>
            <a:ext cx="756285" cy="424815"/>
          </a:xfrm>
          <a:custGeom>
            <a:avLst/>
            <a:gdLst/>
            <a:ahLst/>
            <a:cxnLst/>
            <a:rect l="l" t="t" r="r" b="b"/>
            <a:pathLst>
              <a:path w="756284" h="424815">
                <a:moveTo>
                  <a:pt x="121686" y="424708"/>
                </a:moveTo>
                <a:lnTo>
                  <a:pt x="0" y="0"/>
                </a:lnTo>
                <a:lnTo>
                  <a:pt x="506168" y="0"/>
                </a:lnTo>
                <a:lnTo>
                  <a:pt x="756262" y="294830"/>
                </a:lnTo>
                <a:lnTo>
                  <a:pt x="121686" y="424708"/>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object 63">
            <a:extLst>
              <a:ext uri="{FF2B5EF4-FFF2-40B4-BE49-F238E27FC236}">
                <a16:creationId xmlns:a16="http://schemas.microsoft.com/office/drawing/2014/main" id="{1E9CD1DD-314E-5519-AE04-00D1271AB775}"/>
              </a:ext>
            </a:extLst>
          </p:cNvPr>
          <p:cNvSpPr/>
          <p:nvPr/>
        </p:nvSpPr>
        <p:spPr>
          <a:xfrm>
            <a:off x="6521930" y="2388533"/>
            <a:ext cx="436245" cy="427990"/>
          </a:xfrm>
          <a:custGeom>
            <a:avLst/>
            <a:gdLst/>
            <a:ahLst/>
            <a:cxnLst/>
            <a:rect l="l" t="t" r="r" b="b"/>
            <a:pathLst>
              <a:path w="436245" h="427989">
                <a:moveTo>
                  <a:pt x="122434" y="427699"/>
                </a:moveTo>
                <a:lnTo>
                  <a:pt x="0" y="0"/>
                </a:lnTo>
                <a:lnTo>
                  <a:pt x="435989" y="246318"/>
                </a:lnTo>
                <a:lnTo>
                  <a:pt x="122434" y="427699"/>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object 64">
            <a:extLst>
              <a:ext uri="{FF2B5EF4-FFF2-40B4-BE49-F238E27FC236}">
                <a16:creationId xmlns:a16="http://schemas.microsoft.com/office/drawing/2014/main" id="{0CCC12A0-B044-F66B-6676-93AD84C061BF}"/>
              </a:ext>
            </a:extLst>
          </p:cNvPr>
          <p:cNvSpPr/>
          <p:nvPr/>
        </p:nvSpPr>
        <p:spPr>
          <a:xfrm>
            <a:off x="7296856" y="4478"/>
            <a:ext cx="1622425" cy="836294"/>
          </a:xfrm>
          <a:custGeom>
            <a:avLst/>
            <a:gdLst/>
            <a:ahLst/>
            <a:cxnLst/>
            <a:rect l="l" t="t" r="r" b="b"/>
            <a:pathLst>
              <a:path w="1622425" h="836294">
                <a:moveTo>
                  <a:pt x="628601" y="585188"/>
                </a:moveTo>
                <a:lnTo>
                  <a:pt x="1622264" y="0"/>
                </a:lnTo>
                <a:lnTo>
                  <a:pt x="628601" y="585188"/>
                </a:lnTo>
                <a:close/>
              </a:path>
              <a:path w="1622425" h="836294">
                <a:moveTo>
                  <a:pt x="202317" y="835984"/>
                </a:moveTo>
                <a:lnTo>
                  <a:pt x="0" y="608328"/>
                </a:lnTo>
                <a:lnTo>
                  <a:pt x="381490" y="283634"/>
                </a:lnTo>
                <a:lnTo>
                  <a:pt x="628504" y="585069"/>
                </a:lnTo>
                <a:lnTo>
                  <a:pt x="202317" y="835984"/>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object 65">
            <a:extLst>
              <a:ext uri="{FF2B5EF4-FFF2-40B4-BE49-F238E27FC236}">
                <a16:creationId xmlns:a16="http://schemas.microsoft.com/office/drawing/2014/main" id="{F4796E57-8DB6-16E5-E9F3-5E9797FEAB83}"/>
              </a:ext>
            </a:extLst>
          </p:cNvPr>
          <p:cNvSpPr/>
          <p:nvPr/>
        </p:nvSpPr>
        <p:spPr>
          <a:xfrm>
            <a:off x="7678347" y="4478"/>
            <a:ext cx="1240790" cy="585470"/>
          </a:xfrm>
          <a:custGeom>
            <a:avLst/>
            <a:gdLst/>
            <a:ahLst/>
            <a:cxnLst/>
            <a:rect l="l" t="t" r="r" b="b"/>
            <a:pathLst>
              <a:path w="1240790" h="585470">
                <a:moveTo>
                  <a:pt x="247111" y="585188"/>
                </a:moveTo>
                <a:lnTo>
                  <a:pt x="0" y="283634"/>
                </a:lnTo>
                <a:lnTo>
                  <a:pt x="334455" y="0"/>
                </a:lnTo>
                <a:lnTo>
                  <a:pt x="1240774" y="0"/>
                </a:lnTo>
                <a:lnTo>
                  <a:pt x="247111" y="585188"/>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object 66">
            <a:extLst>
              <a:ext uri="{FF2B5EF4-FFF2-40B4-BE49-F238E27FC236}">
                <a16:creationId xmlns:a16="http://schemas.microsoft.com/office/drawing/2014/main" id="{3441CC3B-AD85-BEF4-9FEC-C669F67D2A1B}"/>
              </a:ext>
            </a:extLst>
          </p:cNvPr>
          <p:cNvSpPr/>
          <p:nvPr/>
        </p:nvSpPr>
        <p:spPr>
          <a:xfrm>
            <a:off x="7499174" y="4478"/>
            <a:ext cx="1638300" cy="1815464"/>
          </a:xfrm>
          <a:custGeom>
            <a:avLst/>
            <a:gdLst/>
            <a:ahLst/>
            <a:cxnLst/>
            <a:rect l="l" t="t" r="r" b="b"/>
            <a:pathLst>
              <a:path w="1638300" h="1815464">
                <a:moveTo>
                  <a:pt x="868244" y="1815287"/>
                </a:moveTo>
                <a:lnTo>
                  <a:pt x="0" y="835984"/>
                </a:lnTo>
                <a:lnTo>
                  <a:pt x="1419946" y="0"/>
                </a:lnTo>
                <a:lnTo>
                  <a:pt x="1637946" y="0"/>
                </a:lnTo>
                <a:lnTo>
                  <a:pt x="1519244" y="1438345"/>
                </a:lnTo>
                <a:lnTo>
                  <a:pt x="868244" y="1815287"/>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object 67">
            <a:extLst>
              <a:ext uri="{FF2B5EF4-FFF2-40B4-BE49-F238E27FC236}">
                <a16:creationId xmlns:a16="http://schemas.microsoft.com/office/drawing/2014/main" id="{571C3CCD-D1C3-6CD8-2BB7-E57BAA5BB38F}"/>
              </a:ext>
            </a:extLst>
          </p:cNvPr>
          <p:cNvSpPr/>
          <p:nvPr/>
        </p:nvSpPr>
        <p:spPr>
          <a:xfrm>
            <a:off x="4709288" y="4478"/>
            <a:ext cx="1251585" cy="619125"/>
          </a:xfrm>
          <a:custGeom>
            <a:avLst/>
            <a:gdLst/>
            <a:ahLst/>
            <a:cxnLst/>
            <a:rect l="l" t="t" r="r" b="b"/>
            <a:pathLst>
              <a:path w="1251585" h="619125">
                <a:moveTo>
                  <a:pt x="299367" y="618776"/>
                </a:moveTo>
                <a:lnTo>
                  <a:pt x="52256" y="444863"/>
                </a:lnTo>
                <a:lnTo>
                  <a:pt x="0" y="0"/>
                </a:lnTo>
                <a:lnTo>
                  <a:pt x="1129541" y="0"/>
                </a:lnTo>
                <a:lnTo>
                  <a:pt x="1251228" y="424708"/>
                </a:lnTo>
                <a:lnTo>
                  <a:pt x="299367" y="618776"/>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object 68">
            <a:extLst>
              <a:ext uri="{FF2B5EF4-FFF2-40B4-BE49-F238E27FC236}">
                <a16:creationId xmlns:a16="http://schemas.microsoft.com/office/drawing/2014/main" id="{1728F49A-3D84-8DF1-27E3-810A668614E4}"/>
              </a:ext>
            </a:extLst>
          </p:cNvPr>
          <p:cNvSpPr/>
          <p:nvPr/>
        </p:nvSpPr>
        <p:spPr>
          <a:xfrm>
            <a:off x="2880965" y="5221"/>
            <a:ext cx="1906905" cy="860425"/>
          </a:xfrm>
          <a:custGeom>
            <a:avLst/>
            <a:gdLst/>
            <a:ahLst/>
            <a:cxnLst/>
            <a:rect l="l" t="t" r="r" b="b"/>
            <a:pathLst>
              <a:path w="1906904" h="860425">
                <a:moveTo>
                  <a:pt x="944396" y="859873"/>
                </a:moveTo>
                <a:lnTo>
                  <a:pt x="0" y="326184"/>
                </a:lnTo>
                <a:lnTo>
                  <a:pt x="188132" y="0"/>
                </a:lnTo>
                <a:lnTo>
                  <a:pt x="1252724" y="746"/>
                </a:lnTo>
                <a:lnTo>
                  <a:pt x="1880579" y="444120"/>
                </a:lnTo>
                <a:lnTo>
                  <a:pt x="1906710" y="663567"/>
                </a:lnTo>
                <a:lnTo>
                  <a:pt x="944396" y="859873"/>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object 69">
            <a:extLst>
              <a:ext uri="{FF2B5EF4-FFF2-40B4-BE49-F238E27FC236}">
                <a16:creationId xmlns:a16="http://schemas.microsoft.com/office/drawing/2014/main" id="{DFF27354-CF36-E836-F2A7-DA669CBACC47}"/>
              </a:ext>
            </a:extLst>
          </p:cNvPr>
          <p:cNvSpPr/>
          <p:nvPr/>
        </p:nvSpPr>
        <p:spPr>
          <a:xfrm>
            <a:off x="4787675" y="623254"/>
            <a:ext cx="1482725" cy="1337945"/>
          </a:xfrm>
          <a:custGeom>
            <a:avLst/>
            <a:gdLst/>
            <a:ahLst/>
            <a:cxnLst/>
            <a:rect l="l" t="t" r="r" b="b"/>
            <a:pathLst>
              <a:path w="1482725" h="1337945">
                <a:moveTo>
                  <a:pt x="977244" y="1337582"/>
                </a:moveTo>
                <a:lnTo>
                  <a:pt x="93319" y="838229"/>
                </a:lnTo>
                <a:lnTo>
                  <a:pt x="0" y="45533"/>
                </a:lnTo>
                <a:lnTo>
                  <a:pt x="220981" y="0"/>
                </a:lnTo>
                <a:lnTo>
                  <a:pt x="1482665" y="891225"/>
                </a:lnTo>
                <a:lnTo>
                  <a:pt x="977244" y="1337582"/>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object 70">
            <a:extLst>
              <a:ext uri="{FF2B5EF4-FFF2-40B4-BE49-F238E27FC236}">
                <a16:creationId xmlns:a16="http://schemas.microsoft.com/office/drawing/2014/main" id="{FE041989-93BE-54E2-37A6-78105FF43A55}"/>
              </a:ext>
            </a:extLst>
          </p:cNvPr>
          <p:cNvSpPr/>
          <p:nvPr/>
        </p:nvSpPr>
        <p:spPr>
          <a:xfrm>
            <a:off x="3825362" y="668788"/>
            <a:ext cx="1056005" cy="793115"/>
          </a:xfrm>
          <a:custGeom>
            <a:avLst/>
            <a:gdLst/>
            <a:ahLst/>
            <a:cxnLst/>
            <a:rect l="l" t="t" r="r" b="b"/>
            <a:pathLst>
              <a:path w="1056004" h="793115">
                <a:moveTo>
                  <a:pt x="1055632" y="792695"/>
                </a:moveTo>
                <a:lnTo>
                  <a:pt x="0" y="196307"/>
                </a:lnTo>
                <a:lnTo>
                  <a:pt x="962313" y="0"/>
                </a:lnTo>
                <a:lnTo>
                  <a:pt x="1055632" y="792695"/>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object 71">
            <a:extLst>
              <a:ext uri="{FF2B5EF4-FFF2-40B4-BE49-F238E27FC236}">
                <a16:creationId xmlns:a16="http://schemas.microsoft.com/office/drawing/2014/main" id="{FBA8097D-C961-860A-A6D5-7532E950D912}"/>
              </a:ext>
            </a:extLst>
          </p:cNvPr>
          <p:cNvSpPr/>
          <p:nvPr/>
        </p:nvSpPr>
        <p:spPr>
          <a:xfrm>
            <a:off x="4761545" y="449341"/>
            <a:ext cx="247650" cy="219710"/>
          </a:xfrm>
          <a:custGeom>
            <a:avLst/>
            <a:gdLst/>
            <a:ahLst/>
            <a:cxnLst/>
            <a:rect l="l" t="t" r="r" b="b"/>
            <a:pathLst>
              <a:path w="247650" h="219709">
                <a:moveTo>
                  <a:pt x="26130" y="219447"/>
                </a:moveTo>
                <a:lnTo>
                  <a:pt x="0" y="0"/>
                </a:lnTo>
                <a:lnTo>
                  <a:pt x="247110" y="173913"/>
                </a:lnTo>
                <a:lnTo>
                  <a:pt x="26130" y="21944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object 73">
            <a:extLst>
              <a:ext uri="{FF2B5EF4-FFF2-40B4-BE49-F238E27FC236}">
                <a16:creationId xmlns:a16="http://schemas.microsoft.com/office/drawing/2014/main" id="{0E86123E-340A-88BA-6FFE-68D7AD552995}"/>
              </a:ext>
            </a:extLst>
          </p:cNvPr>
          <p:cNvSpPr/>
          <p:nvPr/>
        </p:nvSpPr>
        <p:spPr>
          <a:xfrm>
            <a:off x="2301644" y="4478"/>
            <a:ext cx="767715" cy="327025"/>
          </a:xfrm>
          <a:custGeom>
            <a:avLst/>
            <a:gdLst/>
            <a:ahLst/>
            <a:cxnLst/>
            <a:rect l="l" t="t" r="r" b="b"/>
            <a:pathLst>
              <a:path w="767714" h="327025">
                <a:moveTo>
                  <a:pt x="579321" y="326926"/>
                </a:moveTo>
                <a:lnTo>
                  <a:pt x="0" y="0"/>
                </a:lnTo>
                <a:lnTo>
                  <a:pt x="3140" y="0"/>
                </a:lnTo>
                <a:lnTo>
                  <a:pt x="767454" y="742"/>
                </a:lnTo>
                <a:lnTo>
                  <a:pt x="579321" y="32692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object 74">
            <a:extLst>
              <a:ext uri="{FF2B5EF4-FFF2-40B4-BE49-F238E27FC236}">
                <a16:creationId xmlns:a16="http://schemas.microsoft.com/office/drawing/2014/main" id="{5B64DBA8-14AE-F8A5-C5EC-0DCB896B8F6D}"/>
              </a:ext>
            </a:extLst>
          </p:cNvPr>
          <p:cNvSpPr/>
          <p:nvPr/>
        </p:nvSpPr>
        <p:spPr>
          <a:xfrm>
            <a:off x="1039207" y="275426"/>
            <a:ext cx="292100" cy="619760"/>
          </a:xfrm>
          <a:custGeom>
            <a:avLst/>
            <a:gdLst/>
            <a:ahLst/>
            <a:cxnLst/>
            <a:rect l="l" t="t" r="r" b="b"/>
            <a:pathLst>
              <a:path w="292100" h="619760">
                <a:moveTo>
                  <a:pt x="44046" y="619526"/>
                </a:moveTo>
                <a:lnTo>
                  <a:pt x="0" y="135847"/>
                </a:lnTo>
                <a:lnTo>
                  <a:pt x="291904" y="0"/>
                </a:lnTo>
                <a:lnTo>
                  <a:pt x="44046" y="61952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object 75">
            <a:extLst>
              <a:ext uri="{FF2B5EF4-FFF2-40B4-BE49-F238E27FC236}">
                <a16:creationId xmlns:a16="http://schemas.microsoft.com/office/drawing/2014/main" id="{151E16BF-7BF1-CDC8-6D21-5F41359F249A}"/>
              </a:ext>
            </a:extLst>
          </p:cNvPr>
          <p:cNvSpPr/>
          <p:nvPr/>
        </p:nvSpPr>
        <p:spPr>
          <a:xfrm>
            <a:off x="6936268" y="3149883"/>
            <a:ext cx="3241040" cy="1974850"/>
          </a:xfrm>
          <a:custGeom>
            <a:avLst/>
            <a:gdLst/>
            <a:ahLst/>
            <a:cxnLst/>
            <a:rect l="l" t="t" r="r" b="b"/>
            <a:pathLst>
              <a:path w="3241040" h="1974850">
                <a:moveTo>
                  <a:pt x="325501" y="1974275"/>
                </a:moveTo>
                <a:lnTo>
                  <a:pt x="0" y="765823"/>
                </a:lnTo>
                <a:lnTo>
                  <a:pt x="2611460" y="0"/>
                </a:lnTo>
                <a:lnTo>
                  <a:pt x="3090407" y="644158"/>
                </a:lnTo>
                <a:lnTo>
                  <a:pt x="1229580" y="644158"/>
                </a:lnTo>
                <a:lnTo>
                  <a:pt x="511392" y="1704819"/>
                </a:lnTo>
                <a:lnTo>
                  <a:pt x="325501" y="1974275"/>
                </a:lnTo>
                <a:close/>
              </a:path>
              <a:path w="3241040" h="1974850">
                <a:moveTo>
                  <a:pt x="3240807" y="846438"/>
                </a:moveTo>
                <a:lnTo>
                  <a:pt x="1229580" y="644158"/>
                </a:lnTo>
                <a:lnTo>
                  <a:pt x="3090407" y="644158"/>
                </a:lnTo>
                <a:lnTo>
                  <a:pt x="3240807" y="84643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object 76">
            <a:extLst>
              <a:ext uri="{FF2B5EF4-FFF2-40B4-BE49-F238E27FC236}">
                <a16:creationId xmlns:a16="http://schemas.microsoft.com/office/drawing/2014/main" id="{49A31232-D070-D4CE-88B3-2F16D731044F}"/>
              </a:ext>
            </a:extLst>
          </p:cNvPr>
          <p:cNvSpPr/>
          <p:nvPr/>
        </p:nvSpPr>
        <p:spPr>
          <a:xfrm>
            <a:off x="4978794" y="3915707"/>
            <a:ext cx="2283460" cy="2223135"/>
          </a:xfrm>
          <a:custGeom>
            <a:avLst/>
            <a:gdLst/>
            <a:ahLst/>
            <a:cxnLst/>
            <a:rect l="l" t="t" r="r" b="b"/>
            <a:pathLst>
              <a:path w="2283459" h="2223135">
                <a:moveTo>
                  <a:pt x="1590168" y="2222832"/>
                </a:moveTo>
                <a:lnTo>
                  <a:pt x="372533" y="2222832"/>
                </a:lnTo>
                <a:lnTo>
                  <a:pt x="0" y="573247"/>
                </a:lnTo>
                <a:lnTo>
                  <a:pt x="1957474" y="0"/>
                </a:lnTo>
                <a:lnTo>
                  <a:pt x="2282976" y="1208451"/>
                </a:lnTo>
                <a:lnTo>
                  <a:pt x="1590168" y="2222832"/>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object 77">
            <a:extLst>
              <a:ext uri="{FF2B5EF4-FFF2-40B4-BE49-F238E27FC236}">
                <a16:creationId xmlns:a16="http://schemas.microsoft.com/office/drawing/2014/main" id="{76E2251F-B130-5E3F-35AD-FAD7683B1BA0}"/>
              </a:ext>
            </a:extLst>
          </p:cNvPr>
          <p:cNvSpPr/>
          <p:nvPr/>
        </p:nvSpPr>
        <p:spPr>
          <a:xfrm>
            <a:off x="5349835" y="6137793"/>
            <a:ext cx="1223645" cy="718820"/>
          </a:xfrm>
          <a:custGeom>
            <a:avLst/>
            <a:gdLst/>
            <a:ahLst/>
            <a:cxnLst/>
            <a:rect l="l" t="t" r="r" b="b"/>
            <a:pathLst>
              <a:path w="1223645" h="718820">
                <a:moveTo>
                  <a:pt x="736183" y="718686"/>
                </a:moveTo>
                <a:lnTo>
                  <a:pt x="483605" y="718686"/>
                </a:lnTo>
                <a:lnTo>
                  <a:pt x="100785" y="446358"/>
                </a:lnTo>
                <a:lnTo>
                  <a:pt x="0" y="0"/>
                </a:lnTo>
                <a:lnTo>
                  <a:pt x="1223608" y="0"/>
                </a:lnTo>
                <a:lnTo>
                  <a:pt x="736183" y="718686"/>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object 78">
            <a:extLst>
              <a:ext uri="{FF2B5EF4-FFF2-40B4-BE49-F238E27FC236}">
                <a16:creationId xmlns:a16="http://schemas.microsoft.com/office/drawing/2014/main" id="{BB3823FA-7584-E0EC-D8C8-2A259D210A29}"/>
              </a:ext>
            </a:extLst>
          </p:cNvPr>
          <p:cNvSpPr/>
          <p:nvPr/>
        </p:nvSpPr>
        <p:spPr>
          <a:xfrm>
            <a:off x="5354354" y="6584152"/>
            <a:ext cx="479425" cy="272415"/>
          </a:xfrm>
          <a:custGeom>
            <a:avLst/>
            <a:gdLst/>
            <a:ahLst/>
            <a:cxnLst/>
            <a:rect l="l" t="t" r="r" b="b"/>
            <a:pathLst>
              <a:path w="479425" h="272415">
                <a:moveTo>
                  <a:pt x="479086" y="272327"/>
                </a:moveTo>
                <a:lnTo>
                  <a:pt x="0" y="272327"/>
                </a:lnTo>
                <a:lnTo>
                  <a:pt x="96265" y="0"/>
                </a:lnTo>
                <a:lnTo>
                  <a:pt x="479086" y="27232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object 79">
            <a:extLst>
              <a:ext uri="{FF2B5EF4-FFF2-40B4-BE49-F238E27FC236}">
                <a16:creationId xmlns:a16="http://schemas.microsoft.com/office/drawing/2014/main" id="{D13BD33B-6F06-216E-F313-D66147A3F379}"/>
              </a:ext>
            </a:extLst>
          </p:cNvPr>
          <p:cNvSpPr/>
          <p:nvPr/>
        </p:nvSpPr>
        <p:spPr>
          <a:xfrm>
            <a:off x="2327769" y="3850023"/>
            <a:ext cx="1096010" cy="1037590"/>
          </a:xfrm>
          <a:custGeom>
            <a:avLst/>
            <a:gdLst/>
            <a:ahLst/>
            <a:cxnLst/>
            <a:rect l="l" t="t" r="r" b="b"/>
            <a:pathLst>
              <a:path w="1096010" h="1037589">
                <a:moveTo>
                  <a:pt x="735358" y="1037520"/>
                </a:moveTo>
                <a:lnTo>
                  <a:pt x="0" y="516520"/>
                </a:lnTo>
                <a:lnTo>
                  <a:pt x="660703" y="0"/>
                </a:lnTo>
                <a:lnTo>
                  <a:pt x="1095946" y="829270"/>
                </a:lnTo>
                <a:lnTo>
                  <a:pt x="735358" y="1037520"/>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object 81">
            <a:extLst>
              <a:ext uri="{FF2B5EF4-FFF2-40B4-BE49-F238E27FC236}">
                <a16:creationId xmlns:a16="http://schemas.microsoft.com/office/drawing/2014/main" id="{DCEDE9B6-BD50-B3A6-DD02-83F169D4F175}"/>
              </a:ext>
            </a:extLst>
          </p:cNvPr>
          <p:cNvSpPr/>
          <p:nvPr/>
        </p:nvSpPr>
        <p:spPr>
          <a:xfrm>
            <a:off x="4597800" y="4545129"/>
            <a:ext cx="2539161" cy="166387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B9F4BEDF-F270-3CB3-52BF-A32FEABE36FF}"/>
              </a:ext>
            </a:extLst>
          </p:cNvPr>
          <p:cNvSpPr txBox="1"/>
          <p:nvPr/>
        </p:nvSpPr>
        <p:spPr>
          <a:xfrm>
            <a:off x="294319" y="371692"/>
            <a:ext cx="11332396" cy="3785652"/>
          </a:xfrm>
          <a:prstGeom prst="rect">
            <a:avLst/>
          </a:prstGeom>
          <a:noFill/>
        </p:spPr>
        <p:txBody>
          <a:bodyPr wrap="square" lIns="91440" tIns="45720" rIns="91440" bIns="45720" rtlCol="0" anchor="ctr">
            <a:spAutoFit/>
          </a:bodyPr>
          <a:lstStyle/>
          <a:p>
            <a:pPr lvl="0" algn="ctr">
              <a:defRPr/>
            </a:pPr>
            <a:r>
              <a:rPr lang="en-US" sz="6000" b="1" dirty="0">
                <a:solidFill>
                  <a:prstClr val="white"/>
                </a:solidFill>
                <a:latin typeface="Calibri"/>
              </a:rPr>
              <a:t>National Inventors Hall of Fame Invention Education Programs </a:t>
            </a:r>
          </a:p>
          <a:p>
            <a:pPr lvl="0" algn="ctr">
              <a:defRPr/>
            </a:pPr>
            <a:endParaRPr lang="en-US" sz="4000" b="1" dirty="0">
              <a:solidFill>
                <a:prstClr val="white"/>
              </a:solidFill>
              <a:latin typeface="Calibri"/>
            </a:endParaRPr>
          </a:p>
          <a:p>
            <a:pPr lvl="0" algn="ctr">
              <a:defRPr/>
            </a:pPr>
            <a:r>
              <a:rPr lang="en-US" sz="4000" b="1" dirty="0">
                <a:solidFill>
                  <a:prstClr val="white"/>
                </a:solidFill>
                <a:latin typeface="Calibri"/>
              </a:rPr>
              <a:t>Examples of the Integration of </a:t>
            </a:r>
            <a:endParaRPr lang="en-US" sz="4000" b="1" dirty="0">
              <a:solidFill>
                <a:prstClr val="white"/>
              </a:solidFill>
              <a:latin typeface="Calibri"/>
              <a:ea typeface="Calibri"/>
              <a:cs typeface="Calibri"/>
            </a:endParaRPr>
          </a:p>
          <a:p>
            <a:pPr algn="ctr">
              <a:defRPr/>
            </a:pPr>
            <a:r>
              <a:rPr lang="en-US" sz="4000" b="1" dirty="0">
                <a:solidFill>
                  <a:prstClr val="white"/>
                </a:solidFill>
                <a:latin typeface="Calibri"/>
                <a:ea typeface="Calibri"/>
                <a:cs typeface="Calibri"/>
              </a:rPr>
              <a:t>Artificial Intelligence in Curricula</a:t>
            </a:r>
          </a:p>
        </p:txBody>
      </p:sp>
    </p:spTree>
    <p:extLst>
      <p:ext uri="{BB962C8B-B14F-4D97-AF65-F5344CB8AC3E}">
        <p14:creationId xmlns:p14="http://schemas.microsoft.com/office/powerpoint/2010/main" val="3416994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2F27CB-4474-C33B-7172-DA950E2B8987}"/>
              </a:ext>
            </a:extLst>
          </p:cNvPr>
          <p:cNvSpPr txBox="1"/>
          <p:nvPr/>
        </p:nvSpPr>
        <p:spPr>
          <a:xfrm>
            <a:off x="511687" y="1629070"/>
            <a:ext cx="5803052"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solidFill>
                  <a:srgbClr val="000000"/>
                </a:solidFill>
                <a:latin typeface="Calibri" panose="020F0502020204030204" pitchFamily="34" charset="0"/>
                <a:cs typeface="Calibri" panose="020F0502020204030204" pitchFamily="34" charset="0"/>
              </a:rPr>
              <a:t>Children head out on an epic </a:t>
            </a:r>
            <a:r>
              <a:rPr lang="en-US" b="1" dirty="0">
                <a:solidFill>
                  <a:srgbClr val="000000"/>
                </a:solidFill>
                <a:latin typeface="Calibri" panose="020F0502020204030204" pitchFamily="34" charset="0"/>
                <a:cs typeface="Calibri" panose="020F0502020204030204" pitchFamily="34" charset="0"/>
              </a:rPr>
              <a:t>global operation</a:t>
            </a:r>
            <a:r>
              <a:rPr lang="en-US" dirty="0">
                <a:solidFill>
                  <a:srgbClr val="000000"/>
                </a:solidFill>
                <a:latin typeface="Calibri" panose="020F0502020204030204" pitchFamily="34" charset="0"/>
                <a:cs typeface="Calibri" panose="020F0502020204030204" pitchFamily="34" charset="0"/>
              </a:rPr>
              <a:t> to explore and solve water challenges around this big blue planet! </a:t>
            </a:r>
          </a:p>
          <a:p>
            <a:pPr marL="285750" indent="-285750">
              <a:buFont typeface="Arial"/>
              <a:buChar char="•"/>
            </a:pPr>
            <a:r>
              <a:rPr lang="en-US" dirty="0">
                <a:latin typeface="Calibri" panose="020F0502020204030204" pitchFamily="34" charset="0"/>
                <a:cs typeface="Calibri" panose="020F0502020204030204" pitchFamily="34" charset="0"/>
              </a:rPr>
              <a:t>This curriculum highlights the use of Artificial Intelligence for underwater </a:t>
            </a:r>
            <a:r>
              <a:rPr lang="en-US" b="1" dirty="0">
                <a:latin typeface="Calibri" panose="020F0502020204030204" pitchFamily="34" charset="0"/>
                <a:cs typeface="Calibri" panose="020F0502020204030204" pitchFamily="34" charset="0"/>
              </a:rPr>
              <a:t>data collection</a:t>
            </a:r>
            <a:r>
              <a:rPr lang="en-US" dirty="0">
                <a:latin typeface="Calibri" panose="020F0502020204030204" pitchFamily="34" charset="0"/>
                <a:cs typeface="Calibri" panose="020F0502020204030204" pitchFamily="34" charset="0"/>
              </a:rPr>
              <a:t>.</a:t>
            </a:r>
          </a:p>
          <a:p>
            <a:pPr marL="285750" indent="-285750">
              <a:buFont typeface="Arial"/>
              <a:buChar char="•"/>
            </a:pPr>
            <a:endParaRPr lang="en-US" dirty="0">
              <a:latin typeface="Calibri" panose="020F0502020204030204" pitchFamily="34" charset="0"/>
              <a:cs typeface="Calibri" panose="020F0502020204030204" pitchFamily="34" charset="0"/>
            </a:endParaRPr>
          </a:p>
          <a:p>
            <a:pPr marL="285750" indent="-285750">
              <a:buFont typeface="Arial"/>
              <a:buChar char="•"/>
            </a:pPr>
            <a:r>
              <a:rPr lang="en-US" dirty="0">
                <a:latin typeface="Calibri" panose="020F0502020204030204" pitchFamily="34" charset="0"/>
                <a:cs typeface="Calibri" panose="020F0502020204030204" pitchFamily="34" charset="0"/>
              </a:rPr>
              <a:t>Excerpt from curriculum:</a:t>
            </a:r>
          </a:p>
          <a:p>
            <a:pPr marL="742950" lvl="1" indent="-285750">
              <a:buFont typeface="Courier New"/>
              <a:buChar char="o"/>
            </a:pPr>
            <a:r>
              <a:rPr lang="en-US" dirty="0">
                <a:latin typeface="Calibri" panose="020F0502020204030204" pitchFamily="34" charset="0"/>
                <a:ea typeface="+mn-lt"/>
                <a:cs typeface="Calibri" panose="020F0502020204030204" pitchFamily="34" charset="0"/>
              </a:rPr>
              <a:t>"</a:t>
            </a:r>
            <a:r>
              <a:rPr lang="en-US" b="1" dirty="0">
                <a:latin typeface="Calibri" panose="020F0502020204030204" pitchFamily="34" charset="0"/>
                <a:ea typeface="+mn-lt"/>
                <a:cs typeface="Calibri" panose="020F0502020204030204" pitchFamily="34" charset="0"/>
              </a:rPr>
              <a:t>Artificial Intelligence (AI) </a:t>
            </a:r>
            <a:r>
              <a:rPr lang="en-US" dirty="0">
                <a:latin typeface="Calibri" panose="020F0502020204030204" pitchFamily="34" charset="0"/>
                <a:ea typeface="+mn-lt"/>
                <a:cs typeface="Calibri" panose="020F0502020204030204" pitchFamily="34" charset="0"/>
              </a:rPr>
              <a:t>is being used to help with water data collection and analysis. It plays a key role in the operation of many water treatment plants...</a:t>
            </a:r>
            <a:r>
              <a:rPr lang="en-US" b="1" dirty="0">
                <a:latin typeface="Calibri" panose="020F0502020204030204" pitchFamily="34" charset="0"/>
                <a:ea typeface="+mn-lt"/>
                <a:cs typeface="Calibri" panose="020F0502020204030204" pitchFamily="34" charset="0"/>
              </a:rPr>
              <a:t>AI is key to helping us conserve and manage water resources now and in the future.</a:t>
            </a:r>
            <a:r>
              <a:rPr lang="en-US" dirty="0">
                <a:latin typeface="Calibri" panose="020F0502020204030204" pitchFamily="34" charset="0"/>
                <a:ea typeface="+mn-lt"/>
                <a:cs typeface="Calibri" panose="020F0502020204030204" pitchFamily="34" charset="0"/>
              </a:rPr>
              <a:t>"</a:t>
            </a:r>
            <a:endParaRPr lang="en-US" dirty="0">
              <a:latin typeface="Calibri" panose="020F0502020204030204" pitchFamily="34" charset="0"/>
              <a:cs typeface="Calibri" panose="020F0502020204030204" pitchFamily="34" charset="0"/>
            </a:endParaRPr>
          </a:p>
        </p:txBody>
      </p:sp>
      <p:pic>
        <p:nvPicPr>
          <p:cNvPr id="6" name="Picture 5" descr="A cover of a product&#10;&#10;AI-generated content may be incorrect.">
            <a:extLst>
              <a:ext uri="{FF2B5EF4-FFF2-40B4-BE49-F238E27FC236}">
                <a16:creationId xmlns:a16="http://schemas.microsoft.com/office/drawing/2014/main" id="{7F1041CB-1CCC-5BAD-F0AC-5568C4350FBC}"/>
              </a:ext>
            </a:extLst>
          </p:cNvPr>
          <p:cNvPicPr>
            <a:picLocks noChangeAspect="1"/>
          </p:cNvPicPr>
          <p:nvPr/>
        </p:nvPicPr>
        <p:blipFill>
          <a:blip r:embed="rId2"/>
          <a:stretch>
            <a:fillRect/>
          </a:stretch>
        </p:blipFill>
        <p:spPr>
          <a:xfrm>
            <a:off x="6651065" y="1629070"/>
            <a:ext cx="4297680" cy="4305064"/>
          </a:xfrm>
          <a:prstGeom prst="rect">
            <a:avLst/>
          </a:prstGeom>
          <a:ln>
            <a:no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F7C96EA3-6E1B-5A1C-30AE-338C2CC55BFF}"/>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Curriculum: Operation: </a:t>
            </a:r>
            <a:r>
              <a:rPr lang="en-US" sz="4400" b="1" err="1">
                <a:solidFill>
                  <a:schemeClr val="bg1"/>
                </a:solidFill>
                <a:latin typeface="Calibri"/>
                <a:ea typeface="Calibri"/>
                <a:cs typeface="Calibri"/>
              </a:rPr>
              <a:t>HydroDrop</a:t>
            </a:r>
            <a:r>
              <a:rPr lang="en-US" sz="4400" b="1">
                <a:solidFill>
                  <a:schemeClr val="bg1"/>
                </a:solidFill>
                <a:latin typeface="Calibri"/>
                <a:ea typeface="Calibri"/>
                <a:cs typeface="Calibri"/>
              </a:rPr>
              <a:t>™</a:t>
            </a:r>
          </a:p>
        </p:txBody>
      </p:sp>
    </p:spTree>
    <p:extLst>
      <p:ext uri="{BB962C8B-B14F-4D97-AF65-F5344CB8AC3E}">
        <p14:creationId xmlns:p14="http://schemas.microsoft.com/office/powerpoint/2010/main" val="3046954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C7914-97CB-5672-E590-CEE5848894D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A1F2A86-55B0-97AF-F0E5-42BE91398508}"/>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AI in Curricula</a:t>
            </a:r>
          </a:p>
        </p:txBody>
      </p:sp>
      <p:pic>
        <p:nvPicPr>
          <p:cNvPr id="2" name="Picture 1" descr="A close-up of a machine&#10;&#10;AI-generated content may be incorrect.">
            <a:extLst>
              <a:ext uri="{FF2B5EF4-FFF2-40B4-BE49-F238E27FC236}">
                <a16:creationId xmlns:a16="http://schemas.microsoft.com/office/drawing/2014/main" id="{AE7D3285-9CC6-B441-D988-D18AA70DD800}"/>
              </a:ext>
            </a:extLst>
          </p:cNvPr>
          <p:cNvPicPr>
            <a:picLocks noChangeAspect="1"/>
          </p:cNvPicPr>
          <p:nvPr/>
        </p:nvPicPr>
        <p:blipFill>
          <a:blip r:embed="rId2"/>
          <a:stretch>
            <a:fillRect/>
          </a:stretch>
        </p:blipFill>
        <p:spPr>
          <a:xfrm>
            <a:off x="7463239" y="1418219"/>
            <a:ext cx="3973202" cy="4021561"/>
          </a:xfrm>
          <a:prstGeom prst="rect">
            <a:avLst/>
          </a:prstGeom>
          <a:ln>
            <a:no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4ACA32A3-5BAB-E829-6788-64DB8757F46A}"/>
              </a:ext>
            </a:extLst>
          </p:cNvPr>
          <p:cNvSpPr txBox="1"/>
          <p:nvPr/>
        </p:nvSpPr>
        <p:spPr>
          <a:xfrm>
            <a:off x="178593" y="1381124"/>
            <a:ext cx="6000749"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panose="020F0502020204030204" pitchFamily="34" charset="0"/>
                <a:cs typeface="Calibri" panose="020F0502020204030204" pitchFamily="34" charset="0"/>
              </a:rPr>
              <a:t>The </a:t>
            </a:r>
            <a:r>
              <a:rPr lang="en-US" i="1" dirty="0">
                <a:latin typeface="Calibri" panose="020F0502020204030204" pitchFamily="34" charset="0"/>
                <a:cs typeface="Calibri" panose="020F0502020204030204" pitchFamily="34" charset="0"/>
              </a:rPr>
              <a:t>Operation: </a:t>
            </a:r>
            <a:r>
              <a:rPr lang="en-US" i="1" dirty="0" err="1">
                <a:latin typeface="Calibri" panose="020F0502020204030204" pitchFamily="34" charset="0"/>
                <a:cs typeface="Calibri" panose="020F0502020204030204" pitchFamily="34" charset="0"/>
              </a:rPr>
              <a:t>HydroDrop</a:t>
            </a:r>
            <a:r>
              <a:rPr lang="en-US" i="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curriculum takes a deep dive into collecting and analyzing eDNA (environmental DNA). The process of collecting and analyzing eDNA samples is increasingly using AI.</a:t>
            </a:r>
          </a:p>
          <a:p>
            <a:pPr marL="285750" indent="-285750">
              <a:buFont typeface="Arial"/>
              <a:buChar char="•"/>
            </a:pPr>
            <a:endParaRPr lang="en-US" dirty="0">
              <a:latin typeface="Calibri" panose="020F0502020204030204" pitchFamily="34" charset="0"/>
              <a:cs typeface="Calibri" panose="020F0502020204030204" pitchFamily="34" charset="0"/>
            </a:endParaRPr>
          </a:p>
          <a:p>
            <a:pPr marL="285750" indent="-285750">
              <a:buFont typeface="Arial"/>
              <a:buChar char="•"/>
            </a:pPr>
            <a:r>
              <a:rPr lang="en-US" dirty="0">
                <a:latin typeface="Calibri" panose="020F0502020204030204" pitchFamily="34" charset="0"/>
                <a:cs typeface="Calibri" panose="020F0502020204030204" pitchFamily="34" charset="0"/>
              </a:rPr>
              <a:t>Excerpts from curriculum:</a:t>
            </a:r>
          </a:p>
          <a:p>
            <a:pPr marL="742950" lvl="1" indent="-285750">
              <a:buFont typeface="Courier New"/>
              <a:buChar char="o"/>
            </a:pPr>
            <a:r>
              <a:rPr lang="en-US" sz="1600" u="sng" dirty="0">
                <a:latin typeface="Calibri" panose="020F0502020204030204" pitchFamily="34" charset="0"/>
                <a:cs typeface="Calibri" panose="020F0502020204030204" pitchFamily="34" charset="0"/>
              </a:rPr>
              <a:t>Primary Discussion</a:t>
            </a:r>
            <a:r>
              <a:rPr lang="en-US" sz="1600" dirty="0">
                <a:latin typeface="Calibri" panose="020F0502020204030204" pitchFamily="34" charset="0"/>
                <a:cs typeface="Calibri" panose="020F0502020204030204" pitchFamily="34" charset="0"/>
              </a:rPr>
              <a:t>:</a:t>
            </a:r>
            <a:r>
              <a:rPr lang="en-US" sz="1600" dirty="0">
                <a:latin typeface="Calibri" panose="020F0502020204030204" pitchFamily="34" charset="0"/>
                <a:ea typeface="+mn-lt"/>
                <a:cs typeface="Calibri" panose="020F0502020204030204" pitchFamily="34" charset="0"/>
              </a:rPr>
              <a:t> "It can be hard to go deep underground or in the water and study what is there. </a:t>
            </a:r>
            <a:r>
              <a:rPr lang="en-US" sz="1600" b="1" dirty="0">
                <a:latin typeface="Calibri" panose="020F0502020204030204" pitchFamily="34" charset="0"/>
                <a:ea typeface="+mn-lt"/>
                <a:cs typeface="Calibri" panose="020F0502020204030204" pitchFamily="34" charset="0"/>
              </a:rPr>
              <a:t>Robots can help us go to these places and learn more.</a:t>
            </a:r>
            <a:r>
              <a:rPr lang="en-US" sz="1600" dirty="0">
                <a:latin typeface="Calibri" panose="020F0502020204030204" pitchFamily="34" charset="0"/>
                <a:ea typeface="+mn-lt"/>
                <a:cs typeface="Calibri" panose="020F0502020204030204" pitchFamily="34" charset="0"/>
              </a:rPr>
              <a:t> When we discover more about the planet, we can often help better protect it." </a:t>
            </a:r>
          </a:p>
          <a:p>
            <a:pPr marL="742950" lvl="1" indent="-285750">
              <a:buFont typeface="Courier New"/>
              <a:buChar char="o"/>
            </a:pPr>
            <a:r>
              <a:rPr lang="en-US" sz="1600" u="sng" dirty="0">
                <a:latin typeface="Calibri" panose="020F0502020204030204" pitchFamily="34" charset="0"/>
                <a:ea typeface="+mn-lt"/>
                <a:cs typeface="Calibri" panose="020F0502020204030204" pitchFamily="34" charset="0"/>
              </a:rPr>
              <a:t>Intermediate Discussion</a:t>
            </a:r>
            <a:r>
              <a:rPr lang="en-US" sz="1600" dirty="0">
                <a:latin typeface="Calibri" panose="020F0502020204030204" pitchFamily="34" charset="0"/>
                <a:ea typeface="+mn-lt"/>
                <a:cs typeface="Calibri" panose="020F0502020204030204" pitchFamily="34" charset="0"/>
              </a:rPr>
              <a:t>: "It can be challenging to go to places deep underground or in the water to collect and analyze data about those environments. </a:t>
            </a:r>
            <a:r>
              <a:rPr lang="en-US" sz="1600" b="1" dirty="0">
                <a:latin typeface="Calibri" panose="020F0502020204030204" pitchFamily="34" charset="0"/>
                <a:ea typeface="+mn-lt"/>
                <a:cs typeface="Calibri" panose="020F0502020204030204" pitchFamily="34" charset="0"/>
              </a:rPr>
              <a:t>Artificial intelligence allows us to conduct research in remote locations without navigating the challenges of returning samples to a laboratory.</a:t>
            </a:r>
            <a:r>
              <a:rPr lang="en-US" sz="1600" dirty="0">
                <a:latin typeface="Calibri" panose="020F0502020204030204" pitchFamily="34" charset="0"/>
                <a:ea typeface="+mn-lt"/>
                <a:cs typeface="Calibri" panose="020F0502020204030204" pitchFamily="34" charset="0"/>
              </a:rPr>
              <a:t> As we collect more environmental data, we can make more informed decisions to help protect the planet."</a:t>
            </a:r>
            <a:endParaRPr lang="en-US" sz="1600" dirty="0">
              <a:latin typeface="Calibri" panose="020F0502020204030204" pitchFamily="34" charset="0"/>
              <a:cs typeface="Calibri" panose="020F0502020204030204" pitchFamily="34" charset="0"/>
            </a:endParaRPr>
          </a:p>
        </p:txBody>
      </p:sp>
      <p:pic>
        <p:nvPicPr>
          <p:cNvPr id="6" name="Picture 5" descr="A white background with black text&#10;&#10;AI-generated content may be incorrect.">
            <a:extLst>
              <a:ext uri="{FF2B5EF4-FFF2-40B4-BE49-F238E27FC236}">
                <a16:creationId xmlns:a16="http://schemas.microsoft.com/office/drawing/2014/main" id="{C4121B33-47DF-38D8-78AB-0C7E60C9A525}"/>
              </a:ext>
            </a:extLst>
          </p:cNvPr>
          <p:cNvPicPr>
            <a:picLocks noChangeAspect="1"/>
          </p:cNvPicPr>
          <p:nvPr/>
        </p:nvPicPr>
        <p:blipFill>
          <a:blip r:embed="rId3"/>
          <a:stretch>
            <a:fillRect/>
          </a:stretch>
        </p:blipFill>
        <p:spPr>
          <a:xfrm>
            <a:off x="6294849" y="5136916"/>
            <a:ext cx="3950494" cy="1366837"/>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8206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3563C-AEE3-0309-261C-C77540B9C33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CE33D55-B502-C3AD-27F4-5935FFC32170}"/>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Curriculum: In Control™</a:t>
            </a:r>
          </a:p>
        </p:txBody>
      </p:sp>
      <p:pic>
        <p:nvPicPr>
          <p:cNvPr id="4" name="Picture 3" descr="A car on the road&#10;&#10;AI-generated content may be incorrect.">
            <a:extLst>
              <a:ext uri="{FF2B5EF4-FFF2-40B4-BE49-F238E27FC236}">
                <a16:creationId xmlns:a16="http://schemas.microsoft.com/office/drawing/2014/main" id="{D7834AAC-89A2-C811-6AAA-425544D40D15}"/>
              </a:ext>
            </a:extLst>
          </p:cNvPr>
          <p:cNvPicPr>
            <a:picLocks noChangeAspect="1"/>
          </p:cNvPicPr>
          <p:nvPr/>
        </p:nvPicPr>
        <p:blipFill>
          <a:blip r:embed="rId2"/>
          <a:stretch>
            <a:fillRect/>
          </a:stretch>
        </p:blipFill>
        <p:spPr>
          <a:xfrm>
            <a:off x="6673762" y="1524000"/>
            <a:ext cx="4297680" cy="4297680"/>
          </a:xfrm>
          <a:prstGeom prst="rect">
            <a:avLst/>
          </a:prstGeom>
          <a:ln>
            <a:no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60C08018-DACF-081A-BEDF-B2D4329904C5}"/>
              </a:ext>
            </a:extLst>
          </p:cNvPr>
          <p:cNvSpPr txBox="1"/>
          <p:nvPr/>
        </p:nvSpPr>
        <p:spPr>
          <a:xfrm>
            <a:off x="431021" y="1524000"/>
            <a:ext cx="5664979" cy="46198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panose="020F0502020204030204" pitchFamily="34" charset="0"/>
                <a:ea typeface="+mn-lt"/>
                <a:cs typeface="Calibri" panose="020F0502020204030204" pitchFamily="34" charset="0"/>
              </a:rPr>
              <a:t>Children take control of their innovation journey as they head out on the </a:t>
            </a:r>
            <a:r>
              <a:rPr lang="en-US" b="1" dirty="0">
                <a:latin typeface="Calibri" panose="020F0502020204030204" pitchFamily="34" charset="0"/>
                <a:ea typeface="+mn-lt"/>
                <a:cs typeface="Calibri" panose="020F0502020204030204" pitchFamily="34" charset="0"/>
              </a:rPr>
              <a:t>ultimate road trip</a:t>
            </a:r>
            <a:r>
              <a:rPr lang="en-US" dirty="0">
                <a:latin typeface="Calibri" panose="020F0502020204030204" pitchFamily="34" charset="0"/>
                <a:ea typeface="+mn-lt"/>
                <a:cs typeface="Calibri" panose="020F0502020204030204" pitchFamily="34" charset="0"/>
              </a:rPr>
              <a:t>!</a:t>
            </a:r>
            <a:endParaRPr lang="en-US" dirty="0">
              <a:latin typeface="Calibri" panose="020F0502020204030204" pitchFamily="34" charset="0"/>
              <a:cs typeface="Calibri" panose="020F0502020204030204" pitchFamily="34" charset="0"/>
            </a:endParaRPr>
          </a:p>
          <a:p>
            <a:pPr marL="285750" indent="-285750">
              <a:buFont typeface="Arial"/>
              <a:buChar char="•"/>
            </a:pPr>
            <a:r>
              <a:rPr lang="en-US" dirty="0">
                <a:latin typeface="Calibri" panose="020F0502020204030204" pitchFamily="34" charset="0"/>
                <a:ea typeface="+mn-lt"/>
                <a:cs typeface="Calibri" panose="020F0502020204030204" pitchFamily="34" charset="0"/>
              </a:rPr>
              <a:t>From assembling a </a:t>
            </a:r>
            <a:r>
              <a:rPr lang="en-US" b="1" dirty="0">
                <a:latin typeface="Calibri" panose="020F0502020204030204" pitchFamily="34" charset="0"/>
                <a:ea typeface="+mn-lt"/>
                <a:cs typeface="Calibri" panose="020F0502020204030204" pitchFamily="34" charset="0"/>
              </a:rPr>
              <a:t>custom Control Panel with a Transmitter and Receiver</a:t>
            </a:r>
            <a:r>
              <a:rPr lang="en-US" dirty="0">
                <a:latin typeface="Calibri" panose="020F0502020204030204" pitchFamily="34" charset="0"/>
                <a:ea typeface="+mn-lt"/>
                <a:cs typeface="Calibri" panose="020F0502020204030204" pitchFamily="34" charset="0"/>
              </a:rPr>
              <a:t> to creating a </a:t>
            </a:r>
            <a:r>
              <a:rPr lang="en-US" b="1" dirty="0">
                <a:latin typeface="Calibri" panose="020F0502020204030204" pitchFamily="34" charset="0"/>
                <a:ea typeface="+mn-lt"/>
                <a:cs typeface="Calibri" panose="020F0502020204030204" pitchFamily="34" charset="0"/>
              </a:rPr>
              <a:t>prototype of their own Artificial Intelligence (AI)-inspired bobblehead assistant</a:t>
            </a:r>
            <a:r>
              <a:rPr lang="en-US" dirty="0">
                <a:latin typeface="Calibri" panose="020F0502020204030204" pitchFamily="34" charset="0"/>
                <a:ea typeface="+mn-lt"/>
                <a:cs typeface="Calibri" panose="020F0502020204030204" pitchFamily="34" charset="0"/>
              </a:rPr>
              <a:t>, they invent their way around every bump and twist in the road.</a:t>
            </a:r>
          </a:p>
          <a:p>
            <a:pPr marL="285750" indent="-285750">
              <a:buFont typeface="Arial"/>
              <a:buChar char="•"/>
            </a:pPr>
            <a:r>
              <a:rPr lang="en-US" dirty="0">
                <a:latin typeface="Calibri" panose="020F0502020204030204" pitchFamily="34" charset="0"/>
                <a:ea typeface="+mn-lt"/>
                <a:cs typeface="Calibri" panose="020F0502020204030204" pitchFamily="34" charset="0"/>
              </a:rPr>
              <a:t>This curriculum heavily features AI, as participants are taught to use it as a resource during their road trip. </a:t>
            </a:r>
          </a:p>
          <a:p>
            <a:endParaRPr lang="en-US" dirty="0">
              <a:latin typeface="Calibri" panose="020F0502020204030204" pitchFamily="34" charset="0"/>
              <a:ea typeface="+mn-lt"/>
              <a:cs typeface="Calibri" panose="020F0502020204030204" pitchFamily="34" charset="0"/>
            </a:endParaRPr>
          </a:p>
          <a:p>
            <a:pPr marL="285750" indent="-285750">
              <a:buFont typeface="Arial"/>
              <a:buChar char="•"/>
            </a:pPr>
            <a:r>
              <a:rPr lang="en-US" dirty="0">
                <a:latin typeface="Calibri" panose="020F0502020204030204" pitchFamily="34" charset="0"/>
                <a:ea typeface="+mn-lt"/>
                <a:cs typeface="Calibri" panose="020F0502020204030204" pitchFamily="34" charset="0"/>
              </a:rPr>
              <a:t>Excerpt from curriculum:</a:t>
            </a:r>
          </a:p>
          <a:p>
            <a:pPr marL="742950" lvl="1" indent="-285750">
              <a:buFont typeface="Courier New"/>
              <a:buChar char="o"/>
            </a:pPr>
            <a:r>
              <a:rPr lang="en-US" dirty="0">
                <a:latin typeface="Calibri" panose="020F0502020204030204" pitchFamily="34" charset="0"/>
                <a:ea typeface="+mn-lt"/>
                <a:cs typeface="Calibri" panose="020F0502020204030204" pitchFamily="34" charset="0"/>
              </a:rPr>
              <a:t>"</a:t>
            </a:r>
            <a:r>
              <a:rPr lang="en-US" b="1" dirty="0">
                <a:latin typeface="Calibri" panose="020F0502020204030204" pitchFamily="34" charset="0"/>
                <a:ea typeface="+mn-lt"/>
                <a:cs typeface="Calibri" panose="020F0502020204030204" pitchFamily="34" charset="0"/>
              </a:rPr>
              <a:t>Artificial Intelligence </a:t>
            </a:r>
            <a:r>
              <a:rPr lang="en-US" dirty="0">
                <a:latin typeface="Calibri" panose="020F0502020204030204" pitchFamily="34" charset="0"/>
                <a:ea typeface="+mn-lt"/>
                <a:cs typeface="Calibri" panose="020F0502020204030204" pitchFamily="34" charset="0"/>
              </a:rPr>
              <a:t>can be used as a helpful resource. It completes tasks that humans can complete, but sometimes in a more comprehensive, or thorough, way."</a:t>
            </a:r>
          </a:p>
          <a:p>
            <a:pPr>
              <a:lnSpc>
                <a:spcPct val="150000"/>
              </a:lnSpc>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0906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C9C34-9DF0-F333-AE8F-4E964A28FDE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AAB96E0-BE84-B73B-DEA9-33F24361179F}"/>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AI in the Inventor Log</a:t>
            </a:r>
          </a:p>
        </p:txBody>
      </p:sp>
      <p:pic>
        <p:nvPicPr>
          <p:cNvPr id="8" name="Picture 7" descr="A screenshot of a video game&#10;&#10;AI-generated content may be incorrect.">
            <a:extLst>
              <a:ext uri="{FF2B5EF4-FFF2-40B4-BE49-F238E27FC236}">
                <a16:creationId xmlns:a16="http://schemas.microsoft.com/office/drawing/2014/main" id="{B10460E2-91CD-2AA0-BAAD-F66CB610CDEF}"/>
              </a:ext>
            </a:extLst>
          </p:cNvPr>
          <p:cNvPicPr>
            <a:picLocks noChangeAspect="1"/>
          </p:cNvPicPr>
          <p:nvPr/>
        </p:nvPicPr>
        <p:blipFill>
          <a:blip r:embed="rId2"/>
          <a:stretch>
            <a:fillRect/>
          </a:stretch>
        </p:blipFill>
        <p:spPr>
          <a:xfrm>
            <a:off x="2115265" y="2539721"/>
            <a:ext cx="3800431" cy="3828167"/>
          </a:xfrm>
          <a:prstGeom prst="rect">
            <a:avLst/>
          </a:prstGeom>
          <a:ln>
            <a:no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B273E2BE-59DE-8885-FBA0-24CE3B91234D}"/>
              </a:ext>
            </a:extLst>
          </p:cNvPr>
          <p:cNvSpPr txBox="1"/>
          <p:nvPr/>
        </p:nvSpPr>
        <p:spPr>
          <a:xfrm>
            <a:off x="327030" y="1496557"/>
            <a:ext cx="668695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cs typeface="Calibri" panose="020F0502020204030204" pitchFamily="34" charset="0"/>
              </a:rPr>
              <a:t>Participants read about different ways that Artificial Intelligence can be used in the </a:t>
            </a:r>
            <a:r>
              <a:rPr lang="en-US" i="1" dirty="0">
                <a:latin typeface="Calibri" panose="020F0502020204030204" pitchFamily="34" charset="0"/>
                <a:cs typeface="Calibri" panose="020F0502020204030204" pitchFamily="34" charset="0"/>
              </a:rPr>
              <a:t>In Control™</a:t>
            </a:r>
            <a:r>
              <a:rPr lang="en-US" dirty="0">
                <a:latin typeface="Calibri" panose="020F0502020204030204" pitchFamily="34" charset="0"/>
                <a:cs typeface="Calibri" panose="020F0502020204030204" pitchFamily="34" charset="0"/>
              </a:rPr>
              <a:t> Inventor Log. From navigating with a GPS to identifying plants, it proves to be a helpful resource!</a:t>
            </a:r>
          </a:p>
        </p:txBody>
      </p:sp>
      <p:pic>
        <p:nvPicPr>
          <p:cNvPr id="11" name="Picture 10" descr="A person smiling at the camera&#10;&#10;AI-generated content may be incorrect.">
            <a:extLst>
              <a:ext uri="{FF2B5EF4-FFF2-40B4-BE49-F238E27FC236}">
                <a16:creationId xmlns:a16="http://schemas.microsoft.com/office/drawing/2014/main" id="{B3CFAE7E-7255-7791-F735-6C0D96C523C0}"/>
              </a:ext>
            </a:extLst>
          </p:cNvPr>
          <p:cNvPicPr>
            <a:picLocks noChangeAspect="1"/>
          </p:cNvPicPr>
          <p:nvPr/>
        </p:nvPicPr>
        <p:blipFill>
          <a:blip r:embed="rId3"/>
          <a:srcRect r="1196"/>
          <a:stretch>
            <a:fillRect/>
          </a:stretch>
        </p:blipFill>
        <p:spPr>
          <a:xfrm>
            <a:off x="6232193" y="2539721"/>
            <a:ext cx="3793955" cy="3848301"/>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33757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A9B5F-76BB-8DBC-5B6C-8A8BFEA87C2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2D2B725-648D-1364-6336-1DF1C6F9292D}"/>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dirty="0">
                <a:solidFill>
                  <a:schemeClr val="bg1"/>
                </a:solidFill>
                <a:latin typeface="Calibri"/>
                <a:ea typeface="Calibri"/>
                <a:cs typeface="Calibri"/>
              </a:rPr>
              <a:t>Helping Teachers and Administrators Embrace AI</a:t>
            </a:r>
          </a:p>
        </p:txBody>
      </p:sp>
      <p:sp>
        <p:nvSpPr>
          <p:cNvPr id="2" name="TextBox 1">
            <a:extLst>
              <a:ext uri="{FF2B5EF4-FFF2-40B4-BE49-F238E27FC236}">
                <a16:creationId xmlns:a16="http://schemas.microsoft.com/office/drawing/2014/main" id="{9E381639-127C-4CC4-940D-A3E5E7004654}"/>
              </a:ext>
            </a:extLst>
          </p:cNvPr>
          <p:cNvSpPr txBox="1"/>
          <p:nvPr/>
        </p:nvSpPr>
        <p:spPr>
          <a:xfrm>
            <a:off x="327030" y="1620049"/>
            <a:ext cx="5850486" cy="28418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90000"/>
              </a:lnSpc>
              <a:spcBef>
                <a:spcPts val="1000"/>
              </a:spcBef>
              <a:buFont typeface="Arial"/>
              <a:buChar char="•"/>
            </a:pPr>
            <a:r>
              <a:rPr lang="en-US" i="1" dirty="0">
                <a:latin typeface="Calibri" panose="020F0502020204030204" pitchFamily="34" charset="0"/>
                <a:cs typeface="Calibri" panose="020F0502020204030204" pitchFamily="34" charset="0"/>
              </a:rPr>
              <a:t>In Control</a:t>
            </a:r>
            <a:r>
              <a:rPr lang="en-US" b="1" i="1" dirty="0">
                <a:latin typeface="Calibri" panose="020F0502020204030204" pitchFamily="34" charset="0"/>
                <a:ea typeface="Calibri"/>
                <a:cs typeface="Calibri" panose="020F0502020204030204" pitchFamily="34" charset="0"/>
              </a:rPr>
              <a:t>™</a:t>
            </a:r>
            <a:r>
              <a:rPr lang="en-US" i="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helps teachers understand that the concept of AI has been around for a long time.</a:t>
            </a:r>
          </a:p>
          <a:p>
            <a:pPr marL="342900" indent="-342900">
              <a:lnSpc>
                <a:spcPct val="90000"/>
              </a:lnSpc>
              <a:spcBef>
                <a:spcPts val="1000"/>
              </a:spcBef>
              <a:buFont typeface="Arial"/>
              <a:buChar char="•"/>
            </a:pPr>
            <a:r>
              <a:rPr lang="en-US" dirty="0">
                <a:latin typeface="Calibri" panose="020F0502020204030204" pitchFamily="34" charset="0"/>
                <a:cs typeface="Calibri" panose="020F0502020204030204" pitchFamily="34" charset="0"/>
              </a:rPr>
              <a:t>In the video pictured, Inductee Asad Madni narrates an animatic explaining to participants that the idea of machines completing human-type tasks is present in Greek Mythology.</a:t>
            </a:r>
          </a:p>
          <a:p>
            <a:pPr marL="342900" indent="-342900">
              <a:lnSpc>
                <a:spcPct val="90000"/>
              </a:lnSpc>
              <a:spcBef>
                <a:spcPts val="1000"/>
              </a:spcBef>
              <a:buFont typeface="Arial"/>
              <a:buChar char="•"/>
            </a:pPr>
            <a:r>
              <a:rPr lang="en-US" dirty="0">
                <a:latin typeface="Calibri" panose="020F0502020204030204" pitchFamily="34" charset="0"/>
                <a:cs typeface="Calibri" panose="020F0502020204030204" pitchFamily="34" charset="0"/>
              </a:rPr>
              <a:t>Madni goes on to encourage the future generation to "focus on utilizing the power of AI to benefit humanity," and speaks to the breakthroughs in science that he has seen from Artificial Intelligence.</a:t>
            </a:r>
          </a:p>
        </p:txBody>
      </p:sp>
      <p:pic>
        <p:nvPicPr>
          <p:cNvPr id="4" name="Picture 3" descr="A cartoon of a person in a gold garment&#10;&#10;AI-generated content may be incorrect.">
            <a:extLst>
              <a:ext uri="{FF2B5EF4-FFF2-40B4-BE49-F238E27FC236}">
                <a16:creationId xmlns:a16="http://schemas.microsoft.com/office/drawing/2014/main" id="{A1348333-8199-1F55-E43A-DB19BF616AD7}"/>
              </a:ext>
            </a:extLst>
          </p:cNvPr>
          <p:cNvPicPr>
            <a:picLocks noChangeAspect="1"/>
          </p:cNvPicPr>
          <p:nvPr/>
        </p:nvPicPr>
        <p:blipFill>
          <a:blip r:embed="rId2"/>
          <a:stretch>
            <a:fillRect/>
          </a:stretch>
        </p:blipFill>
        <p:spPr>
          <a:xfrm>
            <a:off x="6647410" y="1620049"/>
            <a:ext cx="4745405" cy="2672730"/>
          </a:xfrm>
          <a:prstGeom prst="rect">
            <a:avLst/>
          </a:prstGeom>
          <a:ln>
            <a:no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D5F9B2DC-4373-0907-05B2-134D5438A3F6}"/>
              </a:ext>
            </a:extLst>
          </p:cNvPr>
          <p:cNvSpPr txBox="1"/>
          <p:nvPr/>
        </p:nvSpPr>
        <p:spPr>
          <a:xfrm>
            <a:off x="8592471" y="4432731"/>
            <a:ext cx="1774567"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hlinkClick r:id="rId3"/>
              </a:rPr>
              <a:t>Full Video</a:t>
            </a:r>
            <a:r>
              <a:rPr lang="en-US" sz="1600" dirty="0"/>
              <a:t> </a:t>
            </a:r>
          </a:p>
          <a:p>
            <a:endParaRPr lang="en-US" dirty="0"/>
          </a:p>
        </p:txBody>
      </p:sp>
    </p:spTree>
    <p:extLst>
      <p:ext uri="{BB962C8B-B14F-4D97-AF65-F5344CB8AC3E}">
        <p14:creationId xmlns:p14="http://schemas.microsoft.com/office/powerpoint/2010/main" val="1006545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E21FA-2780-0276-EA42-2E698177D3C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80CC3C4-D02A-FA27-305F-958B55197788}"/>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Teaching AI as a Resource</a:t>
            </a:r>
          </a:p>
        </p:txBody>
      </p:sp>
      <p:sp>
        <p:nvSpPr>
          <p:cNvPr id="2" name="TextBox 1">
            <a:extLst>
              <a:ext uri="{FF2B5EF4-FFF2-40B4-BE49-F238E27FC236}">
                <a16:creationId xmlns:a16="http://schemas.microsoft.com/office/drawing/2014/main" id="{0F5617DE-3EC3-6F18-B050-ACDD0F96A830}"/>
              </a:ext>
            </a:extLst>
          </p:cNvPr>
          <p:cNvSpPr txBox="1"/>
          <p:nvPr/>
        </p:nvSpPr>
        <p:spPr>
          <a:xfrm>
            <a:off x="327030" y="1589665"/>
            <a:ext cx="5223916" cy="22149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90000"/>
              </a:lnSpc>
              <a:spcBef>
                <a:spcPts val="1000"/>
              </a:spcBef>
              <a:buFont typeface="Arial"/>
              <a:buChar char="•"/>
            </a:pPr>
            <a:r>
              <a:rPr lang="en-US" dirty="0">
                <a:latin typeface="Calibri" panose="020F0502020204030204" pitchFamily="34" charset="0"/>
                <a:cs typeface="Calibri" panose="020F0502020204030204" pitchFamily="34" charset="0"/>
              </a:rPr>
              <a:t>By framing AI as a helpful resource in </a:t>
            </a:r>
            <a:r>
              <a:rPr lang="en-US" i="1" dirty="0">
                <a:latin typeface="Calibri" panose="020F0502020204030204" pitchFamily="34" charset="0"/>
                <a:cs typeface="Calibri" panose="020F0502020204030204" pitchFamily="34" charset="0"/>
              </a:rPr>
              <a:t>In Control™</a:t>
            </a:r>
            <a:r>
              <a:rPr lang="en-US" dirty="0">
                <a:latin typeface="Calibri" panose="020F0502020204030204" pitchFamily="34" charset="0"/>
                <a:cs typeface="Calibri" panose="020F0502020204030204" pitchFamily="34" charset="0"/>
              </a:rPr>
              <a:t>, it opens the door for teachers and students to explore AI's benefits, while emphasizing that creativity still starts with them.</a:t>
            </a:r>
          </a:p>
          <a:p>
            <a:pPr marL="342900" indent="-342900">
              <a:lnSpc>
                <a:spcPct val="90000"/>
              </a:lnSpc>
              <a:spcBef>
                <a:spcPts val="1000"/>
              </a:spcBef>
              <a:buFont typeface="Arial"/>
              <a:buChar char="•"/>
            </a:pPr>
            <a:r>
              <a:rPr lang="en-US" dirty="0">
                <a:latin typeface="Calibri" panose="020F0502020204030204" pitchFamily="34" charset="0"/>
                <a:cs typeface="Calibri" panose="020F0502020204030204" pitchFamily="34" charset="0"/>
              </a:rPr>
              <a:t>Participants are introduced to various ways to use AI on a road trip, such as: a GPS, apps that can identify plant and animal images, tire-changing machines, and vehicle safety features. </a:t>
            </a:r>
          </a:p>
        </p:txBody>
      </p:sp>
      <p:pic>
        <p:nvPicPr>
          <p:cNvPr id="5" name="Picture 4" descr="A chat box with text&#10;&#10;AI-generated content may be incorrect.">
            <a:extLst>
              <a:ext uri="{FF2B5EF4-FFF2-40B4-BE49-F238E27FC236}">
                <a16:creationId xmlns:a16="http://schemas.microsoft.com/office/drawing/2014/main" id="{007D6F93-DDE7-5FC1-EF80-1570DF11B22F}"/>
              </a:ext>
            </a:extLst>
          </p:cNvPr>
          <p:cNvPicPr>
            <a:picLocks noChangeAspect="1"/>
          </p:cNvPicPr>
          <p:nvPr/>
        </p:nvPicPr>
        <p:blipFill>
          <a:blip r:embed="rId2"/>
          <a:stretch>
            <a:fillRect/>
          </a:stretch>
        </p:blipFill>
        <p:spPr>
          <a:xfrm>
            <a:off x="5902799" y="1589665"/>
            <a:ext cx="4994763" cy="4073036"/>
          </a:xfrm>
          <a:prstGeom prst="rect">
            <a:avLst/>
          </a:prstGeom>
          <a:ln>
            <a:solidFill>
              <a:schemeClr val="tx1"/>
            </a:solidFill>
          </a:ln>
          <a:effectLst/>
        </p:spPr>
      </p:pic>
      <p:sp>
        <p:nvSpPr>
          <p:cNvPr id="4" name="TextBox 3">
            <a:extLst>
              <a:ext uri="{FF2B5EF4-FFF2-40B4-BE49-F238E27FC236}">
                <a16:creationId xmlns:a16="http://schemas.microsoft.com/office/drawing/2014/main" id="{D78D421C-ECDA-149F-39DD-FD4DB6BF85D3}"/>
              </a:ext>
            </a:extLst>
          </p:cNvPr>
          <p:cNvSpPr txBox="1"/>
          <p:nvPr/>
        </p:nvSpPr>
        <p:spPr>
          <a:xfrm>
            <a:off x="4354386" y="5424761"/>
            <a:ext cx="147540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cs typeface="Calibri" panose="020F0502020204030204" pitchFamily="34" charset="0"/>
              </a:rPr>
              <a:t>Excerpt from curriculum</a:t>
            </a:r>
          </a:p>
        </p:txBody>
      </p:sp>
      <p:sp>
        <p:nvSpPr>
          <p:cNvPr id="7" name="Arrow: Bent 6">
            <a:extLst>
              <a:ext uri="{FF2B5EF4-FFF2-40B4-BE49-F238E27FC236}">
                <a16:creationId xmlns:a16="http://schemas.microsoft.com/office/drawing/2014/main" id="{46226622-5278-809B-24A2-CA078B44EBC8}"/>
              </a:ext>
            </a:extLst>
          </p:cNvPr>
          <p:cNvSpPr/>
          <p:nvPr/>
        </p:nvSpPr>
        <p:spPr>
          <a:xfrm>
            <a:off x="4607962" y="4932039"/>
            <a:ext cx="1191699" cy="492722"/>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64800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120AE-8747-B3C4-C4AB-A95488FAD21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A7C00D9-26BD-E345-C081-F9231B127526}"/>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AI Assistant Challenge</a:t>
            </a:r>
          </a:p>
        </p:txBody>
      </p:sp>
      <p:pic>
        <p:nvPicPr>
          <p:cNvPr id="14" name="Picture 13" descr="A screenshot of a game&#10;&#10;AI-generated content may be incorrect.">
            <a:extLst>
              <a:ext uri="{FF2B5EF4-FFF2-40B4-BE49-F238E27FC236}">
                <a16:creationId xmlns:a16="http://schemas.microsoft.com/office/drawing/2014/main" id="{B803BB2C-698A-23A0-8581-D3A1B844AA3D}"/>
              </a:ext>
            </a:extLst>
          </p:cNvPr>
          <p:cNvPicPr>
            <a:picLocks noChangeAspect="1"/>
          </p:cNvPicPr>
          <p:nvPr/>
        </p:nvPicPr>
        <p:blipFill>
          <a:blip r:embed="rId2"/>
          <a:srcRect l="37" r="1267"/>
          <a:stretch>
            <a:fillRect/>
          </a:stretch>
        </p:blipFill>
        <p:spPr>
          <a:xfrm>
            <a:off x="7516544" y="1381615"/>
            <a:ext cx="3925325" cy="3977615"/>
          </a:xfrm>
          <a:prstGeom prst="rect">
            <a:avLst/>
          </a:prstGeom>
          <a:ln>
            <a:noFill/>
          </a:ln>
          <a:effectLst>
            <a:outerShdw blurRad="50800" dist="38100" dir="2700000" algn="tl" rotWithShape="0">
              <a:prstClr val="black">
                <a:alpha val="40000"/>
              </a:prstClr>
            </a:outerShdw>
          </a:effectLst>
        </p:spPr>
      </p:pic>
      <p:pic>
        <p:nvPicPr>
          <p:cNvPr id="4" name="Picture 3" descr="A screenshot of a cell phone&#10;&#10;AI-generated content may be incorrect.">
            <a:extLst>
              <a:ext uri="{FF2B5EF4-FFF2-40B4-BE49-F238E27FC236}">
                <a16:creationId xmlns:a16="http://schemas.microsoft.com/office/drawing/2014/main" id="{AFAA8063-3B4F-4981-6EC0-F8B61367E6E9}"/>
              </a:ext>
            </a:extLst>
          </p:cNvPr>
          <p:cNvPicPr>
            <a:picLocks noChangeAspect="1"/>
          </p:cNvPicPr>
          <p:nvPr/>
        </p:nvPicPr>
        <p:blipFill>
          <a:blip r:embed="rId3"/>
          <a:stretch>
            <a:fillRect/>
          </a:stretch>
        </p:blipFill>
        <p:spPr>
          <a:xfrm>
            <a:off x="1633355" y="2555084"/>
            <a:ext cx="5134557" cy="3800112"/>
          </a:xfrm>
          <a:prstGeom prst="rect">
            <a:avLst/>
          </a:prstGeom>
          <a:ln>
            <a:solidFill>
              <a:schemeClr val="tx1"/>
            </a:solidFill>
          </a:ln>
          <a:effectLst/>
        </p:spPr>
      </p:pic>
      <p:sp>
        <p:nvSpPr>
          <p:cNvPr id="5" name="TextBox 4">
            <a:extLst>
              <a:ext uri="{FF2B5EF4-FFF2-40B4-BE49-F238E27FC236}">
                <a16:creationId xmlns:a16="http://schemas.microsoft.com/office/drawing/2014/main" id="{30B2E833-BD63-5107-A95A-EC907A080FD7}"/>
              </a:ext>
            </a:extLst>
          </p:cNvPr>
          <p:cNvSpPr txBox="1"/>
          <p:nvPr/>
        </p:nvSpPr>
        <p:spPr>
          <a:xfrm>
            <a:off x="327030" y="1479531"/>
            <a:ext cx="612495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panose="020F0502020204030204" pitchFamily="34" charset="0"/>
                <a:cs typeface="Calibri" panose="020F0502020204030204" pitchFamily="34" charset="0"/>
              </a:rPr>
              <a:t>Participants are challenged during </a:t>
            </a:r>
            <a:r>
              <a:rPr lang="en-US" i="1" dirty="0">
                <a:latin typeface="Calibri" panose="020F0502020204030204" pitchFamily="34" charset="0"/>
                <a:cs typeface="Calibri" panose="020F0502020204030204" pitchFamily="34" charset="0"/>
              </a:rPr>
              <a:t>In Control™</a:t>
            </a:r>
            <a:r>
              <a:rPr lang="en-US" dirty="0">
                <a:latin typeface="Calibri" panose="020F0502020204030204" pitchFamily="34" charset="0"/>
                <a:cs typeface="Calibri" panose="020F0502020204030204" pitchFamily="34" charset="0"/>
              </a:rPr>
              <a:t> to sketch and design an AI Assistant bobblehead for their vehicle that will help make their journey more efficient. </a:t>
            </a:r>
            <a:endParaRPr lang="en-US" dirty="0">
              <a:highlight>
                <a:srgbClr val="FFFF00"/>
              </a:highlight>
              <a:latin typeface="Calibri" panose="020F0502020204030204" pitchFamily="34" charset="0"/>
              <a:cs typeface="Calibri" panose="020F0502020204030204" pitchFamily="34" charset="0"/>
            </a:endParaRPr>
          </a:p>
        </p:txBody>
      </p:sp>
      <p:pic>
        <p:nvPicPr>
          <p:cNvPr id="6" name="Picture 5" descr="A toy with feathers on it&#10;&#10;AI-generated content may be incorrect.">
            <a:extLst>
              <a:ext uri="{FF2B5EF4-FFF2-40B4-BE49-F238E27FC236}">
                <a16:creationId xmlns:a16="http://schemas.microsoft.com/office/drawing/2014/main" id="{56C7E000-2902-5466-6B50-A8EC9C6FD0B7}"/>
              </a:ext>
            </a:extLst>
          </p:cNvPr>
          <p:cNvPicPr>
            <a:picLocks noChangeAspect="1"/>
          </p:cNvPicPr>
          <p:nvPr/>
        </p:nvPicPr>
        <p:blipFill>
          <a:blip r:embed="rId4"/>
          <a:stretch>
            <a:fillRect/>
          </a:stretch>
        </p:blipFill>
        <p:spPr>
          <a:xfrm>
            <a:off x="7041736" y="4478810"/>
            <a:ext cx="2003882" cy="1876386"/>
          </a:xfrm>
          <a:prstGeom prst="rect">
            <a:avLst/>
          </a:prstGeom>
          <a:ln>
            <a:noFill/>
          </a:ln>
          <a:effectLst>
            <a:outerShdw blurRad="50800" dist="38100" dir="2700000" algn="tl" rotWithShape="0">
              <a:prstClr val="black">
                <a:alpha val="40000"/>
              </a:prstClr>
            </a:outerShdw>
          </a:effectLst>
        </p:spPr>
      </p:pic>
      <p:sp>
        <p:nvSpPr>
          <p:cNvPr id="7" name="Arrow: Bent 6">
            <a:extLst>
              <a:ext uri="{FF2B5EF4-FFF2-40B4-BE49-F238E27FC236}">
                <a16:creationId xmlns:a16="http://schemas.microsoft.com/office/drawing/2014/main" id="{6F1C268F-3143-CC89-6427-C3399C0E3FB7}"/>
              </a:ext>
            </a:extLst>
          </p:cNvPr>
          <p:cNvSpPr/>
          <p:nvPr/>
        </p:nvSpPr>
        <p:spPr>
          <a:xfrm>
            <a:off x="903688" y="2849695"/>
            <a:ext cx="618767" cy="1180241"/>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07E2FEB1-512E-150E-BF65-AB79C4D46B98}"/>
              </a:ext>
            </a:extLst>
          </p:cNvPr>
          <p:cNvSpPr txBox="1"/>
          <p:nvPr/>
        </p:nvSpPr>
        <p:spPr>
          <a:xfrm>
            <a:off x="313940" y="4029936"/>
            <a:ext cx="131941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alibri" panose="020F0502020204030204" pitchFamily="34" charset="0"/>
                <a:cs typeface="Calibri" panose="020F0502020204030204" pitchFamily="34" charset="0"/>
              </a:rPr>
              <a:t>Excerpt from curriculum</a:t>
            </a:r>
          </a:p>
        </p:txBody>
      </p:sp>
    </p:spTree>
    <p:extLst>
      <p:ext uri="{BB962C8B-B14F-4D97-AF65-F5344CB8AC3E}">
        <p14:creationId xmlns:p14="http://schemas.microsoft.com/office/powerpoint/2010/main" val="1242878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D0F41-02F3-7A64-04DF-142FD44EC4F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14C0663-8DED-3223-686F-E9AE5EC5FFA6}"/>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Curriculum: The Infringers™</a:t>
            </a:r>
          </a:p>
        </p:txBody>
      </p:sp>
      <p:sp>
        <p:nvSpPr>
          <p:cNvPr id="2" name="TextBox 1">
            <a:extLst>
              <a:ext uri="{FF2B5EF4-FFF2-40B4-BE49-F238E27FC236}">
                <a16:creationId xmlns:a16="http://schemas.microsoft.com/office/drawing/2014/main" id="{4B1BC8CC-85FA-2D53-D56C-C5AD3052A0F8}"/>
              </a:ext>
            </a:extLst>
          </p:cNvPr>
          <p:cNvSpPr txBox="1"/>
          <p:nvPr/>
        </p:nvSpPr>
        <p:spPr>
          <a:xfrm>
            <a:off x="367667" y="1497118"/>
            <a:ext cx="6407257"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panose="020F0502020204030204" pitchFamily="34" charset="0"/>
                <a:ea typeface="+mn-lt"/>
                <a:cs typeface="Calibri" panose="020F0502020204030204" pitchFamily="34" charset="0"/>
              </a:rPr>
              <a:t>In</a:t>
            </a:r>
            <a:r>
              <a:rPr lang="en-US" b="1" dirty="0">
                <a:latin typeface="Calibri" panose="020F0502020204030204" pitchFamily="34" charset="0"/>
                <a:ea typeface="+mn-lt"/>
                <a:cs typeface="Calibri" panose="020F0502020204030204" pitchFamily="34" charset="0"/>
              </a:rPr>
              <a:t> </a:t>
            </a:r>
            <a:r>
              <a:rPr lang="en-US" b="1" i="1" dirty="0">
                <a:latin typeface="Calibri" panose="020F0502020204030204" pitchFamily="34" charset="0"/>
                <a:ea typeface="+mn-lt"/>
                <a:cs typeface="Calibri" panose="020F0502020204030204" pitchFamily="34" charset="0"/>
              </a:rPr>
              <a:t>The Infringers™</a:t>
            </a:r>
            <a:r>
              <a:rPr lang="en-US" dirty="0">
                <a:latin typeface="Calibri" panose="020F0502020204030204" pitchFamily="34" charset="0"/>
                <a:ea typeface="+mn-lt"/>
                <a:cs typeface="Calibri" panose="020F0502020204030204" pitchFamily="34" charset="0"/>
              </a:rPr>
              <a:t>, children use the superpowers of the I Can Invent® Mindset to team up with the Innovation Force® — the National Inventors Hall of Fame Inductees — to </a:t>
            </a:r>
            <a:r>
              <a:rPr lang="en-US" b="1" dirty="0">
                <a:latin typeface="Calibri" panose="020F0502020204030204" pitchFamily="34" charset="0"/>
                <a:ea typeface="+mn-lt"/>
                <a:cs typeface="Calibri" panose="020F0502020204030204" pitchFamily="34" charset="0"/>
              </a:rPr>
              <a:t>identify and solve challenges</a:t>
            </a:r>
            <a:r>
              <a:rPr lang="en-US" dirty="0">
                <a:latin typeface="Calibri" panose="020F0502020204030204" pitchFamily="34" charset="0"/>
                <a:ea typeface="+mn-lt"/>
                <a:cs typeface="Calibri" panose="020F0502020204030204" pitchFamily="34" charset="0"/>
              </a:rPr>
              <a:t> in their community and around the world! </a:t>
            </a:r>
          </a:p>
          <a:p>
            <a:pPr marL="285750" indent="-285750">
              <a:buFont typeface="Arial"/>
              <a:buChar char="•"/>
            </a:pPr>
            <a:r>
              <a:rPr lang="en-US" dirty="0">
                <a:latin typeface="Calibri" panose="020F0502020204030204" pitchFamily="34" charset="0"/>
                <a:ea typeface="+mn-lt"/>
                <a:cs typeface="Calibri" panose="020F0502020204030204" pitchFamily="34" charset="0"/>
              </a:rPr>
              <a:t>To safeguard their designs, participants construct </a:t>
            </a:r>
            <a:r>
              <a:rPr lang="en-US" b="1" dirty="0">
                <a:latin typeface="Calibri" panose="020F0502020204030204" pitchFamily="34" charset="0"/>
                <a:ea typeface="+mn-lt"/>
                <a:cs typeface="Calibri" panose="020F0502020204030204" pitchFamily="34" charset="0"/>
              </a:rPr>
              <a:t>wearable devices</a:t>
            </a:r>
            <a:r>
              <a:rPr lang="en-US" dirty="0">
                <a:latin typeface="Calibri" panose="020F0502020204030204" pitchFamily="34" charset="0"/>
                <a:ea typeface="+mn-lt"/>
                <a:cs typeface="Calibri" panose="020F0502020204030204" pitchFamily="34" charset="0"/>
              </a:rPr>
              <a:t> and develop a way to </a:t>
            </a:r>
            <a:r>
              <a:rPr lang="en-US" b="1" dirty="0">
                <a:latin typeface="Calibri" panose="020F0502020204030204" pitchFamily="34" charset="0"/>
                <a:ea typeface="+mn-lt"/>
                <a:cs typeface="Calibri" panose="020F0502020204030204" pitchFamily="34" charset="0"/>
              </a:rPr>
              <a:t>secure</a:t>
            </a:r>
            <a:r>
              <a:rPr lang="en-US" dirty="0">
                <a:latin typeface="Calibri" panose="020F0502020204030204" pitchFamily="34" charset="0"/>
                <a:ea typeface="+mn-lt"/>
                <a:cs typeface="Calibri" panose="020F0502020204030204" pitchFamily="34" charset="0"/>
              </a:rPr>
              <a:t> their ideas — outwitting the </a:t>
            </a:r>
            <a:r>
              <a:rPr lang="en-US" b="1" dirty="0">
                <a:latin typeface="Calibri" panose="020F0502020204030204" pitchFamily="34" charset="0"/>
                <a:ea typeface="+mn-lt"/>
                <a:cs typeface="Calibri" panose="020F0502020204030204" pitchFamily="34" charset="0"/>
              </a:rPr>
              <a:t>hackers </a:t>
            </a:r>
            <a:r>
              <a:rPr lang="en-US" dirty="0">
                <a:latin typeface="Calibri" panose="020F0502020204030204" pitchFamily="34" charset="0"/>
                <a:ea typeface="+mn-lt"/>
                <a:cs typeface="Calibri" panose="020F0502020204030204" pitchFamily="34" charset="0"/>
              </a:rPr>
              <a:t>from gaining access to their data. </a:t>
            </a:r>
          </a:p>
          <a:p>
            <a:pPr marL="285750" indent="-285750">
              <a:buFont typeface="Arial"/>
              <a:buChar char="•"/>
            </a:pPr>
            <a:r>
              <a:rPr lang="en-US" dirty="0">
                <a:latin typeface="Calibri" panose="020F0502020204030204" pitchFamily="34" charset="0"/>
                <a:cs typeface="Calibri" panose="020F0502020204030204" pitchFamily="34" charset="0"/>
              </a:rPr>
              <a:t>This curriculum touches on AI as participants discover the science behind iris recognition systems. </a:t>
            </a:r>
          </a:p>
          <a:p>
            <a:pPr marL="285750" indent="-285750">
              <a:buFont typeface="Arial"/>
              <a:buChar char="•"/>
            </a:pPr>
            <a:endParaRPr lang="en-US" dirty="0">
              <a:latin typeface="Calibri" panose="020F0502020204030204" pitchFamily="34" charset="0"/>
              <a:cs typeface="Calibri" panose="020F0502020204030204" pitchFamily="34" charset="0"/>
            </a:endParaRPr>
          </a:p>
          <a:p>
            <a:pPr marL="285750" indent="-285750">
              <a:buFont typeface="Arial"/>
              <a:buChar char="•"/>
            </a:pPr>
            <a:r>
              <a:rPr lang="en-US" dirty="0">
                <a:latin typeface="Calibri" panose="020F0502020204030204" pitchFamily="34" charset="0"/>
                <a:cs typeface="Calibri" panose="020F0502020204030204" pitchFamily="34" charset="0"/>
              </a:rPr>
              <a:t>Excerpt from curriculum:</a:t>
            </a:r>
          </a:p>
          <a:p>
            <a:pPr marL="742950" lvl="1" indent="-285750">
              <a:buFont typeface="Courier New"/>
              <a:buChar char="o"/>
            </a:pPr>
            <a:r>
              <a:rPr lang="en-US" dirty="0">
                <a:latin typeface="Calibri" panose="020F0502020204030204" pitchFamily="34" charset="0"/>
                <a:cs typeface="Calibri" panose="020F0502020204030204" pitchFamily="34" charset="0"/>
              </a:rPr>
              <a:t>"</a:t>
            </a:r>
            <a:r>
              <a:rPr lang="en-US" dirty="0">
                <a:latin typeface="Calibri" panose="020F0502020204030204" pitchFamily="34" charset="0"/>
                <a:ea typeface="+mn-lt"/>
                <a:cs typeface="Calibri" panose="020F0502020204030204" pitchFamily="34" charset="0"/>
              </a:rPr>
              <a:t>Another invention that is used to keep information safe is the </a:t>
            </a:r>
            <a:r>
              <a:rPr lang="en-US" b="1" dirty="0">
                <a:latin typeface="Calibri" panose="020F0502020204030204" pitchFamily="34" charset="0"/>
                <a:ea typeface="+mn-lt"/>
                <a:cs typeface="Calibri" panose="020F0502020204030204" pitchFamily="34" charset="0"/>
              </a:rPr>
              <a:t>iris recognition system</a:t>
            </a:r>
            <a:r>
              <a:rPr lang="en-US" dirty="0">
                <a:latin typeface="Calibri" panose="020F0502020204030204" pitchFamily="34" charset="0"/>
                <a:ea typeface="+mn-lt"/>
                <a:cs typeface="Calibri" panose="020F0502020204030204" pitchFamily="34" charset="0"/>
              </a:rPr>
              <a:t> invented by Innovation Force members Leonard Flom and Aran Safir. They based their idea on the fact that no two irises are alike."</a:t>
            </a:r>
          </a:p>
        </p:txBody>
      </p:sp>
      <p:pic>
        <p:nvPicPr>
          <p:cNvPr id="6" name="Picture 5">
            <a:extLst>
              <a:ext uri="{FF2B5EF4-FFF2-40B4-BE49-F238E27FC236}">
                <a16:creationId xmlns:a16="http://schemas.microsoft.com/office/drawing/2014/main" id="{F6A4F3DD-B4DF-C782-6E1E-0906D0212091}"/>
              </a:ext>
            </a:extLst>
          </p:cNvPr>
          <p:cNvPicPr>
            <a:picLocks noChangeAspect="1"/>
          </p:cNvPicPr>
          <p:nvPr/>
        </p:nvPicPr>
        <p:blipFill>
          <a:blip r:embed="rId2"/>
          <a:srcRect/>
          <a:stretch/>
        </p:blipFill>
        <p:spPr>
          <a:xfrm>
            <a:off x="7501156" y="2236034"/>
            <a:ext cx="2920593" cy="3894125"/>
          </a:xfrm>
          <a:prstGeom prst="rect">
            <a:avLst/>
          </a:prstGeom>
          <a:ln>
            <a:noFill/>
          </a:ln>
          <a:effectLst>
            <a:outerShdw blurRad="50800" dist="38100" dir="2700000" algn="tl" rotWithShape="0">
              <a:prstClr val="black">
                <a:alpha val="40000"/>
              </a:prstClr>
            </a:outerShdw>
          </a:effectLst>
        </p:spPr>
      </p:pic>
      <p:pic>
        <p:nvPicPr>
          <p:cNvPr id="8" name="Picture 7" descr="A skateboard with orange wheels&#10;&#10;AI-generated content may be incorrect.">
            <a:extLst>
              <a:ext uri="{FF2B5EF4-FFF2-40B4-BE49-F238E27FC236}">
                <a16:creationId xmlns:a16="http://schemas.microsoft.com/office/drawing/2014/main" id="{A9514EF0-71C9-1233-05D2-B4EBE199C9D9}"/>
              </a:ext>
            </a:extLst>
          </p:cNvPr>
          <p:cNvPicPr>
            <a:picLocks noChangeAspect="1"/>
          </p:cNvPicPr>
          <p:nvPr/>
        </p:nvPicPr>
        <p:blipFill>
          <a:blip r:embed="rId3"/>
          <a:stretch>
            <a:fillRect/>
          </a:stretch>
        </p:blipFill>
        <p:spPr>
          <a:xfrm>
            <a:off x="6048693" y="5539420"/>
            <a:ext cx="1998133" cy="1128896"/>
          </a:xfrm>
          <a:prstGeom prst="rect">
            <a:avLst/>
          </a:prstGeom>
          <a:noFill/>
          <a:ln>
            <a:noFill/>
          </a:ln>
          <a:effectLst>
            <a:outerShdw blurRad="50800" dist="38100" dir="2700000" algn="tl" rotWithShape="0">
              <a:prstClr val="black">
                <a:alpha val="40000"/>
              </a:prstClr>
            </a:outerShdw>
          </a:effectLst>
        </p:spPr>
      </p:pic>
      <p:pic>
        <p:nvPicPr>
          <p:cNvPr id="5" name="Picture 4" descr="A video game box with purple text&#10;&#10;AI-generated content may be incorrect.">
            <a:extLst>
              <a:ext uri="{FF2B5EF4-FFF2-40B4-BE49-F238E27FC236}">
                <a16:creationId xmlns:a16="http://schemas.microsoft.com/office/drawing/2014/main" id="{6098A479-AB20-BF2D-D993-676424FD9D56}"/>
              </a:ext>
            </a:extLst>
          </p:cNvPr>
          <p:cNvPicPr>
            <a:picLocks noChangeAspect="1"/>
          </p:cNvPicPr>
          <p:nvPr/>
        </p:nvPicPr>
        <p:blipFill>
          <a:blip r:embed="rId4"/>
          <a:stretch>
            <a:fillRect/>
          </a:stretch>
        </p:blipFill>
        <p:spPr>
          <a:xfrm>
            <a:off x="9449380" y="1369016"/>
            <a:ext cx="1944738" cy="1929742"/>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57195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44C40-A1D2-EDD2-1B5D-3C248875EE5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3E65EEF-4176-C492-B949-FB4097546492}"/>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Iris Recognition &amp; AI</a:t>
            </a:r>
          </a:p>
        </p:txBody>
      </p:sp>
      <p:pic>
        <p:nvPicPr>
          <p:cNvPr id="4" name="Picture 3" descr="A white text on a gray background&#10;&#10;AI-generated content may be incorrect.">
            <a:extLst>
              <a:ext uri="{FF2B5EF4-FFF2-40B4-BE49-F238E27FC236}">
                <a16:creationId xmlns:a16="http://schemas.microsoft.com/office/drawing/2014/main" id="{EFE1C6EE-BF55-9A93-1C76-11F05469D0EB}"/>
              </a:ext>
            </a:extLst>
          </p:cNvPr>
          <p:cNvPicPr>
            <a:picLocks noChangeAspect="1"/>
          </p:cNvPicPr>
          <p:nvPr/>
        </p:nvPicPr>
        <p:blipFill>
          <a:blip r:embed="rId2"/>
          <a:stretch>
            <a:fillRect/>
          </a:stretch>
        </p:blipFill>
        <p:spPr>
          <a:xfrm>
            <a:off x="2141878" y="2559672"/>
            <a:ext cx="5175538" cy="3689333"/>
          </a:xfrm>
          <a:prstGeom prst="rect">
            <a:avLst/>
          </a:prstGeom>
          <a:ln>
            <a:solidFill>
              <a:schemeClr val="tx1"/>
            </a:solidFill>
          </a:ln>
          <a:effectLst/>
        </p:spPr>
      </p:pic>
      <p:pic>
        <p:nvPicPr>
          <p:cNvPr id="8" name="Picture 7" descr="A close-up of a person wearing glasses&#10;&#10;AI-generated content may be incorrect.">
            <a:extLst>
              <a:ext uri="{FF2B5EF4-FFF2-40B4-BE49-F238E27FC236}">
                <a16:creationId xmlns:a16="http://schemas.microsoft.com/office/drawing/2014/main" id="{AEFCB37F-79F6-E8CA-6250-613EAE7D3AFE}"/>
              </a:ext>
            </a:extLst>
          </p:cNvPr>
          <p:cNvPicPr>
            <a:picLocks noChangeAspect="1"/>
          </p:cNvPicPr>
          <p:nvPr/>
        </p:nvPicPr>
        <p:blipFill>
          <a:blip r:embed="rId3"/>
          <a:stretch>
            <a:fillRect/>
          </a:stretch>
        </p:blipFill>
        <p:spPr>
          <a:xfrm>
            <a:off x="7791635" y="1470143"/>
            <a:ext cx="1884765" cy="2773848"/>
          </a:xfrm>
          <a:prstGeom prst="rect">
            <a:avLst/>
          </a:prstGeom>
          <a:ln>
            <a:noFill/>
          </a:ln>
          <a:effectLst>
            <a:outerShdw blurRad="50800" dist="38100" dir="2700000" algn="tl" rotWithShape="0">
              <a:prstClr val="black">
                <a:alpha val="40000"/>
              </a:prstClr>
            </a:outerShdw>
          </a:effectLst>
        </p:spPr>
      </p:pic>
      <p:pic>
        <p:nvPicPr>
          <p:cNvPr id="9" name="Picture 8" descr="A person wearing glasses and a suit&#10;&#10;AI-generated content may be incorrect.">
            <a:extLst>
              <a:ext uri="{FF2B5EF4-FFF2-40B4-BE49-F238E27FC236}">
                <a16:creationId xmlns:a16="http://schemas.microsoft.com/office/drawing/2014/main" id="{AE092F3D-9F25-DDDD-E8D9-3A2289BAFECF}"/>
              </a:ext>
            </a:extLst>
          </p:cNvPr>
          <p:cNvPicPr>
            <a:picLocks noChangeAspect="1"/>
          </p:cNvPicPr>
          <p:nvPr/>
        </p:nvPicPr>
        <p:blipFill>
          <a:blip r:embed="rId4"/>
          <a:stretch>
            <a:fillRect/>
          </a:stretch>
        </p:blipFill>
        <p:spPr>
          <a:xfrm>
            <a:off x="8380669" y="3852721"/>
            <a:ext cx="1902910" cy="2769313"/>
          </a:xfrm>
          <a:prstGeom prst="rect">
            <a:avLst/>
          </a:prstGeom>
          <a:ln>
            <a:no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7648B800-70B6-5741-86D4-6A9C0DD4F98C}"/>
              </a:ext>
            </a:extLst>
          </p:cNvPr>
          <p:cNvSpPr txBox="1"/>
          <p:nvPr/>
        </p:nvSpPr>
        <p:spPr>
          <a:xfrm>
            <a:off x="9828823" y="1716856"/>
            <a:ext cx="18384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Hall of Fame inventors of the iris recognition system: Leonard Flom and Aran Safir</a:t>
            </a:r>
          </a:p>
        </p:txBody>
      </p:sp>
      <p:pic>
        <p:nvPicPr>
          <p:cNvPr id="6" name="Picture 5" descr="A blue and white eye symbol&#10;&#10;AI-generated content may be incorrect.">
            <a:extLst>
              <a:ext uri="{FF2B5EF4-FFF2-40B4-BE49-F238E27FC236}">
                <a16:creationId xmlns:a16="http://schemas.microsoft.com/office/drawing/2014/main" id="{EBF7A4AD-946D-F568-EEF8-F0F084E81CEE}"/>
              </a:ext>
            </a:extLst>
          </p:cNvPr>
          <p:cNvPicPr>
            <a:picLocks noChangeAspect="1"/>
          </p:cNvPicPr>
          <p:nvPr/>
        </p:nvPicPr>
        <p:blipFill>
          <a:blip r:embed="rId5"/>
          <a:stretch>
            <a:fillRect/>
          </a:stretch>
        </p:blipFill>
        <p:spPr>
          <a:xfrm>
            <a:off x="10446892" y="3634604"/>
            <a:ext cx="1220331" cy="1218774"/>
          </a:xfrm>
          <a:prstGeom prst="rect">
            <a:avLst/>
          </a:prstGeom>
          <a:ln>
            <a:no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CF836162-56EF-C427-1999-9F391F146D20}"/>
              </a:ext>
            </a:extLst>
          </p:cNvPr>
          <p:cNvSpPr txBox="1"/>
          <p:nvPr/>
        </p:nvSpPr>
        <p:spPr>
          <a:xfrm>
            <a:off x="338660" y="1470143"/>
            <a:ext cx="6978756" cy="10895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90000"/>
              </a:lnSpc>
              <a:spcBef>
                <a:spcPts val="1000"/>
              </a:spcBef>
              <a:buFont typeface="Arial"/>
              <a:buChar char="•"/>
            </a:pPr>
            <a:r>
              <a:rPr lang="en-US" dirty="0">
                <a:latin typeface="Calibri" panose="020F0502020204030204" pitchFamily="34" charset="0"/>
                <a:cs typeface="Calibri" panose="020F0502020204030204" pitchFamily="34" charset="0"/>
              </a:rPr>
              <a:t>The below excerpt from </a:t>
            </a:r>
            <a:r>
              <a:rPr lang="en-US" i="1" dirty="0">
                <a:latin typeface="Calibri" panose="020F0502020204030204" pitchFamily="34" charset="0"/>
                <a:cs typeface="Calibri" panose="020F0502020204030204" pitchFamily="34" charset="0"/>
              </a:rPr>
              <a:t>The Infringers™ </a:t>
            </a:r>
            <a:r>
              <a:rPr lang="en-US" dirty="0">
                <a:latin typeface="Calibri" panose="020F0502020204030204" pitchFamily="34" charset="0"/>
                <a:cs typeface="Calibri" panose="020F0502020204030204" pitchFamily="34" charset="0"/>
              </a:rPr>
              <a:t>curriculum provides an example of how we showcase advancements in technology and where AI is being utilized to create more efficient and secure processes. </a:t>
            </a:r>
          </a:p>
        </p:txBody>
      </p:sp>
    </p:spTree>
    <p:extLst>
      <p:ext uri="{BB962C8B-B14F-4D97-AF65-F5344CB8AC3E}">
        <p14:creationId xmlns:p14="http://schemas.microsoft.com/office/powerpoint/2010/main" val="2487145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0D37E-71CA-5AA4-2A5B-B7A2B077F6A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911F4E8-ECCE-C0C9-2D3A-94B40B04C057}"/>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Curriculum: New Heights™</a:t>
            </a:r>
          </a:p>
        </p:txBody>
      </p:sp>
      <p:sp>
        <p:nvSpPr>
          <p:cNvPr id="2" name="TextBox 1">
            <a:extLst>
              <a:ext uri="{FF2B5EF4-FFF2-40B4-BE49-F238E27FC236}">
                <a16:creationId xmlns:a16="http://schemas.microsoft.com/office/drawing/2014/main" id="{0E43A359-33AF-6CB2-A3DF-844C26A7EEF2}"/>
              </a:ext>
            </a:extLst>
          </p:cNvPr>
          <p:cNvSpPr txBox="1"/>
          <p:nvPr/>
        </p:nvSpPr>
        <p:spPr>
          <a:xfrm>
            <a:off x="327030" y="1394564"/>
            <a:ext cx="6801878" cy="40688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panose="020F0502020204030204" pitchFamily="34" charset="0"/>
                <a:ea typeface="+mn-lt"/>
                <a:cs typeface="Calibri" panose="020F0502020204030204" pitchFamily="34" charset="0"/>
              </a:rPr>
              <a:t>Children reach for </a:t>
            </a:r>
            <a:r>
              <a:rPr lang="en-US" b="1" i="1" dirty="0">
                <a:latin typeface="Calibri" panose="020F0502020204030204" pitchFamily="34" charset="0"/>
                <a:ea typeface="+mn-lt"/>
                <a:cs typeface="Calibri" panose="020F0502020204030204" pitchFamily="34" charset="0"/>
              </a:rPr>
              <a:t>New Heights™</a:t>
            </a:r>
            <a:r>
              <a:rPr lang="en-US" dirty="0">
                <a:latin typeface="Calibri" panose="020F0502020204030204" pitchFamily="34" charset="0"/>
                <a:ea typeface="+mn-lt"/>
                <a:cs typeface="Calibri" panose="020F0502020204030204" pitchFamily="34" charset="0"/>
              </a:rPr>
              <a:t> as they discover what it takes to design and </a:t>
            </a:r>
            <a:r>
              <a:rPr lang="en-US" b="1" dirty="0">
                <a:latin typeface="Calibri" panose="020F0502020204030204" pitchFamily="34" charset="0"/>
                <a:ea typeface="+mn-lt"/>
                <a:cs typeface="Calibri" panose="020F0502020204030204" pitchFamily="34" charset="0"/>
              </a:rPr>
              <a:t>engineer buildings</a:t>
            </a:r>
            <a:r>
              <a:rPr lang="en-US" dirty="0">
                <a:latin typeface="Calibri" panose="020F0502020204030204" pitchFamily="34" charset="0"/>
                <a:ea typeface="+mn-lt"/>
                <a:cs typeface="Calibri" panose="020F0502020204030204" pitchFamily="34" charset="0"/>
              </a:rPr>
              <a:t> that touch the sky!</a:t>
            </a:r>
            <a:endParaRPr lang="en-US" dirty="0">
              <a:latin typeface="Calibri" panose="020F0502020204030204" pitchFamily="34" charset="0"/>
              <a:cs typeface="Calibri" panose="020F0502020204030204" pitchFamily="34" charset="0"/>
            </a:endParaRPr>
          </a:p>
          <a:p>
            <a:pPr marL="285750" indent="-285750">
              <a:buFont typeface="Arial"/>
              <a:buChar char="•"/>
            </a:pPr>
            <a:r>
              <a:rPr lang="en-US" dirty="0">
                <a:latin typeface="Calibri" panose="020F0502020204030204" pitchFamily="34" charset="0"/>
                <a:cs typeface="Calibri" panose="020F0502020204030204" pitchFamily="34" charset="0"/>
              </a:rPr>
              <a:t>Participants incorporate </a:t>
            </a:r>
            <a:r>
              <a:rPr lang="en-US" b="1" dirty="0">
                <a:latin typeface="Calibri" panose="020F0502020204030204" pitchFamily="34" charset="0"/>
                <a:cs typeface="Calibri" panose="020F0502020204030204" pitchFamily="34" charset="0"/>
              </a:rPr>
              <a:t>Artificial Intelligence</a:t>
            </a:r>
            <a:r>
              <a:rPr lang="en-US" dirty="0">
                <a:latin typeface="Calibri" panose="020F0502020204030204" pitchFamily="34" charset="0"/>
                <a:cs typeface="Calibri" panose="020F0502020204030204" pitchFamily="34" charset="0"/>
              </a:rPr>
              <a:t> in their designs as they dream up </a:t>
            </a:r>
            <a:r>
              <a:rPr lang="en-US" b="1" dirty="0">
                <a:latin typeface="Calibri" panose="020F0502020204030204" pitchFamily="34" charset="0"/>
                <a:cs typeface="Calibri" panose="020F0502020204030204" pitchFamily="34" charset="0"/>
              </a:rPr>
              <a:t>smart features</a:t>
            </a:r>
            <a:r>
              <a:rPr lang="en-US" dirty="0">
                <a:latin typeface="Calibri" panose="020F0502020204030204" pitchFamily="34" charset="0"/>
                <a:cs typeface="Calibri" panose="020F0502020204030204" pitchFamily="34" charset="0"/>
              </a:rPr>
              <a:t> to help with efficiency.</a:t>
            </a:r>
          </a:p>
          <a:p>
            <a:pPr marL="285750" indent="-285750">
              <a:buFont typeface="Arial"/>
              <a:buChar char="•"/>
            </a:pPr>
            <a:endParaRPr lang="en-US" dirty="0">
              <a:latin typeface="Calibri" panose="020F0502020204030204" pitchFamily="34" charset="0"/>
              <a:cs typeface="Calibri" panose="020F0502020204030204" pitchFamily="34" charset="0"/>
            </a:endParaRPr>
          </a:p>
          <a:p>
            <a:pPr marL="285750" indent="-285750">
              <a:buFont typeface="Arial"/>
              <a:buChar char="•"/>
            </a:pPr>
            <a:r>
              <a:rPr lang="en-US" dirty="0">
                <a:latin typeface="Calibri" panose="020F0502020204030204" pitchFamily="34" charset="0"/>
                <a:cs typeface="Calibri" panose="020F0502020204030204" pitchFamily="34" charset="0"/>
              </a:rPr>
              <a:t>Excerpt from curriculum:</a:t>
            </a:r>
          </a:p>
          <a:p>
            <a:pPr marL="742950" lvl="1" indent="-285750">
              <a:buFont typeface="Courier New"/>
              <a:buChar char="o"/>
            </a:pPr>
            <a:r>
              <a:rPr lang="en-US" dirty="0">
                <a:latin typeface="Calibri" panose="020F0502020204030204" pitchFamily="34" charset="0"/>
                <a:cs typeface="Calibri" panose="020F0502020204030204" pitchFamily="34" charset="0"/>
              </a:rPr>
              <a:t>"Have</a:t>
            </a:r>
            <a:r>
              <a:rPr lang="en-US" dirty="0">
                <a:latin typeface="Calibri" panose="020F0502020204030204" pitchFamily="34" charset="0"/>
                <a:ea typeface="+mn-lt"/>
                <a:cs typeface="Calibri" panose="020F0502020204030204" pitchFamily="34" charset="0"/>
              </a:rPr>
              <a:t> you ever seen a light that turns on without flipping a switch? Those lights are connected to a motion sensor. When you walk by the sensor, the light will turn on because of its programming. If there is no movement for a while, then the light’s programming will turn it off. It seems like the light is 'thinking,' but really it is controlled by </a:t>
            </a:r>
            <a:r>
              <a:rPr lang="en-US" b="1" dirty="0">
                <a:latin typeface="Calibri" panose="020F0502020204030204" pitchFamily="34" charset="0"/>
                <a:ea typeface="+mn-lt"/>
                <a:cs typeface="Calibri" panose="020F0502020204030204" pitchFamily="34" charset="0"/>
              </a:rPr>
              <a:t>smart technology</a:t>
            </a:r>
            <a:r>
              <a:rPr lang="en-US" dirty="0">
                <a:latin typeface="Calibri" panose="020F0502020204030204" pitchFamily="34" charset="0"/>
                <a:ea typeface="+mn-lt"/>
                <a:cs typeface="Calibri" panose="020F0502020204030204" pitchFamily="34" charset="0"/>
              </a:rPr>
              <a:t>."</a:t>
            </a:r>
            <a:endParaRPr lang="en-US" dirty="0">
              <a:latin typeface="Calibri" panose="020F0502020204030204" pitchFamily="34" charset="0"/>
              <a:cs typeface="Calibri" panose="020F0502020204030204" pitchFamily="34" charset="0"/>
            </a:endParaRPr>
          </a:p>
          <a:p>
            <a:pPr marL="742950" lvl="1" indent="-285750">
              <a:buFont typeface="Courier New"/>
              <a:buChar char="o"/>
            </a:pPr>
            <a:endParaRPr lang="en-US" dirty="0">
              <a:latin typeface="Calibri" panose="020F0502020204030204" pitchFamily="34" charset="0"/>
              <a:cs typeface="Calibri" panose="020F0502020204030204" pitchFamily="34" charset="0"/>
            </a:endParaRPr>
          </a:p>
          <a:p>
            <a:pPr>
              <a:lnSpc>
                <a:spcPct val="150000"/>
              </a:lnSpc>
            </a:pPr>
            <a:endParaRPr lang="en-US" dirty="0">
              <a:latin typeface="Calibri" panose="020F0502020204030204" pitchFamily="34" charset="0"/>
              <a:cs typeface="Calibri" panose="020F0502020204030204" pitchFamily="34" charset="0"/>
            </a:endParaRPr>
          </a:p>
        </p:txBody>
      </p:sp>
      <p:pic>
        <p:nvPicPr>
          <p:cNvPr id="4" name="Picture 3" descr="A cartoon of a drone flying over a tall building&#10;&#10;AI-generated content may be incorrect.">
            <a:extLst>
              <a:ext uri="{FF2B5EF4-FFF2-40B4-BE49-F238E27FC236}">
                <a16:creationId xmlns:a16="http://schemas.microsoft.com/office/drawing/2014/main" id="{7C0ADD4D-C298-B26D-F546-28B1B8BB41E2}"/>
              </a:ext>
            </a:extLst>
          </p:cNvPr>
          <p:cNvPicPr>
            <a:picLocks noChangeAspect="1"/>
          </p:cNvPicPr>
          <p:nvPr/>
        </p:nvPicPr>
        <p:blipFill>
          <a:blip r:embed="rId2"/>
          <a:stretch>
            <a:fillRect/>
          </a:stretch>
        </p:blipFill>
        <p:spPr>
          <a:xfrm>
            <a:off x="8509113" y="1551896"/>
            <a:ext cx="2995703" cy="2951408"/>
          </a:xfrm>
          <a:prstGeom prst="rect">
            <a:avLst/>
          </a:prstGeom>
          <a:ln>
            <a:noFill/>
          </a:ln>
          <a:effectLst>
            <a:outerShdw blurRad="50800" dist="38100" dir="2700000" algn="tl" rotWithShape="0">
              <a:prstClr val="black">
                <a:alpha val="40000"/>
              </a:prstClr>
            </a:outerShdw>
          </a:effectLst>
        </p:spPr>
      </p:pic>
      <p:pic>
        <p:nvPicPr>
          <p:cNvPr id="8" name="Picture 7" descr="A swing set with a remote control&#10;&#10;AI-generated content may be incorrect.">
            <a:extLst>
              <a:ext uri="{FF2B5EF4-FFF2-40B4-BE49-F238E27FC236}">
                <a16:creationId xmlns:a16="http://schemas.microsoft.com/office/drawing/2014/main" id="{FCBA192C-1352-5181-7121-5D44610490C6}"/>
              </a:ext>
            </a:extLst>
          </p:cNvPr>
          <p:cNvPicPr>
            <a:picLocks noChangeAspect="1"/>
          </p:cNvPicPr>
          <p:nvPr/>
        </p:nvPicPr>
        <p:blipFill>
          <a:blip r:embed="rId3"/>
          <a:stretch>
            <a:fillRect/>
          </a:stretch>
        </p:blipFill>
        <p:spPr>
          <a:xfrm>
            <a:off x="7284945" y="4181484"/>
            <a:ext cx="2448336" cy="2139036"/>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08403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B8193A-226B-7C95-A4B2-B9ECC8443F77}"/>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dirty="0">
                <a:solidFill>
                  <a:schemeClr val="bg1"/>
                </a:solidFill>
                <a:latin typeface="Calibri"/>
                <a:ea typeface="Calibri"/>
                <a:cs typeface="Calibri"/>
              </a:rPr>
              <a:t>AI in NIHF Education Programs</a:t>
            </a:r>
          </a:p>
        </p:txBody>
      </p:sp>
      <p:sp>
        <p:nvSpPr>
          <p:cNvPr id="7" name="TextBox 6">
            <a:extLst>
              <a:ext uri="{FF2B5EF4-FFF2-40B4-BE49-F238E27FC236}">
                <a16:creationId xmlns:a16="http://schemas.microsoft.com/office/drawing/2014/main" id="{B0B74B5F-5466-6542-B52C-5512BC1534CB}"/>
              </a:ext>
            </a:extLst>
          </p:cNvPr>
          <p:cNvSpPr txBox="1"/>
          <p:nvPr/>
        </p:nvSpPr>
        <p:spPr>
          <a:xfrm>
            <a:off x="401458" y="1503235"/>
            <a:ext cx="8455463"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cs typeface="Calibri" panose="020F0502020204030204" pitchFamily="34" charset="0"/>
              </a:rPr>
              <a:t>As Artificial Intelligence continues to power industry and shape daily life, the National Inventors Hall of Fame® (NIHF) draws upon the groundbreaking achievements of its Inductees to highlight the real-world impact of AI for learners. From transformative technologies like the Kiva mobile robotic fulfillment system to human‑verification innovation such as reCAPTCHA, NIHF Inductees are pioneering paradigm‑shifting applications of AI that help define the technological frontier. Their stories bring to life how AI has evolved and continues to accelerate innovation. </a:t>
            </a:r>
            <a:endParaRPr lang="en-US" dirty="0">
              <a:solidFill>
                <a:srgbClr val="000000"/>
              </a:solidFill>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Through extensive conversations with </a:t>
            </a:r>
            <a:r>
              <a:rPr lang="en-US" i="1" dirty="0">
                <a:latin typeface="Calibri" panose="020F0502020204030204" pitchFamily="34" charset="0"/>
                <a:cs typeface="Calibri" panose="020F0502020204030204" pitchFamily="34" charset="0"/>
              </a:rPr>
              <a:t>Our Nation’s Greatest Innovators™</a:t>
            </a:r>
            <a:r>
              <a:rPr lang="en-US" dirty="0">
                <a:latin typeface="Calibri" panose="020F0502020204030204" pitchFamily="34" charset="0"/>
                <a:cs typeface="Calibri" panose="020F0502020204030204" pitchFamily="34" charset="0"/>
              </a:rPr>
              <a:t>, NIHF has gathered powerful insights into the use of AI. By translating these insights into educator‑ready content, NIHF ensures instructors feel confident and grounded in core AI principles — supporting these educators in cultivating curiosity, creativity, and informed problem solving in the next generation of innovators.</a:t>
            </a:r>
            <a:endParaRPr lang="en-US" dirty="0">
              <a:solidFill>
                <a:srgbClr val="464FEB"/>
              </a:solidFill>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6753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0DBF6-62B3-DD4D-BECF-6A925299ED94}"/>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E304A4D-1E06-7F21-BB57-6B8DCF818175}"/>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Smart Features</a:t>
            </a:r>
          </a:p>
        </p:txBody>
      </p:sp>
      <p:pic>
        <p:nvPicPr>
          <p:cNvPr id="2" name="Picture 1" descr="A blue and orange brochure with text and images of objects&#10;&#10;AI-generated content may be incorrect.">
            <a:extLst>
              <a:ext uri="{FF2B5EF4-FFF2-40B4-BE49-F238E27FC236}">
                <a16:creationId xmlns:a16="http://schemas.microsoft.com/office/drawing/2014/main" id="{1BBF7E45-1624-FE8F-7C7D-AD91ADAE0B21}"/>
              </a:ext>
            </a:extLst>
          </p:cNvPr>
          <p:cNvPicPr>
            <a:picLocks noChangeAspect="1"/>
          </p:cNvPicPr>
          <p:nvPr/>
        </p:nvPicPr>
        <p:blipFill>
          <a:blip r:embed="rId2"/>
          <a:srcRect l="570" r="914" b="49714"/>
          <a:stretch>
            <a:fillRect/>
          </a:stretch>
        </p:blipFill>
        <p:spPr>
          <a:xfrm>
            <a:off x="1023521" y="2891402"/>
            <a:ext cx="5554374" cy="2830580"/>
          </a:xfrm>
          <a:prstGeom prst="rect">
            <a:avLst/>
          </a:prstGeom>
          <a:ln>
            <a:noFill/>
          </a:ln>
          <a:effectLst>
            <a:outerShdw blurRad="50800" dist="38100" dir="2700000" algn="tl" rotWithShape="0">
              <a:prstClr val="black">
                <a:alpha val="40000"/>
              </a:prstClr>
            </a:outerShdw>
          </a:effectLst>
        </p:spPr>
      </p:pic>
      <p:pic>
        <p:nvPicPr>
          <p:cNvPr id="3" name="Picture 2" descr="A poster with text and images&#10;&#10;AI-generated content may be incorrect.">
            <a:extLst>
              <a:ext uri="{FF2B5EF4-FFF2-40B4-BE49-F238E27FC236}">
                <a16:creationId xmlns:a16="http://schemas.microsoft.com/office/drawing/2014/main" id="{755056D8-7AD6-AB82-F5FE-0B64FB9429EE}"/>
              </a:ext>
            </a:extLst>
          </p:cNvPr>
          <p:cNvPicPr>
            <a:picLocks noChangeAspect="1"/>
          </p:cNvPicPr>
          <p:nvPr/>
        </p:nvPicPr>
        <p:blipFill>
          <a:blip r:embed="rId3"/>
          <a:stretch>
            <a:fillRect/>
          </a:stretch>
        </p:blipFill>
        <p:spPr>
          <a:xfrm>
            <a:off x="6750416" y="1494254"/>
            <a:ext cx="4285541" cy="4227728"/>
          </a:xfrm>
          <a:prstGeom prst="rect">
            <a:avLst/>
          </a:prstGeom>
          <a:ln>
            <a:no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6333665D-F2D1-82E6-C6A3-5A8EE18B45A0}"/>
              </a:ext>
            </a:extLst>
          </p:cNvPr>
          <p:cNvSpPr txBox="1"/>
          <p:nvPr/>
        </p:nvSpPr>
        <p:spPr>
          <a:xfrm>
            <a:off x="327989" y="1568283"/>
            <a:ext cx="576801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panose="020F0502020204030204" pitchFamily="34" charset="0"/>
                <a:cs typeface="Calibri" panose="020F0502020204030204" pitchFamily="34" charset="0"/>
              </a:rPr>
              <a:t>Smart inventions and inductees are highlighted in the </a:t>
            </a:r>
            <a:r>
              <a:rPr lang="en-US" i="1" dirty="0">
                <a:latin typeface="Calibri" panose="020F0502020204030204" pitchFamily="34" charset="0"/>
                <a:cs typeface="Calibri" panose="020F0502020204030204" pitchFamily="34" charset="0"/>
              </a:rPr>
              <a:t>New Heights™ </a:t>
            </a:r>
            <a:r>
              <a:rPr lang="en-US" dirty="0">
                <a:latin typeface="Calibri" panose="020F0502020204030204" pitchFamily="34" charset="0"/>
                <a:cs typeface="Calibri" panose="020F0502020204030204" pitchFamily="34" charset="0"/>
              </a:rPr>
              <a:t> Inventor Log and in videos to provide inspiration as participants sketch and design their own smart features.</a:t>
            </a:r>
          </a:p>
        </p:txBody>
      </p:sp>
      <p:sp>
        <p:nvSpPr>
          <p:cNvPr id="5" name="TextBox 4">
            <a:extLst>
              <a:ext uri="{FF2B5EF4-FFF2-40B4-BE49-F238E27FC236}">
                <a16:creationId xmlns:a16="http://schemas.microsoft.com/office/drawing/2014/main" id="{769A22BF-CCED-02BA-5D67-C2B297851326}"/>
              </a:ext>
            </a:extLst>
          </p:cNvPr>
          <p:cNvSpPr txBox="1"/>
          <p:nvPr/>
        </p:nvSpPr>
        <p:spPr>
          <a:xfrm>
            <a:off x="1005988" y="5795624"/>
            <a:ext cx="6176208"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ea typeface="+mn-lt"/>
                <a:cs typeface="+mn-lt"/>
                <a:hlinkClick r:id="rId4"/>
              </a:rPr>
              <a:t>Smart Structures Tour Video</a:t>
            </a:r>
            <a:endParaRPr lang="en-US" sz="1600" dirty="0">
              <a:ea typeface="+mn-lt"/>
              <a:cs typeface="+mn-lt"/>
            </a:endParaRPr>
          </a:p>
          <a:p>
            <a:pPr algn="l"/>
            <a:endParaRPr lang="en-US" dirty="0"/>
          </a:p>
        </p:txBody>
      </p:sp>
    </p:spTree>
    <p:extLst>
      <p:ext uri="{BB962C8B-B14F-4D97-AF65-F5344CB8AC3E}">
        <p14:creationId xmlns:p14="http://schemas.microsoft.com/office/powerpoint/2010/main" val="1849008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71032-1CFD-FA8F-1528-D299279E45C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F48EE36-D1CE-E9FC-8359-87F45C1B73CF}"/>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dirty="0">
                <a:solidFill>
                  <a:schemeClr val="bg1"/>
                </a:solidFill>
                <a:latin typeface="Calibri"/>
                <a:ea typeface="Calibri"/>
                <a:cs typeface="Calibri"/>
              </a:rPr>
              <a:t>For Teachers Who Want a Deeper Dive</a:t>
            </a:r>
          </a:p>
        </p:txBody>
      </p:sp>
      <p:sp>
        <p:nvSpPr>
          <p:cNvPr id="2" name="TextBox 1">
            <a:extLst>
              <a:ext uri="{FF2B5EF4-FFF2-40B4-BE49-F238E27FC236}">
                <a16:creationId xmlns:a16="http://schemas.microsoft.com/office/drawing/2014/main" id="{1E1C6203-98BA-3684-024B-EEA6483D7DD4}"/>
              </a:ext>
            </a:extLst>
          </p:cNvPr>
          <p:cNvSpPr txBox="1"/>
          <p:nvPr/>
        </p:nvSpPr>
        <p:spPr>
          <a:xfrm>
            <a:off x="327030" y="1297304"/>
            <a:ext cx="10226222" cy="53860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cs typeface="Calibri" panose="020F0502020204030204" pitchFamily="34" charset="0"/>
              </a:rPr>
              <a:t>NIHF Education team members collaborated with the Division Director for Information and Intelligent Systems at the National Science Foundation to help frame out Artificial Intelligence for teachers who are hoping to take a deeper dive into the topic. The following phrases are located in the back of select modules as an extended resource:</a:t>
            </a:r>
          </a:p>
          <a:p>
            <a:endParaRPr lang="en-US" sz="1600" dirty="0">
              <a:latin typeface="Calibri" panose="020F0502020204030204" pitchFamily="34" charset="0"/>
              <a:ea typeface="+mn-lt"/>
              <a:cs typeface="Calibri" panose="020F0502020204030204" pitchFamily="34" charset="0"/>
            </a:endParaRPr>
          </a:p>
          <a:p>
            <a:pPr marL="285750" indent="-285750">
              <a:buFont typeface="Arial"/>
              <a:buChar char="•"/>
            </a:pPr>
            <a:r>
              <a:rPr lang="en-US" sz="1600" b="1" dirty="0">
                <a:latin typeface="Calibri" panose="020F0502020204030204" pitchFamily="34" charset="0"/>
                <a:ea typeface="+mn-lt"/>
                <a:cs typeface="Calibri" panose="020F0502020204030204" pitchFamily="34" charset="0"/>
              </a:rPr>
              <a:t>Artificial Intelligence</a:t>
            </a:r>
            <a:r>
              <a:rPr lang="en-US" sz="1600" dirty="0">
                <a:latin typeface="Calibri" panose="020F0502020204030204" pitchFamily="34" charset="0"/>
                <a:ea typeface="+mn-lt"/>
                <a:cs typeface="Calibri" panose="020F0502020204030204" pitchFamily="34" charset="0"/>
              </a:rPr>
              <a:t>, or AI, is technology programmed by humans to complete tasks that people can do. </a:t>
            </a:r>
          </a:p>
          <a:p>
            <a:pPr marL="285750" indent="-285750">
              <a:buFont typeface="Arial"/>
              <a:buChar char="•"/>
            </a:pPr>
            <a:r>
              <a:rPr lang="en-US" sz="1600" dirty="0">
                <a:latin typeface="Calibri" panose="020F0502020204030204" pitchFamily="34" charset="0"/>
                <a:ea typeface="+mn-lt"/>
                <a:cs typeface="Calibri" panose="020F0502020204030204" pitchFamily="34" charset="0"/>
              </a:rPr>
              <a:t>A powerful way to build AI systems uses </a:t>
            </a:r>
            <a:r>
              <a:rPr lang="en-US" sz="1600" b="1" dirty="0">
                <a:latin typeface="Calibri" panose="020F0502020204030204" pitchFamily="34" charset="0"/>
                <a:ea typeface="+mn-lt"/>
                <a:cs typeface="Calibri" panose="020F0502020204030204" pitchFamily="34" charset="0"/>
              </a:rPr>
              <a:t>machine learning</a:t>
            </a:r>
            <a:r>
              <a:rPr lang="en-US" sz="1600" dirty="0">
                <a:latin typeface="Calibri" panose="020F0502020204030204" pitchFamily="34" charset="0"/>
                <a:ea typeface="+mn-lt"/>
                <a:cs typeface="Calibri" panose="020F0502020204030204" pitchFamily="34" charset="0"/>
              </a:rPr>
              <a:t>, a set of techniques for creating decision-making programs from data collected from the world. </a:t>
            </a:r>
          </a:p>
          <a:p>
            <a:pPr marL="285750" indent="-285750">
              <a:buFont typeface="Arial"/>
              <a:buChar char="•"/>
            </a:pPr>
            <a:r>
              <a:rPr lang="en-US" sz="1600" dirty="0">
                <a:latin typeface="Calibri" panose="020F0502020204030204" pitchFamily="34" charset="0"/>
                <a:ea typeface="+mn-lt"/>
                <a:cs typeface="Calibri" panose="020F0502020204030204" pitchFamily="34" charset="0"/>
              </a:rPr>
              <a:t>The three sub-areas of machine learning are supervised learning, reinforcement learning, and unsupervised learning.</a:t>
            </a:r>
          </a:p>
          <a:p>
            <a:pPr marL="742950" lvl="1" indent="-285750">
              <a:buFont typeface="Courier New"/>
              <a:buChar char="o"/>
            </a:pPr>
            <a:r>
              <a:rPr lang="en-US" sz="1600" b="1" dirty="0">
                <a:latin typeface="Calibri" panose="020F0502020204030204" pitchFamily="34" charset="0"/>
                <a:ea typeface="+mn-lt"/>
                <a:cs typeface="Calibri" panose="020F0502020204030204" pitchFamily="34" charset="0"/>
              </a:rPr>
              <a:t>Supervised learning</a:t>
            </a:r>
            <a:r>
              <a:rPr lang="en-US" sz="1600" dirty="0">
                <a:latin typeface="Calibri" panose="020F0502020204030204" pitchFamily="34" charset="0"/>
                <a:ea typeface="+mn-lt"/>
                <a:cs typeface="Calibri" panose="020F0502020204030204" pitchFamily="34" charset="0"/>
              </a:rPr>
              <a:t> makes use of data labeled by human experts. </a:t>
            </a:r>
          </a:p>
          <a:p>
            <a:pPr marL="742950" lvl="1" indent="-285750">
              <a:buFont typeface="Courier New"/>
              <a:buChar char="o"/>
            </a:pPr>
            <a:r>
              <a:rPr lang="en-US" sz="1600" b="1" dirty="0">
                <a:latin typeface="Calibri" panose="020F0502020204030204" pitchFamily="34" charset="0"/>
                <a:ea typeface="+mn-lt"/>
                <a:cs typeface="Calibri" panose="020F0502020204030204" pitchFamily="34" charset="0"/>
              </a:rPr>
              <a:t>Reinforcement learning</a:t>
            </a:r>
            <a:r>
              <a:rPr lang="en-US" sz="1600" dirty="0">
                <a:latin typeface="Calibri" panose="020F0502020204030204" pitchFamily="34" charset="0"/>
                <a:ea typeface="+mn-lt"/>
                <a:cs typeface="Calibri" panose="020F0502020204030204" pitchFamily="34" charset="0"/>
              </a:rPr>
              <a:t> allows machines to do trial and error learning to create their own solutions to tasks defined by experts. </a:t>
            </a:r>
          </a:p>
          <a:p>
            <a:pPr marL="742950" lvl="1" indent="-285750">
              <a:buFont typeface="Courier New"/>
              <a:buChar char="o"/>
            </a:pPr>
            <a:r>
              <a:rPr lang="en-US" sz="1600" b="1" dirty="0">
                <a:latin typeface="Calibri" panose="020F0502020204030204" pitchFamily="34" charset="0"/>
                <a:ea typeface="+mn-lt"/>
                <a:cs typeface="Calibri" panose="020F0502020204030204" pitchFamily="34" charset="0"/>
              </a:rPr>
              <a:t>Unsupervised learning</a:t>
            </a:r>
            <a:r>
              <a:rPr lang="en-US" sz="1600" dirty="0">
                <a:latin typeface="Calibri" panose="020F0502020204030204" pitchFamily="34" charset="0"/>
                <a:ea typeface="+mn-lt"/>
                <a:cs typeface="Calibri" panose="020F0502020204030204" pitchFamily="34" charset="0"/>
              </a:rPr>
              <a:t> looks at unlabeled sets of data to create clusters or discover patterns without human guidance. </a:t>
            </a:r>
          </a:p>
          <a:p>
            <a:pPr marL="285750" indent="-285750">
              <a:buFont typeface="Arial"/>
              <a:buChar char="•"/>
            </a:pPr>
            <a:r>
              <a:rPr lang="en-US" sz="1600" b="1" dirty="0">
                <a:latin typeface="Calibri" panose="020F0502020204030204" pitchFamily="34" charset="0"/>
                <a:ea typeface="+mn-lt"/>
                <a:cs typeface="Calibri" panose="020F0502020204030204" pitchFamily="34" charset="0"/>
              </a:rPr>
              <a:t>Deep learning</a:t>
            </a:r>
            <a:r>
              <a:rPr lang="en-US" sz="1600" dirty="0">
                <a:latin typeface="Calibri" panose="020F0502020204030204" pitchFamily="34" charset="0"/>
                <a:ea typeface="+mn-lt"/>
                <a:cs typeface="Calibri" panose="020F0502020204030204" pitchFamily="34" charset="0"/>
              </a:rPr>
              <a:t> is a method for carrying out machine learning that solves problems by enormous collections of very simple calculations that are inspired by networks of neurons that make up human and animal brains. </a:t>
            </a:r>
          </a:p>
          <a:p>
            <a:pPr marL="285750" indent="-285750">
              <a:buFont typeface="Arial"/>
              <a:buChar char="•"/>
            </a:pPr>
            <a:r>
              <a:rPr lang="en-US" sz="1600" dirty="0">
                <a:latin typeface="Calibri" panose="020F0502020204030204" pitchFamily="34" charset="0"/>
                <a:ea typeface="+mn-lt"/>
                <a:cs typeface="Calibri" panose="020F0502020204030204" pitchFamily="34" charset="0"/>
              </a:rPr>
              <a:t>Machine-learning algorithms can produce decision-making systems, known as </a:t>
            </a:r>
            <a:r>
              <a:rPr lang="en-US" sz="1600" b="1" dirty="0">
                <a:latin typeface="Calibri" panose="020F0502020204030204" pitchFamily="34" charset="0"/>
                <a:ea typeface="+mn-lt"/>
                <a:cs typeface="Calibri" panose="020F0502020204030204" pitchFamily="34" charset="0"/>
              </a:rPr>
              <a:t>classifiers</a:t>
            </a:r>
            <a:r>
              <a:rPr lang="en-US" sz="1600" dirty="0">
                <a:latin typeface="Calibri" panose="020F0502020204030204" pitchFamily="34" charset="0"/>
                <a:ea typeface="+mn-lt"/>
                <a:cs typeface="Calibri" panose="020F0502020204030204" pitchFamily="34" charset="0"/>
              </a:rPr>
              <a:t>, as well as systems that can mimic the data it is trained on, resulting in a “</a:t>
            </a:r>
            <a:r>
              <a:rPr lang="en-US" sz="1600" b="1" dirty="0">
                <a:latin typeface="Calibri" panose="020F0502020204030204" pitchFamily="34" charset="0"/>
                <a:ea typeface="+mn-lt"/>
                <a:cs typeface="Calibri" panose="020F0502020204030204" pitchFamily="34" charset="0"/>
              </a:rPr>
              <a:t>generative AI</a:t>
            </a:r>
            <a:r>
              <a:rPr lang="en-US" sz="1600" dirty="0">
                <a:latin typeface="Calibri" panose="020F0502020204030204" pitchFamily="34" charset="0"/>
                <a:ea typeface="+mn-lt"/>
                <a:cs typeface="Calibri" panose="020F0502020204030204" pitchFamily="34" charset="0"/>
              </a:rPr>
              <a:t>.”</a:t>
            </a:r>
          </a:p>
          <a:p>
            <a:pPr marL="285750" indent="-285750">
              <a:buFont typeface="Arial"/>
              <a:buChar char="•"/>
            </a:pPr>
            <a:r>
              <a:rPr lang="en-US" sz="1600" b="1" dirty="0">
                <a:latin typeface="Calibri" panose="020F0502020204030204" pitchFamily="34" charset="0"/>
                <a:ea typeface="+mn-lt"/>
                <a:cs typeface="Calibri" panose="020F0502020204030204" pitchFamily="34" charset="0"/>
              </a:rPr>
              <a:t>Generative AI systems</a:t>
            </a:r>
            <a:r>
              <a:rPr lang="en-US" sz="1600" dirty="0">
                <a:latin typeface="Calibri" panose="020F0502020204030204" pitchFamily="34" charset="0"/>
                <a:ea typeface="+mn-lt"/>
                <a:cs typeface="Calibri" panose="020F0502020204030204" pitchFamily="34" charset="0"/>
              </a:rPr>
              <a:t> are in wide use today and can produce natural sounding sentences and realistic pictures. </a:t>
            </a:r>
            <a:br>
              <a:rPr lang="en-US" sz="1600" dirty="0">
                <a:latin typeface="Calibri" panose="020F0502020204030204" pitchFamily="34" charset="0"/>
                <a:ea typeface="+mn-lt"/>
                <a:cs typeface="Calibri" panose="020F0502020204030204" pitchFamily="34" charset="0"/>
              </a:rPr>
            </a:br>
            <a:r>
              <a:rPr lang="en-US" sz="1600" dirty="0">
                <a:latin typeface="Calibri" panose="020F0502020204030204" pitchFamily="34" charset="0"/>
                <a:ea typeface="+mn-lt"/>
                <a:cs typeface="Calibri" panose="020F0502020204030204" pitchFamily="34" charset="0"/>
              </a:rPr>
              <a:t>While AI can provide a great resource to perform tasks, humans are the ones creatively thinking behind the scenes, </a:t>
            </a:r>
            <a:br>
              <a:rPr lang="en-US" sz="1600" dirty="0">
                <a:latin typeface="Calibri" panose="020F0502020204030204" pitchFamily="34" charset="0"/>
                <a:ea typeface="+mn-lt"/>
                <a:cs typeface="Calibri" panose="020F0502020204030204" pitchFamily="34" charset="0"/>
              </a:rPr>
            </a:br>
            <a:r>
              <a:rPr lang="en-US" sz="1600" dirty="0">
                <a:latin typeface="Calibri" panose="020F0502020204030204" pitchFamily="34" charset="0"/>
                <a:ea typeface="+mn-lt"/>
                <a:cs typeface="Calibri" panose="020F0502020204030204" pitchFamily="34" charset="0"/>
              </a:rPr>
              <a:t>as well as the ones producing the examples that are required to train them.</a:t>
            </a:r>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2617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4478"/>
            <a:ext cx="12183110" cy="6851650"/>
          </a:xfrm>
          <a:custGeom>
            <a:avLst/>
            <a:gdLst/>
            <a:ahLst/>
            <a:cxnLst/>
            <a:rect l="l" t="t" r="r" b="b"/>
            <a:pathLst>
              <a:path w="12183110" h="6851650">
                <a:moveTo>
                  <a:pt x="0" y="0"/>
                </a:moveTo>
                <a:lnTo>
                  <a:pt x="12183079" y="0"/>
                </a:lnTo>
                <a:lnTo>
                  <a:pt x="12183079" y="6851371"/>
                </a:lnTo>
                <a:lnTo>
                  <a:pt x="0" y="6851371"/>
                </a:lnTo>
                <a:lnTo>
                  <a:pt x="0" y="0"/>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1422191" y="4366543"/>
            <a:ext cx="1641475" cy="1410970"/>
          </a:xfrm>
          <a:custGeom>
            <a:avLst/>
            <a:gdLst/>
            <a:ahLst/>
            <a:cxnLst/>
            <a:rect l="l" t="t" r="r" b="b"/>
            <a:pathLst>
              <a:path w="1641475" h="1410970">
                <a:moveTo>
                  <a:pt x="1496603" y="418741"/>
                </a:moveTo>
                <a:lnTo>
                  <a:pt x="369548" y="418741"/>
                </a:lnTo>
                <a:lnTo>
                  <a:pt x="905577" y="0"/>
                </a:lnTo>
                <a:lnTo>
                  <a:pt x="1496603" y="418741"/>
                </a:lnTo>
                <a:close/>
              </a:path>
              <a:path w="1641475" h="1410970">
                <a:moveTo>
                  <a:pt x="103774" y="1410731"/>
                </a:moveTo>
                <a:lnTo>
                  <a:pt x="0" y="266470"/>
                </a:lnTo>
                <a:lnTo>
                  <a:pt x="369548" y="418741"/>
                </a:lnTo>
                <a:lnTo>
                  <a:pt x="1496603" y="418741"/>
                </a:lnTo>
                <a:lnTo>
                  <a:pt x="1640936" y="521000"/>
                </a:lnTo>
                <a:lnTo>
                  <a:pt x="103774" y="141073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2492011" y="4887544"/>
            <a:ext cx="734060" cy="330835"/>
          </a:xfrm>
          <a:custGeom>
            <a:avLst/>
            <a:gdLst/>
            <a:ahLst/>
            <a:cxnLst/>
            <a:rect l="l" t="t" r="r" b="b"/>
            <a:pathLst>
              <a:path w="734060" h="330835">
                <a:moveTo>
                  <a:pt x="0" y="330661"/>
                </a:moveTo>
                <a:lnTo>
                  <a:pt x="571116" y="0"/>
                </a:lnTo>
                <a:lnTo>
                  <a:pt x="577833" y="4477"/>
                </a:lnTo>
                <a:lnTo>
                  <a:pt x="733865" y="115694"/>
                </a:lnTo>
                <a:lnTo>
                  <a:pt x="0" y="330661"/>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3401317" y="2292994"/>
            <a:ext cx="1621790" cy="2143760"/>
          </a:xfrm>
          <a:custGeom>
            <a:avLst/>
            <a:gdLst/>
            <a:ahLst/>
            <a:cxnLst/>
            <a:rect l="l" t="t" r="r" b="b"/>
            <a:pathLst>
              <a:path w="1621789" h="2143760">
                <a:moveTo>
                  <a:pt x="441961" y="2143713"/>
                </a:moveTo>
                <a:lnTo>
                  <a:pt x="0" y="1233827"/>
                </a:lnTo>
                <a:lnTo>
                  <a:pt x="1577476" y="0"/>
                </a:lnTo>
                <a:lnTo>
                  <a:pt x="1621523" y="321705"/>
                </a:lnTo>
                <a:lnTo>
                  <a:pt x="1240032" y="657593"/>
                </a:lnTo>
                <a:lnTo>
                  <a:pt x="1439364" y="1566730"/>
                </a:lnTo>
                <a:lnTo>
                  <a:pt x="441961" y="2143713"/>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334097" y="3661179"/>
            <a:ext cx="993775" cy="1124585"/>
          </a:xfrm>
          <a:custGeom>
            <a:avLst/>
            <a:gdLst/>
            <a:ahLst/>
            <a:cxnLst/>
            <a:rect l="l" t="t" r="r" b="b"/>
            <a:pathLst>
              <a:path w="993775" h="1124585">
                <a:moveTo>
                  <a:pt x="457642" y="1124106"/>
                </a:moveTo>
                <a:lnTo>
                  <a:pt x="88093" y="971835"/>
                </a:lnTo>
                <a:lnTo>
                  <a:pt x="0" y="0"/>
                </a:lnTo>
                <a:lnTo>
                  <a:pt x="993671" y="705364"/>
                </a:lnTo>
                <a:lnTo>
                  <a:pt x="457642" y="112410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1130287" y="1154706"/>
            <a:ext cx="1277620" cy="1330960"/>
          </a:xfrm>
          <a:custGeom>
            <a:avLst/>
            <a:gdLst/>
            <a:ahLst/>
            <a:cxnLst/>
            <a:rect l="l" t="t" r="r" b="b"/>
            <a:pathLst>
              <a:path w="1277620" h="1330960">
                <a:moveTo>
                  <a:pt x="512141" y="1330863"/>
                </a:moveTo>
                <a:lnTo>
                  <a:pt x="94067" y="1293543"/>
                </a:lnTo>
                <a:lnTo>
                  <a:pt x="0" y="261246"/>
                </a:lnTo>
                <a:lnTo>
                  <a:pt x="1277361" y="0"/>
                </a:lnTo>
                <a:lnTo>
                  <a:pt x="512141" y="1330863"/>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1224355" y="2448250"/>
            <a:ext cx="3196590" cy="1918335"/>
          </a:xfrm>
          <a:custGeom>
            <a:avLst/>
            <a:gdLst/>
            <a:ahLst/>
            <a:cxnLst/>
            <a:rect l="l" t="t" r="r" b="b"/>
            <a:pathLst>
              <a:path w="3196590" h="1918335">
                <a:moveTo>
                  <a:pt x="1103414" y="1918293"/>
                </a:moveTo>
                <a:lnTo>
                  <a:pt x="109742" y="1212929"/>
                </a:lnTo>
                <a:lnTo>
                  <a:pt x="0" y="0"/>
                </a:lnTo>
                <a:lnTo>
                  <a:pt x="3196014" y="282145"/>
                </a:lnTo>
                <a:lnTo>
                  <a:pt x="1103414" y="1918293"/>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0" y="2340017"/>
            <a:ext cx="1334135" cy="1321435"/>
          </a:xfrm>
          <a:custGeom>
            <a:avLst/>
            <a:gdLst/>
            <a:ahLst/>
            <a:cxnLst/>
            <a:rect l="l" t="t" r="r" b="b"/>
            <a:pathLst>
              <a:path w="1334135" h="1321435">
                <a:moveTo>
                  <a:pt x="1334097" y="1321161"/>
                </a:moveTo>
                <a:lnTo>
                  <a:pt x="0" y="374702"/>
                </a:lnTo>
                <a:lnTo>
                  <a:pt x="0" y="0"/>
                </a:lnTo>
                <a:lnTo>
                  <a:pt x="1224355" y="108232"/>
                </a:lnTo>
                <a:lnTo>
                  <a:pt x="1334097" y="132116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1002628" y="4478"/>
            <a:ext cx="437515" cy="890905"/>
          </a:xfrm>
          <a:custGeom>
            <a:avLst/>
            <a:gdLst/>
            <a:ahLst/>
            <a:cxnLst/>
            <a:rect l="l" t="t" r="r" b="b"/>
            <a:pathLst>
              <a:path w="437515" h="890905">
                <a:moveTo>
                  <a:pt x="36579" y="406795"/>
                </a:moveTo>
                <a:lnTo>
                  <a:pt x="0" y="0"/>
                </a:lnTo>
                <a:lnTo>
                  <a:pt x="437480" y="0"/>
                </a:lnTo>
                <a:lnTo>
                  <a:pt x="328899" y="270947"/>
                </a:lnTo>
                <a:lnTo>
                  <a:pt x="328483" y="270947"/>
                </a:lnTo>
                <a:lnTo>
                  <a:pt x="36579" y="406795"/>
                </a:lnTo>
                <a:close/>
              </a:path>
              <a:path w="437515" h="890905">
                <a:moveTo>
                  <a:pt x="80626" y="890474"/>
                </a:moveTo>
                <a:lnTo>
                  <a:pt x="80626" y="889727"/>
                </a:lnTo>
                <a:lnTo>
                  <a:pt x="328483" y="270947"/>
                </a:lnTo>
                <a:lnTo>
                  <a:pt x="328899" y="270947"/>
                </a:lnTo>
                <a:lnTo>
                  <a:pt x="80626" y="890474"/>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851075" y="894205"/>
            <a:ext cx="279400" cy="578485"/>
          </a:xfrm>
          <a:custGeom>
            <a:avLst/>
            <a:gdLst/>
            <a:ahLst/>
            <a:cxnLst/>
            <a:rect l="l" t="t" r="r" b="b"/>
            <a:pathLst>
              <a:path w="279400" h="578485">
                <a:moveTo>
                  <a:pt x="0" y="578474"/>
                </a:moveTo>
                <a:lnTo>
                  <a:pt x="232179" y="0"/>
                </a:lnTo>
                <a:lnTo>
                  <a:pt x="279211" y="521747"/>
                </a:lnTo>
                <a:lnTo>
                  <a:pt x="0" y="578474"/>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0" y="411273"/>
            <a:ext cx="1083310" cy="1236345"/>
          </a:xfrm>
          <a:custGeom>
            <a:avLst/>
            <a:gdLst/>
            <a:ahLst/>
            <a:cxnLst/>
            <a:rect l="l" t="t" r="r" b="b"/>
            <a:pathLst>
              <a:path w="1083310" h="1236345">
                <a:moveTo>
                  <a:pt x="0" y="1236069"/>
                </a:moveTo>
                <a:lnTo>
                  <a:pt x="0" y="482932"/>
                </a:lnTo>
                <a:lnTo>
                  <a:pt x="1039208" y="0"/>
                </a:lnTo>
                <a:lnTo>
                  <a:pt x="1083255" y="482932"/>
                </a:lnTo>
                <a:lnTo>
                  <a:pt x="851074" y="1061407"/>
                </a:lnTo>
                <a:lnTo>
                  <a:pt x="0" y="1236069"/>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0" y="1472681"/>
            <a:ext cx="852169" cy="911225"/>
          </a:xfrm>
          <a:custGeom>
            <a:avLst/>
            <a:gdLst/>
            <a:ahLst/>
            <a:cxnLst/>
            <a:rect l="l" t="t" r="r" b="b"/>
            <a:pathLst>
              <a:path w="852169" h="911225">
                <a:moveTo>
                  <a:pt x="487500" y="910628"/>
                </a:moveTo>
                <a:lnTo>
                  <a:pt x="0" y="867336"/>
                </a:lnTo>
                <a:lnTo>
                  <a:pt x="0" y="174661"/>
                </a:lnTo>
                <a:lnTo>
                  <a:pt x="851074" y="0"/>
                </a:lnTo>
                <a:lnTo>
                  <a:pt x="851821" y="0"/>
                </a:lnTo>
                <a:lnTo>
                  <a:pt x="487500" y="91062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487501" y="1415952"/>
            <a:ext cx="737235" cy="1032510"/>
          </a:xfrm>
          <a:custGeom>
            <a:avLst/>
            <a:gdLst/>
            <a:ahLst/>
            <a:cxnLst/>
            <a:rect l="l" t="t" r="r" b="b"/>
            <a:pathLst>
              <a:path w="737235" h="1032510">
                <a:moveTo>
                  <a:pt x="736854" y="1032297"/>
                </a:moveTo>
                <a:lnTo>
                  <a:pt x="0" y="967357"/>
                </a:lnTo>
                <a:lnTo>
                  <a:pt x="364320" y="56728"/>
                </a:lnTo>
                <a:lnTo>
                  <a:pt x="642786" y="0"/>
                </a:lnTo>
                <a:lnTo>
                  <a:pt x="736854" y="103229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3598410" y="5094301"/>
            <a:ext cx="213360" cy="324485"/>
          </a:xfrm>
          <a:custGeom>
            <a:avLst/>
            <a:gdLst/>
            <a:ahLst/>
            <a:cxnLst/>
            <a:rect l="l" t="t" r="r" b="b"/>
            <a:pathLst>
              <a:path w="213360" h="324485">
                <a:moveTo>
                  <a:pt x="212767" y="323944"/>
                </a:moveTo>
                <a:lnTo>
                  <a:pt x="0" y="172423"/>
                </a:lnTo>
                <a:lnTo>
                  <a:pt x="43300" y="0"/>
                </a:lnTo>
                <a:lnTo>
                  <a:pt x="212767" y="323944"/>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3544657" y="4774088"/>
            <a:ext cx="1042669" cy="1194435"/>
          </a:xfrm>
          <a:custGeom>
            <a:avLst/>
            <a:gdLst/>
            <a:ahLst/>
            <a:cxnLst/>
            <a:rect l="l" t="t" r="r" b="b"/>
            <a:pathLst>
              <a:path w="1042670" h="1194435">
                <a:moveTo>
                  <a:pt x="1042193" y="1194269"/>
                </a:moveTo>
                <a:lnTo>
                  <a:pt x="266520" y="644158"/>
                </a:lnTo>
                <a:lnTo>
                  <a:pt x="0" y="135846"/>
                </a:lnTo>
                <a:lnTo>
                  <a:pt x="462120" y="0"/>
                </a:lnTo>
                <a:lnTo>
                  <a:pt x="1042193" y="1194269"/>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5008656" y="429186"/>
            <a:ext cx="1263015" cy="1085850"/>
          </a:xfrm>
          <a:custGeom>
            <a:avLst/>
            <a:gdLst/>
            <a:ahLst/>
            <a:cxnLst/>
            <a:rect l="l" t="t" r="r" b="b"/>
            <a:pathLst>
              <a:path w="1263014" h="1085850">
                <a:moveTo>
                  <a:pt x="1261684" y="1085293"/>
                </a:moveTo>
                <a:lnTo>
                  <a:pt x="0" y="194068"/>
                </a:lnTo>
                <a:lnTo>
                  <a:pt x="951860" y="0"/>
                </a:lnTo>
                <a:lnTo>
                  <a:pt x="1262430" y="1084547"/>
                </a:lnTo>
                <a:lnTo>
                  <a:pt x="1261684" y="1085293"/>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5960517" y="299309"/>
            <a:ext cx="1085215" cy="1215390"/>
          </a:xfrm>
          <a:custGeom>
            <a:avLst/>
            <a:gdLst/>
            <a:ahLst/>
            <a:cxnLst/>
            <a:rect l="l" t="t" r="r" b="b"/>
            <a:pathLst>
              <a:path w="1085215" h="1215390">
                <a:moveTo>
                  <a:pt x="309823" y="1215171"/>
                </a:moveTo>
                <a:lnTo>
                  <a:pt x="0" y="129877"/>
                </a:lnTo>
                <a:lnTo>
                  <a:pt x="634575" y="0"/>
                </a:lnTo>
                <a:lnTo>
                  <a:pt x="1084750" y="532198"/>
                </a:lnTo>
                <a:lnTo>
                  <a:pt x="309823" y="1215171"/>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6270341" y="825534"/>
            <a:ext cx="1771650" cy="1809750"/>
          </a:xfrm>
          <a:custGeom>
            <a:avLst/>
            <a:gdLst/>
            <a:ahLst/>
            <a:cxnLst/>
            <a:rect l="l" t="t" r="r" b="b"/>
            <a:pathLst>
              <a:path w="1771650" h="1809750">
                <a:moveTo>
                  <a:pt x="687579" y="1809317"/>
                </a:moveTo>
                <a:lnTo>
                  <a:pt x="1180308" y="1521948"/>
                </a:lnTo>
                <a:lnTo>
                  <a:pt x="1492" y="690438"/>
                </a:lnTo>
                <a:lnTo>
                  <a:pt x="0" y="688945"/>
                </a:lnTo>
                <a:lnTo>
                  <a:pt x="781644" y="0"/>
                </a:lnTo>
                <a:lnTo>
                  <a:pt x="942154" y="179888"/>
                </a:lnTo>
                <a:lnTo>
                  <a:pt x="1771580" y="1182325"/>
                </a:lnTo>
                <a:lnTo>
                  <a:pt x="687579" y="1809317"/>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6521930" y="1819017"/>
            <a:ext cx="3026410" cy="2096770"/>
          </a:xfrm>
          <a:custGeom>
            <a:avLst/>
            <a:gdLst/>
            <a:ahLst/>
            <a:cxnLst/>
            <a:rect l="l" t="t" r="r" b="b"/>
            <a:pathLst>
              <a:path w="3026409" h="2096770">
                <a:moveTo>
                  <a:pt x="414338" y="2096689"/>
                </a:moveTo>
                <a:lnTo>
                  <a:pt x="0" y="974822"/>
                </a:lnTo>
                <a:lnTo>
                  <a:pt x="435989" y="815835"/>
                </a:lnTo>
                <a:lnTo>
                  <a:pt x="1845489" y="0"/>
                </a:lnTo>
                <a:lnTo>
                  <a:pt x="3025798" y="1330865"/>
                </a:lnTo>
                <a:lnTo>
                  <a:pt x="414338" y="2096689"/>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4836947" y="2816979"/>
            <a:ext cx="2099310" cy="1672589"/>
          </a:xfrm>
          <a:custGeom>
            <a:avLst/>
            <a:gdLst/>
            <a:ahLst/>
            <a:cxnLst/>
            <a:rect l="l" t="t" r="r" b="b"/>
            <a:pathLst>
              <a:path w="2099309" h="1672589">
                <a:moveTo>
                  <a:pt x="141846" y="1671975"/>
                </a:moveTo>
                <a:lnTo>
                  <a:pt x="0" y="1043491"/>
                </a:lnTo>
                <a:lnTo>
                  <a:pt x="1803685" y="0"/>
                </a:lnTo>
                <a:lnTo>
                  <a:pt x="2099321" y="1098727"/>
                </a:lnTo>
                <a:lnTo>
                  <a:pt x="141846" y="1671975"/>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4641350" y="1960837"/>
            <a:ext cx="2003425" cy="1899285"/>
          </a:xfrm>
          <a:custGeom>
            <a:avLst/>
            <a:gdLst/>
            <a:ahLst/>
            <a:cxnLst/>
            <a:rect l="l" t="t" r="r" b="b"/>
            <a:pathLst>
              <a:path w="2003425" h="1899285">
                <a:moveTo>
                  <a:pt x="199331" y="1898887"/>
                </a:moveTo>
                <a:lnTo>
                  <a:pt x="0" y="989750"/>
                </a:lnTo>
                <a:lnTo>
                  <a:pt x="1123569" y="0"/>
                </a:lnTo>
                <a:lnTo>
                  <a:pt x="1880579" y="427696"/>
                </a:lnTo>
                <a:lnTo>
                  <a:pt x="2003014" y="855396"/>
                </a:lnTo>
                <a:lnTo>
                  <a:pt x="199331" y="1898887"/>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5764920" y="1514480"/>
            <a:ext cx="757555" cy="874394"/>
          </a:xfrm>
          <a:custGeom>
            <a:avLst/>
            <a:gdLst/>
            <a:ahLst/>
            <a:cxnLst/>
            <a:rect l="l" t="t" r="r" b="b"/>
            <a:pathLst>
              <a:path w="757554" h="874394">
                <a:moveTo>
                  <a:pt x="757009" y="874053"/>
                </a:moveTo>
                <a:lnTo>
                  <a:pt x="0" y="446356"/>
                </a:lnTo>
                <a:lnTo>
                  <a:pt x="505420" y="0"/>
                </a:lnTo>
                <a:lnTo>
                  <a:pt x="506912" y="1492"/>
                </a:lnTo>
                <a:lnTo>
                  <a:pt x="757009" y="874053"/>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6271833" y="1515973"/>
            <a:ext cx="1179195" cy="1118870"/>
          </a:xfrm>
          <a:custGeom>
            <a:avLst/>
            <a:gdLst/>
            <a:ahLst/>
            <a:cxnLst/>
            <a:rect l="l" t="t" r="r" b="b"/>
            <a:pathLst>
              <a:path w="1179195" h="1118870">
                <a:moveTo>
                  <a:pt x="686086" y="1118878"/>
                </a:moveTo>
                <a:lnTo>
                  <a:pt x="250096" y="872560"/>
                </a:lnTo>
                <a:lnTo>
                  <a:pt x="0" y="0"/>
                </a:lnTo>
                <a:lnTo>
                  <a:pt x="1178815" y="831510"/>
                </a:lnTo>
                <a:lnTo>
                  <a:pt x="686086" y="1118878"/>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7045267" y="612807"/>
            <a:ext cx="454025" cy="403225"/>
          </a:xfrm>
          <a:custGeom>
            <a:avLst/>
            <a:gdLst/>
            <a:ahLst/>
            <a:cxnLst/>
            <a:rect l="l" t="t" r="r" b="b"/>
            <a:pathLst>
              <a:path w="454025" h="403225">
                <a:moveTo>
                  <a:pt x="156777" y="403063"/>
                </a:moveTo>
                <a:lnTo>
                  <a:pt x="0" y="217954"/>
                </a:lnTo>
                <a:lnTo>
                  <a:pt x="117209" y="114202"/>
                </a:lnTo>
                <a:lnTo>
                  <a:pt x="251589" y="0"/>
                </a:lnTo>
                <a:lnTo>
                  <a:pt x="453907" y="227656"/>
                </a:lnTo>
                <a:lnTo>
                  <a:pt x="156777" y="403063"/>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7202045" y="840462"/>
            <a:ext cx="1165860" cy="1167765"/>
          </a:xfrm>
          <a:custGeom>
            <a:avLst/>
            <a:gdLst/>
            <a:ahLst/>
            <a:cxnLst/>
            <a:rect l="l" t="t" r="r" b="b"/>
            <a:pathLst>
              <a:path w="1165859" h="1167764">
                <a:moveTo>
                  <a:pt x="839876" y="1167398"/>
                </a:moveTo>
                <a:lnTo>
                  <a:pt x="0" y="175408"/>
                </a:lnTo>
                <a:lnTo>
                  <a:pt x="297129" y="0"/>
                </a:lnTo>
                <a:lnTo>
                  <a:pt x="1165374" y="978554"/>
                </a:lnTo>
                <a:lnTo>
                  <a:pt x="839876" y="116739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6595092" y="226906"/>
            <a:ext cx="702310" cy="605155"/>
          </a:xfrm>
          <a:custGeom>
            <a:avLst/>
            <a:gdLst/>
            <a:ahLst/>
            <a:cxnLst/>
            <a:rect l="l" t="t" r="r" b="b"/>
            <a:pathLst>
              <a:path w="702309" h="605155">
                <a:moveTo>
                  <a:pt x="450175" y="604601"/>
                </a:moveTo>
                <a:lnTo>
                  <a:pt x="0" y="72402"/>
                </a:lnTo>
                <a:lnTo>
                  <a:pt x="353121" y="0"/>
                </a:lnTo>
                <a:lnTo>
                  <a:pt x="701764" y="385900"/>
                </a:lnTo>
                <a:lnTo>
                  <a:pt x="569623" y="503087"/>
                </a:lnTo>
                <a:lnTo>
                  <a:pt x="450175" y="604601"/>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6573444" y="4189642"/>
            <a:ext cx="2853690" cy="1948180"/>
          </a:xfrm>
          <a:custGeom>
            <a:avLst/>
            <a:gdLst/>
            <a:ahLst/>
            <a:cxnLst/>
            <a:rect l="l" t="t" r="r" b="b"/>
            <a:pathLst>
              <a:path w="2853690" h="1948179">
                <a:moveTo>
                  <a:pt x="2400928" y="1948150"/>
                </a:moveTo>
                <a:lnTo>
                  <a:pt x="0" y="1948150"/>
                </a:lnTo>
                <a:lnTo>
                  <a:pt x="718933" y="0"/>
                </a:lnTo>
                <a:lnTo>
                  <a:pt x="2853342" y="1142019"/>
                </a:lnTo>
                <a:lnTo>
                  <a:pt x="2400928" y="1948150"/>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3225876" y="4909935"/>
            <a:ext cx="415925" cy="356870"/>
          </a:xfrm>
          <a:custGeom>
            <a:avLst/>
            <a:gdLst/>
            <a:ahLst/>
            <a:cxnLst/>
            <a:rect l="l" t="t" r="r" b="b"/>
            <a:pathLst>
              <a:path w="415925" h="356870">
                <a:moveTo>
                  <a:pt x="372533" y="356789"/>
                </a:moveTo>
                <a:lnTo>
                  <a:pt x="0" y="93303"/>
                </a:lnTo>
                <a:lnTo>
                  <a:pt x="318780" y="0"/>
                </a:lnTo>
                <a:lnTo>
                  <a:pt x="415834" y="184366"/>
                </a:lnTo>
                <a:lnTo>
                  <a:pt x="372533" y="356789"/>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4006777" y="4488955"/>
            <a:ext cx="1346835" cy="1649095"/>
          </a:xfrm>
          <a:custGeom>
            <a:avLst/>
            <a:gdLst/>
            <a:ahLst/>
            <a:cxnLst/>
            <a:rect l="l" t="t" r="r" b="b"/>
            <a:pathLst>
              <a:path w="1346835" h="1649095">
                <a:moveTo>
                  <a:pt x="1346790" y="1648838"/>
                </a:moveTo>
                <a:lnTo>
                  <a:pt x="818973" y="1648838"/>
                </a:lnTo>
                <a:lnTo>
                  <a:pt x="580073" y="1479403"/>
                </a:lnTo>
                <a:lnTo>
                  <a:pt x="0" y="285133"/>
                </a:lnTo>
                <a:lnTo>
                  <a:pt x="972016" y="0"/>
                </a:lnTo>
                <a:lnTo>
                  <a:pt x="1346790" y="164883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9547728" y="2377340"/>
            <a:ext cx="2635885" cy="1619250"/>
          </a:xfrm>
          <a:custGeom>
            <a:avLst/>
            <a:gdLst/>
            <a:ahLst/>
            <a:cxnLst/>
            <a:rect l="l" t="t" r="r" b="b"/>
            <a:pathLst>
              <a:path w="2635884" h="1619250">
                <a:moveTo>
                  <a:pt x="629347" y="1618981"/>
                </a:moveTo>
                <a:lnTo>
                  <a:pt x="0" y="772543"/>
                </a:lnTo>
                <a:lnTo>
                  <a:pt x="2635350" y="0"/>
                </a:lnTo>
                <a:lnTo>
                  <a:pt x="1322901" y="385150"/>
                </a:lnTo>
                <a:lnTo>
                  <a:pt x="629347" y="161898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1525965" y="5003239"/>
            <a:ext cx="2072639" cy="1853564"/>
          </a:xfrm>
          <a:custGeom>
            <a:avLst/>
            <a:gdLst/>
            <a:ahLst/>
            <a:cxnLst/>
            <a:rect l="l" t="t" r="r" b="b"/>
            <a:pathLst>
              <a:path w="2072639" h="1853565">
                <a:moveTo>
                  <a:pt x="1673810" y="1853240"/>
                </a:moveTo>
                <a:lnTo>
                  <a:pt x="97786" y="1853240"/>
                </a:lnTo>
                <a:lnTo>
                  <a:pt x="0" y="774035"/>
                </a:lnTo>
                <a:lnTo>
                  <a:pt x="966045" y="214966"/>
                </a:lnTo>
                <a:lnTo>
                  <a:pt x="1699911" y="0"/>
                </a:lnTo>
                <a:lnTo>
                  <a:pt x="2072445" y="263485"/>
                </a:lnTo>
                <a:lnTo>
                  <a:pt x="1673810" y="1853240"/>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4586851" y="5968358"/>
            <a:ext cx="239395" cy="169545"/>
          </a:xfrm>
          <a:custGeom>
            <a:avLst/>
            <a:gdLst/>
            <a:ahLst/>
            <a:cxnLst/>
            <a:rect l="l" t="t" r="r" b="b"/>
            <a:pathLst>
              <a:path w="239395" h="169545">
                <a:moveTo>
                  <a:pt x="238900" y="169434"/>
                </a:moveTo>
                <a:lnTo>
                  <a:pt x="82122" y="169434"/>
                </a:lnTo>
                <a:lnTo>
                  <a:pt x="0" y="0"/>
                </a:lnTo>
                <a:lnTo>
                  <a:pt x="238900" y="169434"/>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6086019" y="6137793"/>
            <a:ext cx="2888615" cy="718820"/>
          </a:xfrm>
          <a:custGeom>
            <a:avLst/>
            <a:gdLst/>
            <a:ahLst/>
            <a:cxnLst/>
            <a:rect l="l" t="t" r="r" b="b"/>
            <a:pathLst>
              <a:path w="2888615" h="718820">
                <a:moveTo>
                  <a:pt x="2485276" y="718686"/>
                </a:moveTo>
                <a:lnTo>
                  <a:pt x="0" y="718686"/>
                </a:lnTo>
                <a:lnTo>
                  <a:pt x="487425" y="0"/>
                </a:lnTo>
                <a:lnTo>
                  <a:pt x="2888354" y="0"/>
                </a:lnTo>
                <a:lnTo>
                  <a:pt x="2485276" y="71868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7447660" y="3794041"/>
            <a:ext cx="2729865" cy="1537970"/>
          </a:xfrm>
          <a:custGeom>
            <a:avLst/>
            <a:gdLst/>
            <a:ahLst/>
            <a:cxnLst/>
            <a:rect l="l" t="t" r="r" b="b"/>
            <a:pathLst>
              <a:path w="2729865" h="1537970">
                <a:moveTo>
                  <a:pt x="1979126" y="1537620"/>
                </a:moveTo>
                <a:lnTo>
                  <a:pt x="0" y="1060661"/>
                </a:lnTo>
                <a:lnTo>
                  <a:pt x="718188" y="0"/>
                </a:lnTo>
                <a:lnTo>
                  <a:pt x="2729415" y="202280"/>
                </a:lnTo>
                <a:lnTo>
                  <a:pt x="1979126" y="1537620"/>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p:nvPr/>
        </p:nvSpPr>
        <p:spPr>
          <a:xfrm>
            <a:off x="8367420" y="361261"/>
            <a:ext cx="3816985" cy="2788920"/>
          </a:xfrm>
          <a:custGeom>
            <a:avLst/>
            <a:gdLst/>
            <a:ahLst/>
            <a:cxnLst/>
            <a:rect l="l" t="t" r="r" b="b"/>
            <a:pathLst>
              <a:path w="3816984" h="2788920">
                <a:moveTo>
                  <a:pt x="1181054" y="2788622"/>
                </a:moveTo>
                <a:lnTo>
                  <a:pt x="0" y="1457755"/>
                </a:lnTo>
                <a:lnTo>
                  <a:pt x="2262073" y="149286"/>
                </a:lnTo>
                <a:lnTo>
                  <a:pt x="3816406" y="0"/>
                </a:lnTo>
                <a:lnTo>
                  <a:pt x="3816406" y="2016078"/>
                </a:lnTo>
                <a:lnTo>
                  <a:pt x="1181054" y="2788622"/>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p:nvPr/>
        </p:nvSpPr>
        <p:spPr>
          <a:xfrm>
            <a:off x="3843278" y="3859724"/>
            <a:ext cx="1136015" cy="914400"/>
          </a:xfrm>
          <a:custGeom>
            <a:avLst/>
            <a:gdLst/>
            <a:ahLst/>
            <a:cxnLst/>
            <a:rect l="l" t="t" r="r" b="b"/>
            <a:pathLst>
              <a:path w="1136014" h="914400">
                <a:moveTo>
                  <a:pt x="163498" y="914364"/>
                </a:moveTo>
                <a:lnTo>
                  <a:pt x="0" y="576982"/>
                </a:lnTo>
                <a:lnTo>
                  <a:pt x="997403" y="0"/>
                </a:lnTo>
                <a:lnTo>
                  <a:pt x="1135514" y="629230"/>
                </a:lnTo>
                <a:lnTo>
                  <a:pt x="163498" y="914364"/>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p:nvPr/>
        </p:nvSpPr>
        <p:spPr>
          <a:xfrm>
            <a:off x="3063127" y="4679294"/>
            <a:ext cx="481965" cy="324485"/>
          </a:xfrm>
          <a:custGeom>
            <a:avLst/>
            <a:gdLst/>
            <a:ahLst/>
            <a:cxnLst/>
            <a:rect l="l" t="t" r="r" b="b"/>
            <a:pathLst>
              <a:path w="481964" h="324485">
                <a:moveTo>
                  <a:pt x="162749" y="323944"/>
                </a:moveTo>
                <a:lnTo>
                  <a:pt x="0" y="208249"/>
                </a:lnTo>
                <a:lnTo>
                  <a:pt x="360588" y="0"/>
                </a:lnTo>
                <a:lnTo>
                  <a:pt x="481529" y="230641"/>
                </a:lnTo>
                <a:lnTo>
                  <a:pt x="162749" y="323944"/>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p:cNvSpPr/>
          <p:nvPr/>
        </p:nvSpPr>
        <p:spPr>
          <a:xfrm>
            <a:off x="10177076" y="2377339"/>
            <a:ext cx="2006600" cy="1821814"/>
          </a:xfrm>
          <a:custGeom>
            <a:avLst/>
            <a:gdLst/>
            <a:ahLst/>
            <a:cxnLst/>
            <a:rect l="l" t="t" r="r" b="b"/>
            <a:pathLst>
              <a:path w="2006600" h="1821814">
                <a:moveTo>
                  <a:pt x="2006003" y="1821257"/>
                </a:moveTo>
                <a:lnTo>
                  <a:pt x="0" y="1618981"/>
                </a:lnTo>
                <a:lnTo>
                  <a:pt x="693553" y="385150"/>
                </a:lnTo>
                <a:lnTo>
                  <a:pt x="2006003" y="0"/>
                </a:lnTo>
                <a:lnTo>
                  <a:pt x="2006003" y="1821257"/>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p:nvPr/>
        </p:nvSpPr>
        <p:spPr>
          <a:xfrm>
            <a:off x="8571296" y="6137793"/>
            <a:ext cx="3611879" cy="718820"/>
          </a:xfrm>
          <a:custGeom>
            <a:avLst/>
            <a:gdLst/>
            <a:ahLst/>
            <a:cxnLst/>
            <a:rect l="l" t="t" r="r" b="b"/>
            <a:pathLst>
              <a:path w="3611879" h="718820">
                <a:moveTo>
                  <a:pt x="3611783" y="718686"/>
                </a:moveTo>
                <a:lnTo>
                  <a:pt x="0" y="718686"/>
                </a:lnTo>
                <a:lnTo>
                  <a:pt x="403077" y="0"/>
                </a:lnTo>
                <a:lnTo>
                  <a:pt x="3611783" y="0"/>
                </a:lnTo>
                <a:lnTo>
                  <a:pt x="3611783" y="71868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p:nvPr/>
        </p:nvSpPr>
        <p:spPr>
          <a:xfrm>
            <a:off x="9426787" y="3996321"/>
            <a:ext cx="2756535" cy="2000885"/>
          </a:xfrm>
          <a:custGeom>
            <a:avLst/>
            <a:gdLst/>
            <a:ahLst/>
            <a:cxnLst/>
            <a:rect l="l" t="t" r="r" b="b"/>
            <a:pathLst>
              <a:path w="2756534" h="2000885">
                <a:moveTo>
                  <a:pt x="2756292" y="2000401"/>
                </a:moveTo>
                <a:lnTo>
                  <a:pt x="0" y="1335340"/>
                </a:lnTo>
                <a:lnTo>
                  <a:pt x="750289" y="0"/>
                </a:lnTo>
                <a:lnTo>
                  <a:pt x="2756292" y="202277"/>
                </a:lnTo>
                <a:lnTo>
                  <a:pt x="2756292" y="2000401"/>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p:nvPr/>
        </p:nvSpPr>
        <p:spPr>
          <a:xfrm>
            <a:off x="0" y="4047076"/>
            <a:ext cx="1526540" cy="2613660"/>
          </a:xfrm>
          <a:custGeom>
            <a:avLst/>
            <a:gdLst/>
            <a:ahLst/>
            <a:cxnLst/>
            <a:rect l="l" t="t" r="r" b="b"/>
            <a:pathLst>
              <a:path w="1526540" h="2613659">
                <a:moveTo>
                  <a:pt x="0" y="2613209"/>
                </a:moveTo>
                <a:lnTo>
                  <a:pt x="0" y="0"/>
                </a:lnTo>
                <a:lnTo>
                  <a:pt x="1422191" y="585937"/>
                </a:lnTo>
                <a:lnTo>
                  <a:pt x="1525965" y="1730198"/>
                </a:lnTo>
                <a:lnTo>
                  <a:pt x="0" y="2613209"/>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p:cNvSpPr/>
          <p:nvPr/>
        </p:nvSpPr>
        <p:spPr>
          <a:xfrm>
            <a:off x="0" y="5777275"/>
            <a:ext cx="1624330" cy="1079500"/>
          </a:xfrm>
          <a:custGeom>
            <a:avLst/>
            <a:gdLst/>
            <a:ahLst/>
            <a:cxnLst/>
            <a:rect l="l" t="t" r="r" b="b"/>
            <a:pathLst>
              <a:path w="1624330" h="1079500">
                <a:moveTo>
                  <a:pt x="1623751" y="1079204"/>
                </a:moveTo>
                <a:lnTo>
                  <a:pt x="0" y="1079204"/>
                </a:lnTo>
                <a:lnTo>
                  <a:pt x="0" y="883011"/>
                </a:lnTo>
                <a:lnTo>
                  <a:pt x="1525965" y="0"/>
                </a:lnTo>
                <a:lnTo>
                  <a:pt x="1623751" y="1079204"/>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p:cNvSpPr/>
          <p:nvPr/>
        </p:nvSpPr>
        <p:spPr>
          <a:xfrm>
            <a:off x="3069098" y="4478"/>
            <a:ext cx="1692910" cy="445134"/>
          </a:xfrm>
          <a:custGeom>
            <a:avLst/>
            <a:gdLst/>
            <a:ahLst/>
            <a:cxnLst/>
            <a:rect l="l" t="t" r="r" b="b"/>
            <a:pathLst>
              <a:path w="1692910" h="445134">
                <a:moveTo>
                  <a:pt x="1692447" y="444863"/>
                </a:moveTo>
                <a:lnTo>
                  <a:pt x="1064591" y="1489"/>
                </a:lnTo>
                <a:lnTo>
                  <a:pt x="0" y="742"/>
                </a:lnTo>
                <a:lnTo>
                  <a:pt x="743" y="0"/>
                </a:lnTo>
                <a:lnTo>
                  <a:pt x="1640189" y="0"/>
                </a:lnTo>
                <a:lnTo>
                  <a:pt x="1692447" y="444863"/>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45"/>
          <p:cNvSpPr/>
          <p:nvPr/>
        </p:nvSpPr>
        <p:spPr>
          <a:xfrm>
            <a:off x="2407649" y="331405"/>
            <a:ext cx="1417955" cy="823594"/>
          </a:xfrm>
          <a:custGeom>
            <a:avLst/>
            <a:gdLst/>
            <a:ahLst/>
            <a:cxnLst/>
            <a:rect l="l" t="t" r="r" b="b"/>
            <a:pathLst>
              <a:path w="1417954" h="823594">
                <a:moveTo>
                  <a:pt x="0" y="823300"/>
                </a:moveTo>
                <a:lnTo>
                  <a:pt x="473316" y="0"/>
                </a:lnTo>
                <a:lnTo>
                  <a:pt x="1417713" y="533689"/>
                </a:lnTo>
                <a:lnTo>
                  <a:pt x="0" y="823300"/>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object 46"/>
          <p:cNvSpPr/>
          <p:nvPr/>
        </p:nvSpPr>
        <p:spPr>
          <a:xfrm>
            <a:off x="0" y="4478"/>
            <a:ext cx="1039494" cy="890269"/>
          </a:xfrm>
          <a:custGeom>
            <a:avLst/>
            <a:gdLst/>
            <a:ahLst/>
            <a:cxnLst/>
            <a:rect l="l" t="t" r="r" b="b"/>
            <a:pathLst>
              <a:path w="1039494" h="890269">
                <a:moveTo>
                  <a:pt x="0" y="889727"/>
                </a:moveTo>
                <a:lnTo>
                  <a:pt x="0" y="0"/>
                </a:lnTo>
                <a:lnTo>
                  <a:pt x="1002628" y="0"/>
                </a:lnTo>
                <a:lnTo>
                  <a:pt x="1039208" y="406795"/>
                </a:lnTo>
                <a:lnTo>
                  <a:pt x="0" y="88972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47"/>
          <p:cNvSpPr/>
          <p:nvPr/>
        </p:nvSpPr>
        <p:spPr>
          <a:xfrm>
            <a:off x="0" y="2714720"/>
            <a:ext cx="1422400" cy="1918335"/>
          </a:xfrm>
          <a:custGeom>
            <a:avLst/>
            <a:gdLst/>
            <a:ahLst/>
            <a:cxnLst/>
            <a:rect l="l" t="t" r="r" b="b"/>
            <a:pathLst>
              <a:path w="1422400" h="1918335">
                <a:moveTo>
                  <a:pt x="1422191" y="1918293"/>
                </a:moveTo>
                <a:lnTo>
                  <a:pt x="0" y="1332356"/>
                </a:lnTo>
                <a:lnTo>
                  <a:pt x="0" y="0"/>
                </a:lnTo>
                <a:lnTo>
                  <a:pt x="1334097" y="946459"/>
                </a:lnTo>
                <a:lnTo>
                  <a:pt x="1422191" y="1918293"/>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48"/>
          <p:cNvSpPr/>
          <p:nvPr/>
        </p:nvSpPr>
        <p:spPr>
          <a:xfrm>
            <a:off x="6344999" y="4478"/>
            <a:ext cx="1333500" cy="608330"/>
          </a:xfrm>
          <a:custGeom>
            <a:avLst/>
            <a:gdLst/>
            <a:ahLst/>
            <a:cxnLst/>
            <a:rect l="l" t="t" r="r" b="b"/>
            <a:pathLst>
              <a:path w="1333500" h="608330">
                <a:moveTo>
                  <a:pt x="250093" y="294830"/>
                </a:moveTo>
                <a:lnTo>
                  <a:pt x="0" y="0"/>
                </a:lnTo>
                <a:lnTo>
                  <a:pt x="1101917" y="0"/>
                </a:lnTo>
                <a:lnTo>
                  <a:pt x="1283407" y="222428"/>
                </a:lnTo>
                <a:lnTo>
                  <a:pt x="603215" y="222428"/>
                </a:lnTo>
                <a:lnTo>
                  <a:pt x="250093" y="294830"/>
                </a:lnTo>
                <a:close/>
              </a:path>
              <a:path w="1333500" h="608330">
                <a:moveTo>
                  <a:pt x="951857" y="608328"/>
                </a:moveTo>
                <a:lnTo>
                  <a:pt x="950364" y="606089"/>
                </a:lnTo>
                <a:lnTo>
                  <a:pt x="603215" y="222428"/>
                </a:lnTo>
                <a:lnTo>
                  <a:pt x="1283407" y="222428"/>
                </a:lnTo>
                <a:lnTo>
                  <a:pt x="1333348" y="283634"/>
                </a:lnTo>
                <a:lnTo>
                  <a:pt x="951857" y="60832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object 49"/>
          <p:cNvSpPr/>
          <p:nvPr/>
        </p:nvSpPr>
        <p:spPr>
          <a:xfrm>
            <a:off x="7446916" y="4478"/>
            <a:ext cx="566420" cy="283845"/>
          </a:xfrm>
          <a:custGeom>
            <a:avLst/>
            <a:gdLst/>
            <a:ahLst/>
            <a:cxnLst/>
            <a:rect l="l" t="t" r="r" b="b"/>
            <a:pathLst>
              <a:path w="566420" h="283845">
                <a:moveTo>
                  <a:pt x="231430" y="283634"/>
                </a:moveTo>
                <a:lnTo>
                  <a:pt x="0" y="0"/>
                </a:lnTo>
                <a:lnTo>
                  <a:pt x="565885" y="0"/>
                </a:lnTo>
                <a:lnTo>
                  <a:pt x="231430" y="283634"/>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object 50"/>
          <p:cNvSpPr/>
          <p:nvPr/>
        </p:nvSpPr>
        <p:spPr>
          <a:xfrm>
            <a:off x="9018420" y="4478"/>
            <a:ext cx="2487295" cy="1438910"/>
          </a:xfrm>
          <a:custGeom>
            <a:avLst/>
            <a:gdLst/>
            <a:ahLst/>
            <a:cxnLst/>
            <a:rect l="l" t="t" r="r" b="b"/>
            <a:pathLst>
              <a:path w="2487295" h="1438910">
                <a:moveTo>
                  <a:pt x="0" y="1438345"/>
                </a:moveTo>
                <a:lnTo>
                  <a:pt x="118701" y="0"/>
                </a:lnTo>
                <a:lnTo>
                  <a:pt x="2486777" y="0"/>
                </a:lnTo>
                <a:lnTo>
                  <a:pt x="0" y="1438345"/>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object 51"/>
          <p:cNvSpPr/>
          <p:nvPr/>
        </p:nvSpPr>
        <p:spPr>
          <a:xfrm>
            <a:off x="11407406" y="4478"/>
            <a:ext cx="775970" cy="356870"/>
          </a:xfrm>
          <a:custGeom>
            <a:avLst/>
            <a:gdLst/>
            <a:ahLst/>
            <a:cxnLst/>
            <a:rect l="l" t="t" r="r" b="b"/>
            <a:pathLst>
              <a:path w="775970" h="356870">
                <a:moveTo>
                  <a:pt x="775673" y="356782"/>
                </a:moveTo>
                <a:lnTo>
                  <a:pt x="0" y="55978"/>
                </a:lnTo>
                <a:lnTo>
                  <a:pt x="97790" y="0"/>
                </a:lnTo>
                <a:lnTo>
                  <a:pt x="775673" y="0"/>
                </a:lnTo>
                <a:lnTo>
                  <a:pt x="775673" y="356782"/>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object 52"/>
          <p:cNvSpPr/>
          <p:nvPr/>
        </p:nvSpPr>
        <p:spPr>
          <a:xfrm>
            <a:off x="10629493" y="60456"/>
            <a:ext cx="1553845" cy="450215"/>
          </a:xfrm>
          <a:custGeom>
            <a:avLst/>
            <a:gdLst/>
            <a:ahLst/>
            <a:cxnLst/>
            <a:rect l="l" t="t" r="r" b="b"/>
            <a:pathLst>
              <a:path w="1553845" h="450215">
                <a:moveTo>
                  <a:pt x="0" y="450091"/>
                </a:moveTo>
                <a:lnTo>
                  <a:pt x="777912" y="0"/>
                </a:lnTo>
                <a:lnTo>
                  <a:pt x="1553585" y="300804"/>
                </a:lnTo>
                <a:lnTo>
                  <a:pt x="0" y="450091"/>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bject 53"/>
          <p:cNvSpPr/>
          <p:nvPr/>
        </p:nvSpPr>
        <p:spPr>
          <a:xfrm>
            <a:off x="8974373" y="5331662"/>
            <a:ext cx="3209290" cy="806450"/>
          </a:xfrm>
          <a:custGeom>
            <a:avLst/>
            <a:gdLst/>
            <a:ahLst/>
            <a:cxnLst/>
            <a:rect l="l" t="t" r="r" b="b"/>
            <a:pathLst>
              <a:path w="3209290" h="806450">
                <a:moveTo>
                  <a:pt x="3208706" y="806131"/>
                </a:moveTo>
                <a:lnTo>
                  <a:pt x="0" y="806131"/>
                </a:lnTo>
                <a:lnTo>
                  <a:pt x="452414" y="0"/>
                </a:lnTo>
                <a:lnTo>
                  <a:pt x="3208706" y="665060"/>
                </a:lnTo>
                <a:lnTo>
                  <a:pt x="3208706" y="806131"/>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object 54"/>
          <p:cNvSpPr/>
          <p:nvPr/>
        </p:nvSpPr>
        <p:spPr>
          <a:xfrm>
            <a:off x="4880994" y="1461484"/>
            <a:ext cx="883919" cy="1153795"/>
          </a:xfrm>
          <a:custGeom>
            <a:avLst/>
            <a:gdLst/>
            <a:ahLst/>
            <a:cxnLst/>
            <a:rect l="l" t="t" r="r" b="b"/>
            <a:pathLst>
              <a:path w="883920" h="1153795">
                <a:moveTo>
                  <a:pt x="141846" y="1153216"/>
                </a:moveTo>
                <a:lnTo>
                  <a:pt x="97799" y="831510"/>
                </a:lnTo>
                <a:lnTo>
                  <a:pt x="0" y="0"/>
                </a:lnTo>
                <a:lnTo>
                  <a:pt x="883925" y="499353"/>
                </a:lnTo>
                <a:lnTo>
                  <a:pt x="141846" y="1153216"/>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object 56"/>
          <p:cNvSpPr/>
          <p:nvPr/>
        </p:nvSpPr>
        <p:spPr>
          <a:xfrm>
            <a:off x="3811177" y="5418246"/>
            <a:ext cx="857885" cy="720090"/>
          </a:xfrm>
          <a:custGeom>
            <a:avLst/>
            <a:gdLst/>
            <a:ahLst/>
            <a:cxnLst/>
            <a:rect l="l" t="t" r="r" b="b"/>
            <a:pathLst>
              <a:path w="857885" h="720089">
                <a:moveTo>
                  <a:pt x="857795" y="719546"/>
                </a:moveTo>
                <a:lnTo>
                  <a:pt x="377758" y="719546"/>
                </a:lnTo>
                <a:lnTo>
                  <a:pt x="0" y="0"/>
                </a:lnTo>
                <a:lnTo>
                  <a:pt x="775673" y="550111"/>
                </a:lnTo>
                <a:lnTo>
                  <a:pt x="857795" y="719546"/>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object 57"/>
          <p:cNvSpPr/>
          <p:nvPr/>
        </p:nvSpPr>
        <p:spPr>
          <a:xfrm>
            <a:off x="3423715" y="4436707"/>
            <a:ext cx="583565" cy="473709"/>
          </a:xfrm>
          <a:custGeom>
            <a:avLst/>
            <a:gdLst/>
            <a:ahLst/>
            <a:cxnLst/>
            <a:rect l="l" t="t" r="r" b="b"/>
            <a:pathLst>
              <a:path w="583564" h="473710">
                <a:moveTo>
                  <a:pt x="120941" y="473227"/>
                </a:moveTo>
                <a:lnTo>
                  <a:pt x="0" y="242586"/>
                </a:lnTo>
                <a:lnTo>
                  <a:pt x="419563" y="0"/>
                </a:lnTo>
                <a:lnTo>
                  <a:pt x="583061" y="337380"/>
                </a:lnTo>
                <a:lnTo>
                  <a:pt x="120941" y="473227"/>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object 58"/>
          <p:cNvSpPr/>
          <p:nvPr/>
        </p:nvSpPr>
        <p:spPr>
          <a:xfrm>
            <a:off x="4825751" y="6137793"/>
            <a:ext cx="625475" cy="446405"/>
          </a:xfrm>
          <a:custGeom>
            <a:avLst/>
            <a:gdLst/>
            <a:ahLst/>
            <a:cxnLst/>
            <a:rect l="l" t="t" r="r" b="b"/>
            <a:pathLst>
              <a:path w="625475" h="446404">
                <a:moveTo>
                  <a:pt x="624869" y="446359"/>
                </a:moveTo>
                <a:lnTo>
                  <a:pt x="0" y="0"/>
                </a:lnTo>
                <a:lnTo>
                  <a:pt x="527816" y="0"/>
                </a:lnTo>
                <a:lnTo>
                  <a:pt x="624869" y="446359"/>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object 59"/>
          <p:cNvSpPr/>
          <p:nvPr/>
        </p:nvSpPr>
        <p:spPr>
          <a:xfrm>
            <a:off x="3199775" y="5266725"/>
            <a:ext cx="1366520" cy="1590040"/>
          </a:xfrm>
          <a:custGeom>
            <a:avLst/>
            <a:gdLst/>
            <a:ahLst/>
            <a:cxnLst/>
            <a:rect l="l" t="t" r="r" b="b"/>
            <a:pathLst>
              <a:path w="1366520" h="1590040">
                <a:moveTo>
                  <a:pt x="1366111" y="1589754"/>
                </a:moveTo>
                <a:lnTo>
                  <a:pt x="0" y="1589754"/>
                </a:lnTo>
                <a:lnTo>
                  <a:pt x="398635" y="0"/>
                </a:lnTo>
                <a:lnTo>
                  <a:pt x="611401" y="151521"/>
                </a:lnTo>
                <a:lnTo>
                  <a:pt x="1366111" y="1589754"/>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object 60"/>
          <p:cNvSpPr/>
          <p:nvPr/>
        </p:nvSpPr>
        <p:spPr>
          <a:xfrm>
            <a:off x="4668973" y="6137793"/>
            <a:ext cx="781685" cy="718820"/>
          </a:xfrm>
          <a:custGeom>
            <a:avLst/>
            <a:gdLst/>
            <a:ahLst/>
            <a:cxnLst/>
            <a:rect l="l" t="t" r="r" b="b"/>
            <a:pathLst>
              <a:path w="781685" h="718820">
                <a:moveTo>
                  <a:pt x="690604" y="718686"/>
                </a:moveTo>
                <a:lnTo>
                  <a:pt x="349333" y="718686"/>
                </a:lnTo>
                <a:lnTo>
                  <a:pt x="0" y="0"/>
                </a:lnTo>
                <a:lnTo>
                  <a:pt x="156777" y="0"/>
                </a:lnTo>
                <a:lnTo>
                  <a:pt x="781647" y="446358"/>
                </a:lnTo>
                <a:lnTo>
                  <a:pt x="690604" y="718686"/>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object 61"/>
          <p:cNvSpPr/>
          <p:nvPr/>
        </p:nvSpPr>
        <p:spPr>
          <a:xfrm>
            <a:off x="3811177" y="5418246"/>
            <a:ext cx="1207135" cy="1438275"/>
          </a:xfrm>
          <a:custGeom>
            <a:avLst/>
            <a:gdLst/>
            <a:ahLst/>
            <a:cxnLst/>
            <a:rect l="l" t="t" r="r" b="b"/>
            <a:pathLst>
              <a:path w="1207135" h="1438275">
                <a:moveTo>
                  <a:pt x="1207128" y="1438233"/>
                </a:moveTo>
                <a:lnTo>
                  <a:pt x="754709" y="1438233"/>
                </a:lnTo>
                <a:lnTo>
                  <a:pt x="0" y="0"/>
                </a:lnTo>
                <a:lnTo>
                  <a:pt x="377758" y="719546"/>
                </a:lnTo>
                <a:lnTo>
                  <a:pt x="857795" y="719546"/>
                </a:lnTo>
                <a:lnTo>
                  <a:pt x="1207128" y="1438233"/>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object 62"/>
          <p:cNvSpPr/>
          <p:nvPr/>
        </p:nvSpPr>
        <p:spPr>
          <a:xfrm>
            <a:off x="5838830" y="4478"/>
            <a:ext cx="756285" cy="424815"/>
          </a:xfrm>
          <a:custGeom>
            <a:avLst/>
            <a:gdLst/>
            <a:ahLst/>
            <a:cxnLst/>
            <a:rect l="l" t="t" r="r" b="b"/>
            <a:pathLst>
              <a:path w="756284" h="424815">
                <a:moveTo>
                  <a:pt x="121686" y="424708"/>
                </a:moveTo>
                <a:lnTo>
                  <a:pt x="0" y="0"/>
                </a:lnTo>
                <a:lnTo>
                  <a:pt x="506168" y="0"/>
                </a:lnTo>
                <a:lnTo>
                  <a:pt x="756262" y="294830"/>
                </a:lnTo>
                <a:lnTo>
                  <a:pt x="121686" y="424708"/>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object 63"/>
          <p:cNvSpPr/>
          <p:nvPr/>
        </p:nvSpPr>
        <p:spPr>
          <a:xfrm>
            <a:off x="6521930" y="2388533"/>
            <a:ext cx="436245" cy="427990"/>
          </a:xfrm>
          <a:custGeom>
            <a:avLst/>
            <a:gdLst/>
            <a:ahLst/>
            <a:cxnLst/>
            <a:rect l="l" t="t" r="r" b="b"/>
            <a:pathLst>
              <a:path w="436245" h="427989">
                <a:moveTo>
                  <a:pt x="122434" y="427699"/>
                </a:moveTo>
                <a:lnTo>
                  <a:pt x="0" y="0"/>
                </a:lnTo>
                <a:lnTo>
                  <a:pt x="435989" y="246318"/>
                </a:lnTo>
                <a:lnTo>
                  <a:pt x="122434" y="427699"/>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object 64"/>
          <p:cNvSpPr/>
          <p:nvPr/>
        </p:nvSpPr>
        <p:spPr>
          <a:xfrm>
            <a:off x="7296856" y="4478"/>
            <a:ext cx="1622425" cy="836294"/>
          </a:xfrm>
          <a:custGeom>
            <a:avLst/>
            <a:gdLst/>
            <a:ahLst/>
            <a:cxnLst/>
            <a:rect l="l" t="t" r="r" b="b"/>
            <a:pathLst>
              <a:path w="1622425" h="836294">
                <a:moveTo>
                  <a:pt x="628601" y="585188"/>
                </a:moveTo>
                <a:lnTo>
                  <a:pt x="1622264" y="0"/>
                </a:lnTo>
                <a:lnTo>
                  <a:pt x="628601" y="585188"/>
                </a:lnTo>
                <a:close/>
              </a:path>
              <a:path w="1622425" h="836294">
                <a:moveTo>
                  <a:pt x="202317" y="835984"/>
                </a:moveTo>
                <a:lnTo>
                  <a:pt x="0" y="608328"/>
                </a:lnTo>
                <a:lnTo>
                  <a:pt x="381490" y="283634"/>
                </a:lnTo>
                <a:lnTo>
                  <a:pt x="628504" y="585069"/>
                </a:lnTo>
                <a:lnTo>
                  <a:pt x="202317" y="835984"/>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object 65"/>
          <p:cNvSpPr/>
          <p:nvPr/>
        </p:nvSpPr>
        <p:spPr>
          <a:xfrm>
            <a:off x="7678347" y="4478"/>
            <a:ext cx="1240790" cy="585470"/>
          </a:xfrm>
          <a:custGeom>
            <a:avLst/>
            <a:gdLst/>
            <a:ahLst/>
            <a:cxnLst/>
            <a:rect l="l" t="t" r="r" b="b"/>
            <a:pathLst>
              <a:path w="1240790" h="585470">
                <a:moveTo>
                  <a:pt x="247111" y="585188"/>
                </a:moveTo>
                <a:lnTo>
                  <a:pt x="0" y="283634"/>
                </a:lnTo>
                <a:lnTo>
                  <a:pt x="334455" y="0"/>
                </a:lnTo>
                <a:lnTo>
                  <a:pt x="1240774" y="0"/>
                </a:lnTo>
                <a:lnTo>
                  <a:pt x="247111" y="585188"/>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object 66"/>
          <p:cNvSpPr/>
          <p:nvPr/>
        </p:nvSpPr>
        <p:spPr>
          <a:xfrm>
            <a:off x="7499174" y="4478"/>
            <a:ext cx="1638300" cy="1815464"/>
          </a:xfrm>
          <a:custGeom>
            <a:avLst/>
            <a:gdLst/>
            <a:ahLst/>
            <a:cxnLst/>
            <a:rect l="l" t="t" r="r" b="b"/>
            <a:pathLst>
              <a:path w="1638300" h="1815464">
                <a:moveTo>
                  <a:pt x="868244" y="1815287"/>
                </a:moveTo>
                <a:lnTo>
                  <a:pt x="0" y="835984"/>
                </a:lnTo>
                <a:lnTo>
                  <a:pt x="1419946" y="0"/>
                </a:lnTo>
                <a:lnTo>
                  <a:pt x="1637946" y="0"/>
                </a:lnTo>
                <a:lnTo>
                  <a:pt x="1519244" y="1438345"/>
                </a:lnTo>
                <a:lnTo>
                  <a:pt x="868244" y="1815287"/>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object 67"/>
          <p:cNvSpPr/>
          <p:nvPr/>
        </p:nvSpPr>
        <p:spPr>
          <a:xfrm>
            <a:off x="4709288" y="4478"/>
            <a:ext cx="1251585" cy="619125"/>
          </a:xfrm>
          <a:custGeom>
            <a:avLst/>
            <a:gdLst/>
            <a:ahLst/>
            <a:cxnLst/>
            <a:rect l="l" t="t" r="r" b="b"/>
            <a:pathLst>
              <a:path w="1251585" h="619125">
                <a:moveTo>
                  <a:pt x="299367" y="618776"/>
                </a:moveTo>
                <a:lnTo>
                  <a:pt x="52256" y="444863"/>
                </a:lnTo>
                <a:lnTo>
                  <a:pt x="0" y="0"/>
                </a:lnTo>
                <a:lnTo>
                  <a:pt x="1129541" y="0"/>
                </a:lnTo>
                <a:lnTo>
                  <a:pt x="1251228" y="424708"/>
                </a:lnTo>
                <a:lnTo>
                  <a:pt x="299367" y="618776"/>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object 68"/>
          <p:cNvSpPr/>
          <p:nvPr/>
        </p:nvSpPr>
        <p:spPr>
          <a:xfrm>
            <a:off x="2880965" y="5221"/>
            <a:ext cx="1906905" cy="860425"/>
          </a:xfrm>
          <a:custGeom>
            <a:avLst/>
            <a:gdLst/>
            <a:ahLst/>
            <a:cxnLst/>
            <a:rect l="l" t="t" r="r" b="b"/>
            <a:pathLst>
              <a:path w="1906904" h="860425">
                <a:moveTo>
                  <a:pt x="944396" y="859873"/>
                </a:moveTo>
                <a:lnTo>
                  <a:pt x="0" y="326184"/>
                </a:lnTo>
                <a:lnTo>
                  <a:pt x="188132" y="0"/>
                </a:lnTo>
                <a:lnTo>
                  <a:pt x="1252724" y="746"/>
                </a:lnTo>
                <a:lnTo>
                  <a:pt x="1880579" y="444120"/>
                </a:lnTo>
                <a:lnTo>
                  <a:pt x="1906710" y="663567"/>
                </a:lnTo>
                <a:lnTo>
                  <a:pt x="944396" y="859873"/>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object 69"/>
          <p:cNvSpPr/>
          <p:nvPr/>
        </p:nvSpPr>
        <p:spPr>
          <a:xfrm>
            <a:off x="4787675" y="623254"/>
            <a:ext cx="1482725" cy="1337945"/>
          </a:xfrm>
          <a:custGeom>
            <a:avLst/>
            <a:gdLst/>
            <a:ahLst/>
            <a:cxnLst/>
            <a:rect l="l" t="t" r="r" b="b"/>
            <a:pathLst>
              <a:path w="1482725" h="1337945">
                <a:moveTo>
                  <a:pt x="977244" y="1337582"/>
                </a:moveTo>
                <a:lnTo>
                  <a:pt x="93319" y="838229"/>
                </a:lnTo>
                <a:lnTo>
                  <a:pt x="0" y="45533"/>
                </a:lnTo>
                <a:lnTo>
                  <a:pt x="220981" y="0"/>
                </a:lnTo>
                <a:lnTo>
                  <a:pt x="1482665" y="891225"/>
                </a:lnTo>
                <a:lnTo>
                  <a:pt x="977244" y="1337582"/>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object 70"/>
          <p:cNvSpPr/>
          <p:nvPr/>
        </p:nvSpPr>
        <p:spPr>
          <a:xfrm>
            <a:off x="3825362" y="668788"/>
            <a:ext cx="1056005" cy="793115"/>
          </a:xfrm>
          <a:custGeom>
            <a:avLst/>
            <a:gdLst/>
            <a:ahLst/>
            <a:cxnLst/>
            <a:rect l="l" t="t" r="r" b="b"/>
            <a:pathLst>
              <a:path w="1056004" h="793115">
                <a:moveTo>
                  <a:pt x="1055632" y="792695"/>
                </a:moveTo>
                <a:lnTo>
                  <a:pt x="0" y="196307"/>
                </a:lnTo>
                <a:lnTo>
                  <a:pt x="962313" y="0"/>
                </a:lnTo>
                <a:lnTo>
                  <a:pt x="1055632" y="792695"/>
                </a:lnTo>
                <a:close/>
              </a:path>
            </a:pathLst>
          </a:custGeom>
          <a:solidFill>
            <a:srgbClr val="B91A2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object 71"/>
          <p:cNvSpPr/>
          <p:nvPr/>
        </p:nvSpPr>
        <p:spPr>
          <a:xfrm>
            <a:off x="4761545" y="449341"/>
            <a:ext cx="247650" cy="219710"/>
          </a:xfrm>
          <a:custGeom>
            <a:avLst/>
            <a:gdLst/>
            <a:ahLst/>
            <a:cxnLst/>
            <a:rect l="l" t="t" r="r" b="b"/>
            <a:pathLst>
              <a:path w="247650" h="219709">
                <a:moveTo>
                  <a:pt x="26130" y="219447"/>
                </a:moveTo>
                <a:lnTo>
                  <a:pt x="0" y="0"/>
                </a:lnTo>
                <a:lnTo>
                  <a:pt x="247110" y="173913"/>
                </a:lnTo>
                <a:lnTo>
                  <a:pt x="26130" y="21944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object 73"/>
          <p:cNvSpPr/>
          <p:nvPr/>
        </p:nvSpPr>
        <p:spPr>
          <a:xfrm>
            <a:off x="2301644" y="4478"/>
            <a:ext cx="767715" cy="327025"/>
          </a:xfrm>
          <a:custGeom>
            <a:avLst/>
            <a:gdLst/>
            <a:ahLst/>
            <a:cxnLst/>
            <a:rect l="l" t="t" r="r" b="b"/>
            <a:pathLst>
              <a:path w="767714" h="327025">
                <a:moveTo>
                  <a:pt x="579321" y="326926"/>
                </a:moveTo>
                <a:lnTo>
                  <a:pt x="0" y="0"/>
                </a:lnTo>
                <a:lnTo>
                  <a:pt x="3140" y="0"/>
                </a:lnTo>
                <a:lnTo>
                  <a:pt x="767454" y="742"/>
                </a:lnTo>
                <a:lnTo>
                  <a:pt x="579321" y="32692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object 74"/>
          <p:cNvSpPr/>
          <p:nvPr/>
        </p:nvSpPr>
        <p:spPr>
          <a:xfrm>
            <a:off x="1039207" y="275426"/>
            <a:ext cx="292100" cy="619760"/>
          </a:xfrm>
          <a:custGeom>
            <a:avLst/>
            <a:gdLst/>
            <a:ahLst/>
            <a:cxnLst/>
            <a:rect l="l" t="t" r="r" b="b"/>
            <a:pathLst>
              <a:path w="292100" h="619760">
                <a:moveTo>
                  <a:pt x="44046" y="619526"/>
                </a:moveTo>
                <a:lnTo>
                  <a:pt x="0" y="135847"/>
                </a:lnTo>
                <a:lnTo>
                  <a:pt x="291904" y="0"/>
                </a:lnTo>
                <a:lnTo>
                  <a:pt x="44046" y="619526"/>
                </a:lnTo>
                <a:close/>
              </a:path>
            </a:pathLst>
          </a:custGeom>
          <a:solidFill>
            <a:srgbClr val="AF1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object 75"/>
          <p:cNvSpPr/>
          <p:nvPr/>
        </p:nvSpPr>
        <p:spPr>
          <a:xfrm>
            <a:off x="6936268" y="3149883"/>
            <a:ext cx="3241040" cy="1974850"/>
          </a:xfrm>
          <a:custGeom>
            <a:avLst/>
            <a:gdLst/>
            <a:ahLst/>
            <a:cxnLst/>
            <a:rect l="l" t="t" r="r" b="b"/>
            <a:pathLst>
              <a:path w="3241040" h="1974850">
                <a:moveTo>
                  <a:pt x="325501" y="1974275"/>
                </a:moveTo>
                <a:lnTo>
                  <a:pt x="0" y="765823"/>
                </a:lnTo>
                <a:lnTo>
                  <a:pt x="2611460" y="0"/>
                </a:lnTo>
                <a:lnTo>
                  <a:pt x="3090407" y="644158"/>
                </a:lnTo>
                <a:lnTo>
                  <a:pt x="1229580" y="644158"/>
                </a:lnTo>
                <a:lnTo>
                  <a:pt x="511392" y="1704819"/>
                </a:lnTo>
                <a:lnTo>
                  <a:pt x="325501" y="1974275"/>
                </a:lnTo>
                <a:close/>
              </a:path>
              <a:path w="3241040" h="1974850">
                <a:moveTo>
                  <a:pt x="3240807" y="846438"/>
                </a:moveTo>
                <a:lnTo>
                  <a:pt x="1229580" y="644158"/>
                </a:lnTo>
                <a:lnTo>
                  <a:pt x="3090407" y="644158"/>
                </a:lnTo>
                <a:lnTo>
                  <a:pt x="3240807" y="846438"/>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object 76"/>
          <p:cNvSpPr/>
          <p:nvPr/>
        </p:nvSpPr>
        <p:spPr>
          <a:xfrm>
            <a:off x="4978794" y="3915707"/>
            <a:ext cx="2283460" cy="2223135"/>
          </a:xfrm>
          <a:custGeom>
            <a:avLst/>
            <a:gdLst/>
            <a:ahLst/>
            <a:cxnLst/>
            <a:rect l="l" t="t" r="r" b="b"/>
            <a:pathLst>
              <a:path w="2283459" h="2223135">
                <a:moveTo>
                  <a:pt x="1590168" y="2222832"/>
                </a:moveTo>
                <a:lnTo>
                  <a:pt x="372533" y="2222832"/>
                </a:lnTo>
                <a:lnTo>
                  <a:pt x="0" y="573247"/>
                </a:lnTo>
                <a:lnTo>
                  <a:pt x="1957474" y="0"/>
                </a:lnTo>
                <a:lnTo>
                  <a:pt x="2282976" y="1208451"/>
                </a:lnTo>
                <a:lnTo>
                  <a:pt x="1590168" y="2222832"/>
                </a:lnTo>
                <a:close/>
              </a:path>
            </a:pathLst>
          </a:custGeom>
          <a:solidFill>
            <a:srgbClr val="A31B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object 77"/>
          <p:cNvSpPr/>
          <p:nvPr/>
        </p:nvSpPr>
        <p:spPr>
          <a:xfrm>
            <a:off x="5349835" y="6137793"/>
            <a:ext cx="1223645" cy="718820"/>
          </a:xfrm>
          <a:custGeom>
            <a:avLst/>
            <a:gdLst/>
            <a:ahLst/>
            <a:cxnLst/>
            <a:rect l="l" t="t" r="r" b="b"/>
            <a:pathLst>
              <a:path w="1223645" h="718820">
                <a:moveTo>
                  <a:pt x="736183" y="718686"/>
                </a:moveTo>
                <a:lnTo>
                  <a:pt x="483605" y="718686"/>
                </a:lnTo>
                <a:lnTo>
                  <a:pt x="100785" y="446358"/>
                </a:lnTo>
                <a:lnTo>
                  <a:pt x="0" y="0"/>
                </a:lnTo>
                <a:lnTo>
                  <a:pt x="1223608" y="0"/>
                </a:lnTo>
                <a:lnTo>
                  <a:pt x="736183" y="718686"/>
                </a:lnTo>
                <a:close/>
              </a:path>
            </a:pathLst>
          </a:custGeom>
          <a:solidFill>
            <a:srgbClr val="9019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object 78"/>
          <p:cNvSpPr/>
          <p:nvPr/>
        </p:nvSpPr>
        <p:spPr>
          <a:xfrm>
            <a:off x="5354354" y="6584152"/>
            <a:ext cx="479425" cy="272415"/>
          </a:xfrm>
          <a:custGeom>
            <a:avLst/>
            <a:gdLst/>
            <a:ahLst/>
            <a:cxnLst/>
            <a:rect l="l" t="t" r="r" b="b"/>
            <a:pathLst>
              <a:path w="479425" h="272415">
                <a:moveTo>
                  <a:pt x="479086" y="272327"/>
                </a:moveTo>
                <a:lnTo>
                  <a:pt x="0" y="272327"/>
                </a:lnTo>
                <a:lnTo>
                  <a:pt x="96265" y="0"/>
                </a:lnTo>
                <a:lnTo>
                  <a:pt x="479086" y="272327"/>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object 79"/>
          <p:cNvSpPr/>
          <p:nvPr/>
        </p:nvSpPr>
        <p:spPr>
          <a:xfrm>
            <a:off x="2327769" y="3850023"/>
            <a:ext cx="1096010" cy="1037590"/>
          </a:xfrm>
          <a:custGeom>
            <a:avLst/>
            <a:gdLst/>
            <a:ahLst/>
            <a:cxnLst/>
            <a:rect l="l" t="t" r="r" b="b"/>
            <a:pathLst>
              <a:path w="1096010" h="1037589">
                <a:moveTo>
                  <a:pt x="735358" y="1037520"/>
                </a:moveTo>
                <a:lnTo>
                  <a:pt x="0" y="516520"/>
                </a:lnTo>
                <a:lnTo>
                  <a:pt x="660703" y="0"/>
                </a:lnTo>
                <a:lnTo>
                  <a:pt x="1095946" y="829270"/>
                </a:lnTo>
                <a:lnTo>
                  <a:pt x="735358" y="1037520"/>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object 80"/>
          <p:cNvSpPr/>
          <p:nvPr/>
        </p:nvSpPr>
        <p:spPr>
          <a:xfrm>
            <a:off x="2988472" y="3526821"/>
            <a:ext cx="855344" cy="1152525"/>
          </a:xfrm>
          <a:custGeom>
            <a:avLst/>
            <a:gdLst/>
            <a:ahLst/>
            <a:cxnLst/>
            <a:rect l="l" t="t" r="r" b="b"/>
            <a:pathLst>
              <a:path w="855345" h="1152525">
                <a:moveTo>
                  <a:pt x="435243" y="1152472"/>
                </a:moveTo>
                <a:lnTo>
                  <a:pt x="0" y="323202"/>
                </a:lnTo>
                <a:lnTo>
                  <a:pt x="412845" y="0"/>
                </a:lnTo>
                <a:lnTo>
                  <a:pt x="854806" y="909886"/>
                </a:lnTo>
                <a:lnTo>
                  <a:pt x="435243" y="1152472"/>
                </a:lnTo>
                <a:close/>
              </a:path>
            </a:pathLst>
          </a:custGeom>
          <a:solidFill>
            <a:srgbClr val="971A2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object 81"/>
          <p:cNvSpPr/>
          <p:nvPr/>
        </p:nvSpPr>
        <p:spPr>
          <a:xfrm>
            <a:off x="3806952" y="1249298"/>
            <a:ext cx="4730495" cy="313791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0798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7596D-536A-30CB-6B2B-077469BCC45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6ECB0B0-ED22-D395-2FE0-8B9C0FFE90EB}"/>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AI in the Future of NIHF Curricula</a:t>
            </a:r>
          </a:p>
        </p:txBody>
      </p:sp>
      <p:sp>
        <p:nvSpPr>
          <p:cNvPr id="7" name="TextBox 6">
            <a:extLst>
              <a:ext uri="{FF2B5EF4-FFF2-40B4-BE49-F238E27FC236}">
                <a16:creationId xmlns:a16="http://schemas.microsoft.com/office/drawing/2014/main" id="{AC705530-35E8-EA5D-F016-BBBFA4DCE444}"/>
              </a:ext>
            </a:extLst>
          </p:cNvPr>
          <p:cNvSpPr txBox="1"/>
          <p:nvPr/>
        </p:nvSpPr>
        <p:spPr>
          <a:xfrm>
            <a:off x="327030" y="1628178"/>
            <a:ext cx="5975498"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cs typeface="Calibri" panose="020F0502020204030204" pitchFamily="34" charset="0"/>
              </a:rPr>
              <a:t>NIHF is committed to embedding meaningful AI connections in all future Camp Invention® program series, as well as other experiences being researched and developed.</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By featuring Inductees who are actively advancing areas like robotics and responsible AI, we equip both children and educators to navigate an increasingly fast‑paced technological landscape. This intentional integration ensures they not only understand AI as a tool but also recognize the human ingenuity behind it — preparing them to become tomorrow’s creators, leaders, and ethical stewards of emerging technology. </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4" name="Picture 3" descr="A close-up of a document&#10;&#10;AI-generated content may be incorrect.">
            <a:extLst>
              <a:ext uri="{FF2B5EF4-FFF2-40B4-BE49-F238E27FC236}">
                <a16:creationId xmlns:a16="http://schemas.microsoft.com/office/drawing/2014/main" id="{AB19A552-245A-FE5A-4750-0FCD284FFC69}"/>
              </a:ext>
            </a:extLst>
          </p:cNvPr>
          <p:cNvPicPr>
            <a:picLocks noChangeAspect="1"/>
          </p:cNvPicPr>
          <p:nvPr/>
        </p:nvPicPr>
        <p:blipFill>
          <a:blip r:embed="rId2"/>
          <a:stretch>
            <a:fillRect/>
          </a:stretch>
        </p:blipFill>
        <p:spPr>
          <a:xfrm rot="900000">
            <a:off x="9299176" y="1885356"/>
            <a:ext cx="2393765" cy="3087287"/>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descr="A orange sign with white text&#10;&#10;AI-generated content may be incorrect.">
            <a:extLst>
              <a:ext uri="{FF2B5EF4-FFF2-40B4-BE49-F238E27FC236}">
                <a16:creationId xmlns:a16="http://schemas.microsoft.com/office/drawing/2014/main" id="{5A53F3A4-4956-2E1E-76FF-6720FEC7817D}"/>
              </a:ext>
            </a:extLst>
          </p:cNvPr>
          <p:cNvPicPr>
            <a:picLocks noChangeAspect="1"/>
          </p:cNvPicPr>
          <p:nvPr/>
        </p:nvPicPr>
        <p:blipFill>
          <a:blip r:embed="rId3"/>
          <a:stretch>
            <a:fillRect/>
          </a:stretch>
        </p:blipFill>
        <p:spPr>
          <a:xfrm>
            <a:off x="7684554" y="2420600"/>
            <a:ext cx="2511760" cy="3250221"/>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37105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34B26-8FD7-D1A4-B657-78F459EC988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17710AD-6565-5C81-5D0B-83C4F0464A2D}"/>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AI + Critical Technology Areas (CTAs)</a:t>
            </a:r>
          </a:p>
        </p:txBody>
      </p:sp>
      <p:sp>
        <p:nvSpPr>
          <p:cNvPr id="2" name="TextBox 1">
            <a:extLst>
              <a:ext uri="{FF2B5EF4-FFF2-40B4-BE49-F238E27FC236}">
                <a16:creationId xmlns:a16="http://schemas.microsoft.com/office/drawing/2014/main" id="{1D82C898-B18C-BA71-AD50-DE44492ADD2C}"/>
              </a:ext>
            </a:extLst>
          </p:cNvPr>
          <p:cNvSpPr txBox="1"/>
          <p:nvPr/>
        </p:nvSpPr>
        <p:spPr>
          <a:xfrm>
            <a:off x="327030" y="1582596"/>
            <a:ext cx="8797889"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dirty="0">
                <a:latin typeface="Calibri" panose="020F0502020204030204" pitchFamily="34" charset="0"/>
                <a:cs typeface="Calibri" panose="020F0502020204030204" pitchFamily="34" charset="0"/>
              </a:rPr>
              <a:t>NIHF Education Programs naturally cultivate the mindset and skills needed to contribute to today’s </a:t>
            </a:r>
            <a:r>
              <a:rPr lang="en-US" b="1" dirty="0">
                <a:latin typeface="Calibri" panose="020F0502020204030204" pitchFamily="34" charset="0"/>
                <a:cs typeface="Calibri" panose="020F0502020204030204" pitchFamily="34" charset="0"/>
              </a:rPr>
              <a:t>Critical Technology Areas</a:t>
            </a:r>
            <a:r>
              <a:rPr lang="en-US" dirty="0">
                <a:latin typeface="Calibri" panose="020F0502020204030204" pitchFamily="34" charset="0"/>
                <a:cs typeface="Calibri" panose="020F0502020204030204" pitchFamily="34" charset="0"/>
              </a:rPr>
              <a:t> by immersing learners in hands‑on innovation, problem solving, and real‑world STEM applications.</a:t>
            </a:r>
          </a:p>
          <a:p>
            <a:endParaRPr lang="en-US" dirty="0">
              <a:latin typeface="Calibri" panose="020F0502020204030204" pitchFamily="34" charset="0"/>
              <a:cs typeface="Calibri" panose="020F0502020204030204" pitchFamily="34" charset="0"/>
            </a:endParaRPr>
          </a:p>
          <a:p>
            <a:pPr marL="342900" indent="-342900">
              <a:buFont typeface="Arial"/>
              <a:buChar char="•"/>
            </a:pPr>
            <a:r>
              <a:rPr lang="en-US" dirty="0">
                <a:latin typeface="Calibri" panose="020F0502020204030204" pitchFamily="34" charset="0"/>
                <a:cs typeface="Calibri" panose="020F0502020204030204" pitchFamily="34" charset="0"/>
              </a:rPr>
              <a:t>From exploring how Artificial Intelligence enhances efficiency, to how Biomanufacturing supports sustainable, biology‑driven solutions, participants strengthen skills, such as resilience and adaptability, through activities that mirror the invention process.</a:t>
            </a:r>
          </a:p>
          <a:p>
            <a:endParaRPr lang="en-US" dirty="0">
              <a:latin typeface="Calibri" panose="020F0502020204030204" pitchFamily="34" charset="0"/>
              <a:cs typeface="Calibri" panose="020F0502020204030204" pitchFamily="34" charset="0"/>
            </a:endParaRPr>
          </a:p>
          <a:p>
            <a:pPr marL="342900" indent="-342900">
              <a:buFont typeface="Arial"/>
              <a:buChar char="•"/>
            </a:pPr>
            <a:r>
              <a:rPr lang="en-US" dirty="0">
                <a:latin typeface="Calibri" panose="020F0502020204030204" pitchFamily="34" charset="0"/>
                <a:cs typeface="Calibri" panose="020F0502020204030204" pitchFamily="34" charset="0"/>
              </a:rPr>
              <a:t>NIHF curricula also spark curiosity about emerging frontiers, challenging learners to think about materials science innovation and engineering basics. </a:t>
            </a:r>
          </a:p>
          <a:p>
            <a:endParaRPr lang="en-US" dirty="0">
              <a:latin typeface="Calibri" panose="020F0502020204030204" pitchFamily="34" charset="0"/>
              <a:cs typeface="Calibri" panose="020F0502020204030204" pitchFamily="34" charset="0"/>
            </a:endParaRPr>
          </a:p>
          <a:p>
            <a:pPr marL="342900" indent="-342900">
              <a:buFont typeface="Arial"/>
              <a:buChar char="•"/>
            </a:pPr>
            <a:r>
              <a:rPr lang="en-US" dirty="0">
                <a:latin typeface="Calibri" panose="020F0502020204030204" pitchFamily="34" charset="0"/>
                <a:cs typeface="Calibri" panose="020F0502020204030204" pitchFamily="34" charset="0"/>
              </a:rPr>
              <a:t>Together, these experiences build foundational skills — creativity, critical thinking, collaboration, and technical fluency — that prepare young innovators to navigate and shape the nation’s most important technology domains.</a:t>
            </a:r>
          </a:p>
        </p:txBody>
      </p:sp>
    </p:spTree>
    <p:extLst>
      <p:ext uri="{BB962C8B-B14F-4D97-AF65-F5344CB8AC3E}">
        <p14:creationId xmlns:p14="http://schemas.microsoft.com/office/powerpoint/2010/main" val="3170242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1578A-5FDB-B4E2-2D1C-AE0E7CD1BFDE}"/>
            </a:ext>
          </a:extLst>
        </p:cNvPr>
        <p:cNvGrpSpPr/>
        <p:nvPr/>
      </p:nvGrpSpPr>
      <p:grpSpPr>
        <a:xfrm>
          <a:off x="0" y="0"/>
          <a:ext cx="0" cy="0"/>
          <a:chOff x="0" y="0"/>
          <a:chExt cx="0" cy="0"/>
        </a:xfrm>
      </p:grpSpPr>
      <p:pic>
        <p:nvPicPr>
          <p:cNvPr id="8" name="Picture 7" descr="A close up of a gold coin&#10;&#10;AI-generated content may be incorrect.">
            <a:extLst>
              <a:ext uri="{FF2B5EF4-FFF2-40B4-BE49-F238E27FC236}">
                <a16:creationId xmlns:a16="http://schemas.microsoft.com/office/drawing/2014/main" id="{8A8613B7-9FE8-DE0A-850A-F8AF88A4896C}"/>
              </a:ext>
            </a:extLst>
          </p:cNvPr>
          <p:cNvPicPr>
            <a:picLocks noChangeAspect="1"/>
          </p:cNvPicPr>
          <p:nvPr/>
        </p:nvPicPr>
        <p:blipFill>
          <a:blip r:embed="rId3"/>
          <a:stretch>
            <a:fillRect/>
          </a:stretch>
        </p:blipFill>
        <p:spPr>
          <a:xfrm>
            <a:off x="554306" y="2576255"/>
            <a:ext cx="6045875" cy="2069972"/>
          </a:xfrm>
          <a:prstGeom prst="rect">
            <a:avLst/>
          </a:prstGeom>
          <a:ln>
            <a:no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4AC95F2C-4A36-2FF9-87FD-D8D5EF8E25B9}"/>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AI-Based Innovations from Inductees</a:t>
            </a:r>
          </a:p>
        </p:txBody>
      </p:sp>
      <p:pic>
        <p:nvPicPr>
          <p:cNvPr id="4" name="Picture 3" descr="A person in a suit and glasses&#10;&#10;AI-generated content may be incorrect.">
            <a:extLst>
              <a:ext uri="{FF2B5EF4-FFF2-40B4-BE49-F238E27FC236}">
                <a16:creationId xmlns:a16="http://schemas.microsoft.com/office/drawing/2014/main" id="{92D48624-9339-D75C-2859-37E1A85EB3FC}"/>
              </a:ext>
            </a:extLst>
          </p:cNvPr>
          <p:cNvPicPr>
            <a:picLocks noChangeAspect="1"/>
          </p:cNvPicPr>
          <p:nvPr/>
        </p:nvPicPr>
        <p:blipFill>
          <a:blip r:embed="rId4"/>
          <a:srcRect l="1462" r="81" b="-154"/>
          <a:stretch>
            <a:fillRect/>
          </a:stretch>
        </p:blipFill>
        <p:spPr>
          <a:xfrm>
            <a:off x="7632812" y="1697482"/>
            <a:ext cx="4110074" cy="2159366"/>
          </a:xfrm>
          <a:prstGeom prst="rect">
            <a:avLst/>
          </a:prstGeom>
          <a:ln>
            <a:no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6F6C9667-EBB0-7D83-9294-A8198B56D25E}"/>
              </a:ext>
            </a:extLst>
          </p:cNvPr>
          <p:cNvSpPr txBox="1"/>
          <p:nvPr/>
        </p:nvSpPr>
        <p:spPr>
          <a:xfrm>
            <a:off x="443764" y="1484771"/>
            <a:ext cx="602339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panose="020F0502020204030204" pitchFamily="34" charset="0"/>
                <a:cs typeface="Calibri" panose="020F0502020204030204" pitchFamily="34" charset="0"/>
              </a:rPr>
              <a:t>NIHF Education Programs promote </a:t>
            </a:r>
            <a:r>
              <a:rPr lang="en-US" b="1" dirty="0">
                <a:latin typeface="Calibri" panose="020F0502020204030204" pitchFamily="34" charset="0"/>
                <a:cs typeface="Calibri" panose="020F0502020204030204" pitchFamily="34" charset="0"/>
              </a:rPr>
              <a:t>Artificial Intelligence </a:t>
            </a:r>
            <a:r>
              <a:rPr lang="en-US" dirty="0">
                <a:latin typeface="Calibri" panose="020F0502020204030204" pitchFamily="34" charset="0"/>
                <a:cs typeface="Calibri" panose="020F0502020204030204" pitchFamily="34" charset="0"/>
              </a:rPr>
              <a:t>literacy by featuring the powerful stories of NIHF Inductees with AI connections.</a:t>
            </a:r>
          </a:p>
        </p:txBody>
      </p:sp>
      <p:sp>
        <p:nvSpPr>
          <p:cNvPr id="11" name="TextBox 10">
            <a:extLst>
              <a:ext uri="{FF2B5EF4-FFF2-40B4-BE49-F238E27FC236}">
                <a16:creationId xmlns:a16="http://schemas.microsoft.com/office/drawing/2014/main" id="{C600EB94-A55D-D836-AAEC-E09640552AAE}"/>
              </a:ext>
            </a:extLst>
          </p:cNvPr>
          <p:cNvSpPr txBox="1"/>
          <p:nvPr/>
        </p:nvSpPr>
        <p:spPr>
          <a:xfrm>
            <a:off x="443764" y="4982536"/>
            <a:ext cx="649127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highlight>
                  <a:srgbClr val="FFFFFF"/>
                </a:highlight>
                <a:latin typeface="Calibri" panose="020F0502020204030204" pitchFamily="34" charset="0"/>
                <a:cs typeface="Calibri" panose="020F0502020204030204" pitchFamily="34" charset="0"/>
              </a:rPr>
              <a:t>Hall of Famer Marian Croak’s pioneering VoIP technology revolutionized digital communication by allowing voice and data to travel seamlessly over the internet. This breakthrough created essential infrastructure for today’s AI‑powered communication tools, from real‑time translation to intelligent call routing.</a:t>
            </a:r>
            <a:endParaRPr lang="en-US" sz="1600" dirty="0">
              <a:latin typeface="Calibri" panose="020F0502020204030204" pitchFamily="34" charset="0"/>
              <a:cs typeface="Calibri" panose="020F0502020204030204" pitchFamily="34" charset="0"/>
            </a:endParaRPr>
          </a:p>
          <a:p>
            <a:endParaRPr lang="en-US" sz="1600" dirty="0">
              <a:highlight>
                <a:srgbClr val="FFFFFF"/>
              </a:highlight>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DB39A825-BECD-7A0F-1491-4A831267410B}"/>
              </a:ext>
            </a:extLst>
          </p:cNvPr>
          <p:cNvSpPr txBox="1"/>
          <p:nvPr/>
        </p:nvSpPr>
        <p:spPr>
          <a:xfrm>
            <a:off x="7635534" y="3951484"/>
            <a:ext cx="4112702"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alibri" panose="020F0502020204030204" pitchFamily="34" charset="0"/>
                <a:cs typeface="Calibri" panose="020F0502020204030204" pitchFamily="34" charset="0"/>
              </a:rPr>
              <a:t>Hall of Famer </a:t>
            </a:r>
            <a:r>
              <a:rPr lang="en-US" sz="1600" dirty="0">
                <a:latin typeface="Calibri" panose="020F0502020204030204" pitchFamily="34" charset="0"/>
                <a:cs typeface="Calibri" panose="020F0502020204030204" pitchFamily="34" charset="0"/>
                <a:hlinkClick r:id="rId5"/>
              </a:rPr>
              <a:t>Federico Faggin</a:t>
            </a:r>
            <a:r>
              <a:rPr lang="en-US" sz="1600" dirty="0">
                <a:latin typeface="Calibri" panose="020F0502020204030204" pitchFamily="34" charset="0"/>
                <a:cs typeface="Calibri" panose="020F0502020204030204" pitchFamily="34" charset="0"/>
              </a:rPr>
              <a:t>, inventor of the microprocessor, created the chip architecture that made modern smart and embedded systems possible. His groundbreaking work laid the foundation for the Internet of Things and the AI‑enabled technologies that power today’s intelligent devices.</a:t>
            </a:r>
          </a:p>
        </p:txBody>
      </p:sp>
      <p:cxnSp>
        <p:nvCxnSpPr>
          <p:cNvPr id="9" name="Straight Connector 8">
            <a:extLst>
              <a:ext uri="{FF2B5EF4-FFF2-40B4-BE49-F238E27FC236}">
                <a16:creationId xmlns:a16="http://schemas.microsoft.com/office/drawing/2014/main" id="{97DA0E7B-9903-1D37-5C47-8682A864F85C}"/>
              </a:ext>
            </a:extLst>
          </p:cNvPr>
          <p:cNvCxnSpPr/>
          <p:nvPr/>
        </p:nvCxnSpPr>
        <p:spPr>
          <a:xfrm>
            <a:off x="7278130" y="1571987"/>
            <a:ext cx="0" cy="4440781"/>
          </a:xfrm>
          <a:prstGeom prst="line">
            <a:avLst/>
          </a:prstGeom>
          <a:ln w="38100">
            <a:solidFill>
              <a:schemeClr val="tx1"/>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493093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90618-494B-6EF9-E84E-B18B788156C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9B403E9-87FF-42ED-F12D-A6AB304E5E8C}"/>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Showcasing Inductees</a:t>
            </a:r>
          </a:p>
        </p:txBody>
      </p:sp>
      <p:sp>
        <p:nvSpPr>
          <p:cNvPr id="7" name="TextBox 6">
            <a:extLst>
              <a:ext uri="{FF2B5EF4-FFF2-40B4-BE49-F238E27FC236}">
                <a16:creationId xmlns:a16="http://schemas.microsoft.com/office/drawing/2014/main" id="{2211B31B-C551-2E03-EC5A-CECD9DEB5611}"/>
              </a:ext>
            </a:extLst>
          </p:cNvPr>
          <p:cNvSpPr txBox="1"/>
          <p:nvPr/>
        </p:nvSpPr>
        <p:spPr>
          <a:xfrm>
            <a:off x="388954" y="1496813"/>
            <a:ext cx="5554424" cy="42627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dirty="0">
                <a:latin typeface="Calibri" panose="020F0502020204030204" pitchFamily="34" charset="0"/>
                <a:cs typeface="Calibri" panose="020F0502020204030204" pitchFamily="34" charset="0"/>
              </a:rPr>
              <a:t>NIHF Inductees are featured in curricula, videos, logs, and other program assets.</a:t>
            </a:r>
          </a:p>
          <a:p>
            <a:pPr marL="285750" indent="-285750">
              <a:buFont typeface="Arial"/>
              <a:buChar char="•"/>
            </a:pPr>
            <a:endParaRPr lang="en-US" sz="1600" dirty="0">
              <a:latin typeface="Calibri" panose="020F0502020204030204" pitchFamily="34" charset="0"/>
              <a:cs typeface="Calibri" panose="020F0502020204030204" pitchFamily="34" charset="0"/>
            </a:endParaRPr>
          </a:p>
          <a:p>
            <a:pPr marL="285750" indent="-285750">
              <a:buFont typeface="Arial"/>
              <a:buChar char="•"/>
            </a:pPr>
            <a:r>
              <a:rPr lang="en-US" sz="1600" dirty="0">
                <a:latin typeface="Calibri" panose="020F0502020204030204" pitchFamily="34" charset="0"/>
                <a:cs typeface="Calibri" panose="020F0502020204030204" pitchFamily="34" charset="0"/>
              </a:rPr>
              <a:t>The Inventor Log pages featured here are just one example of how Inductees with connections to AI are showcased in two different modules.</a:t>
            </a:r>
          </a:p>
          <a:p>
            <a:endParaRPr lang="en-US" sz="1600" dirty="0">
              <a:latin typeface="Calibri" panose="020F0502020204030204" pitchFamily="34" charset="0"/>
              <a:ea typeface="+mn-lt"/>
              <a:cs typeface="Calibri" panose="020F0502020204030204" pitchFamily="34" charset="0"/>
            </a:endParaRPr>
          </a:p>
          <a:p>
            <a:pPr marL="285750" indent="-285750">
              <a:buFont typeface="Arial"/>
              <a:buChar char="•"/>
            </a:pPr>
            <a:r>
              <a:rPr lang="en-US" sz="1600" dirty="0">
                <a:highlight>
                  <a:srgbClr val="FFFFFF"/>
                </a:highlight>
                <a:latin typeface="Calibri" panose="020F0502020204030204" pitchFamily="34" charset="0"/>
                <a:ea typeface="+mn-lt"/>
                <a:cs typeface="Calibri" panose="020F0502020204030204" pitchFamily="34" charset="0"/>
              </a:rPr>
              <a:t>NIHF Inductees Raffaello D’Andrea, Mick Mountz, and Peter Wurman dramatically advanced warehouse order fulfillment for e-commerce by creating the Kiva system.</a:t>
            </a:r>
            <a:endParaRPr lang="en-US" sz="1600" dirty="0">
              <a:highlight>
                <a:srgbClr val="FFFFFF"/>
              </a:highlight>
              <a:latin typeface="Calibri" panose="020F0502020204030204" pitchFamily="34" charset="0"/>
              <a:cs typeface="Calibri" panose="020F0502020204030204" pitchFamily="34" charset="0"/>
            </a:endParaRPr>
          </a:p>
          <a:p>
            <a:endParaRPr lang="en-US" sz="1600" dirty="0">
              <a:highlight>
                <a:srgbClr val="FFFFFF"/>
              </a:highlight>
              <a:latin typeface="Calibri" panose="020F0502020204030204" pitchFamily="34" charset="0"/>
              <a:cs typeface="Calibri" panose="020F0502020204030204" pitchFamily="34" charset="0"/>
            </a:endParaRPr>
          </a:p>
          <a:p>
            <a:pPr marL="285750" indent="-285750">
              <a:buFont typeface="Arial"/>
              <a:buChar char="•"/>
            </a:pPr>
            <a:r>
              <a:rPr lang="en-US" sz="1600" dirty="0">
                <a:latin typeface="Calibri" panose="020F0502020204030204" pitchFamily="34" charset="0"/>
                <a:cs typeface="Calibri" panose="020F0502020204030204" pitchFamily="34" charset="0"/>
              </a:rPr>
              <a:t>Kiva</a:t>
            </a:r>
            <a:r>
              <a:rPr lang="en-US" sz="1600" dirty="0">
                <a:latin typeface="Calibri" panose="020F0502020204030204" pitchFamily="34" charset="0"/>
                <a:ea typeface="+mn-lt"/>
                <a:cs typeface="Calibri" panose="020F0502020204030204" pitchFamily="34" charset="0"/>
              </a:rPr>
              <a:t> robots use AI‑driven coordination to autonomously navigate warehouses, reading floor markers and communicating with one another to move inventory with speed and precision.</a:t>
            </a:r>
            <a:endParaRPr lang="en-US" sz="1600" dirty="0">
              <a:latin typeface="Calibri" panose="020F0502020204030204" pitchFamily="34" charset="0"/>
              <a:cs typeface="Calibri" panose="020F0502020204030204" pitchFamily="34" charset="0"/>
            </a:endParaRPr>
          </a:p>
          <a:p>
            <a:endParaRPr lang="en-US" sz="1600" dirty="0">
              <a:latin typeface="Calibri" panose="020F0502020204030204" pitchFamily="34" charset="0"/>
              <a:cs typeface="Calibri" panose="020F0502020204030204" pitchFamily="34" charset="0"/>
            </a:endParaRPr>
          </a:p>
          <a:p>
            <a:pPr marL="285750" indent="-285750">
              <a:lnSpc>
                <a:spcPts val="1800"/>
              </a:lnSpc>
              <a:buFont typeface="Arial"/>
              <a:buChar char="•"/>
            </a:pPr>
            <a:r>
              <a:rPr lang="en-US" sz="1600" dirty="0">
                <a:latin typeface="Calibri" panose="020F0502020204030204" pitchFamily="34" charset="0"/>
                <a:cs typeface="Calibri" panose="020F0502020204030204" pitchFamily="34" charset="0"/>
              </a:rPr>
              <a:t>Wurman </a:t>
            </a:r>
            <a:r>
              <a:rPr lang="en-US" sz="1600" dirty="0">
                <a:solidFill>
                  <a:srgbClr val="000000"/>
                </a:solidFill>
                <a:latin typeface="Calibri" panose="020F0502020204030204" pitchFamily="34" charset="0"/>
                <a:cs typeface="Calibri" panose="020F0502020204030204" pitchFamily="34" charset="0"/>
              </a:rPr>
              <a:t>has also worked to </a:t>
            </a:r>
            <a:r>
              <a:rPr lang="en-US" sz="1600" dirty="0">
                <a:solidFill>
                  <a:srgbClr val="467886"/>
                </a:solidFill>
                <a:latin typeface="Calibri" panose="020F0502020204030204" pitchFamily="34" charset="0"/>
                <a:cs typeface="Calibri" panose="020F0502020204030204" pitchFamily="34" charset="0"/>
                <a:hlinkClick r:id="rId3"/>
              </a:rPr>
              <a:t>apply AI to video games</a:t>
            </a:r>
            <a:r>
              <a:rPr lang="en-US" sz="1600" dirty="0">
                <a:latin typeface="Calibri" panose="020F0502020204030204" pitchFamily="34" charset="0"/>
                <a:cs typeface="Calibri" panose="020F0502020204030204" pitchFamily="34" charset="0"/>
              </a:rPr>
              <a:t>.</a:t>
            </a:r>
          </a:p>
        </p:txBody>
      </p:sp>
      <p:pic>
        <p:nvPicPr>
          <p:cNvPr id="3" name="Picture 2" descr="A logo on a graph paper&#10;&#10;AI-generated content may be incorrect.">
            <a:extLst>
              <a:ext uri="{FF2B5EF4-FFF2-40B4-BE49-F238E27FC236}">
                <a16:creationId xmlns:a16="http://schemas.microsoft.com/office/drawing/2014/main" id="{468E2CEA-0930-72AD-02CA-F18124F2C6AB}"/>
              </a:ext>
            </a:extLst>
          </p:cNvPr>
          <p:cNvPicPr>
            <a:picLocks/>
          </p:cNvPicPr>
          <p:nvPr/>
        </p:nvPicPr>
        <p:blipFill>
          <a:blip r:embed="rId4"/>
          <a:stretch>
            <a:fillRect/>
          </a:stretch>
        </p:blipFill>
        <p:spPr>
          <a:xfrm>
            <a:off x="8881405" y="1496813"/>
            <a:ext cx="2286000" cy="2287751"/>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descr="A neon sign with text&#10;&#10;AI-generated content may be incorrect.">
            <a:extLst>
              <a:ext uri="{FF2B5EF4-FFF2-40B4-BE49-F238E27FC236}">
                <a16:creationId xmlns:a16="http://schemas.microsoft.com/office/drawing/2014/main" id="{46A78BD2-9D93-C56F-7248-770ECCEC0751}"/>
              </a:ext>
            </a:extLst>
          </p:cNvPr>
          <p:cNvPicPr>
            <a:picLocks/>
          </p:cNvPicPr>
          <p:nvPr/>
        </p:nvPicPr>
        <p:blipFill>
          <a:blip r:embed="rId5"/>
          <a:stretch>
            <a:fillRect/>
          </a:stretch>
        </p:blipFill>
        <p:spPr>
          <a:xfrm>
            <a:off x="6160720" y="1750310"/>
            <a:ext cx="2286000" cy="2286000"/>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descr="A screenshot of a computer&#10;&#10;AI-generated content may be incorrect.">
            <a:extLst>
              <a:ext uri="{FF2B5EF4-FFF2-40B4-BE49-F238E27FC236}">
                <a16:creationId xmlns:a16="http://schemas.microsoft.com/office/drawing/2014/main" id="{30851BEB-8E91-545A-CE82-9306843C4823}"/>
              </a:ext>
            </a:extLst>
          </p:cNvPr>
          <p:cNvPicPr>
            <a:picLocks/>
          </p:cNvPicPr>
          <p:nvPr/>
        </p:nvPicPr>
        <p:blipFill>
          <a:blip r:embed="rId6"/>
          <a:stretch>
            <a:fillRect/>
          </a:stretch>
        </p:blipFill>
        <p:spPr>
          <a:xfrm>
            <a:off x="9316090" y="3162600"/>
            <a:ext cx="2286000" cy="2286000"/>
          </a:xfrm>
          <a:prstGeom prst="rect">
            <a:avLst/>
          </a:prstGeom>
          <a:ln>
            <a:solidFill>
              <a:schemeClr val="tx1"/>
            </a:solidFill>
          </a:ln>
          <a:effectLst>
            <a:outerShdw blurRad="50800" dist="38100" dir="2700000" algn="tl" rotWithShape="0">
              <a:prstClr val="black">
                <a:alpha val="40000"/>
              </a:prstClr>
            </a:outerShdw>
          </a:effectLst>
        </p:spPr>
      </p:pic>
      <p:pic>
        <p:nvPicPr>
          <p:cNvPr id="12" name="Picture 11" descr="A page of a magazine with a few men&#10;&#10;AI-generated content may be incorrect.">
            <a:extLst>
              <a:ext uri="{FF2B5EF4-FFF2-40B4-BE49-F238E27FC236}">
                <a16:creationId xmlns:a16="http://schemas.microsoft.com/office/drawing/2014/main" id="{8EB3C87B-19D6-1B83-5D93-674FB7EA5D6B}"/>
              </a:ext>
            </a:extLst>
          </p:cNvPr>
          <p:cNvPicPr>
            <a:picLocks noChangeAspect="1"/>
          </p:cNvPicPr>
          <p:nvPr/>
        </p:nvPicPr>
        <p:blipFill>
          <a:blip r:embed="rId7"/>
          <a:stretch>
            <a:fillRect/>
          </a:stretch>
        </p:blipFill>
        <p:spPr>
          <a:xfrm>
            <a:off x="6812748" y="3678361"/>
            <a:ext cx="2286000" cy="2326938"/>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14940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5F685-402B-5C46-E2E8-964008B2D9C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DA85619-CB42-4D2E-81C0-5D9049692C82}"/>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Curriculum: Ooze and Aahs™</a:t>
            </a:r>
          </a:p>
        </p:txBody>
      </p:sp>
      <p:pic>
        <p:nvPicPr>
          <p:cNvPr id="4" name="Content Placeholder 4" descr="A cover of a game&#10;&#10;AI-generated content may be incorrect.">
            <a:extLst>
              <a:ext uri="{FF2B5EF4-FFF2-40B4-BE49-F238E27FC236}">
                <a16:creationId xmlns:a16="http://schemas.microsoft.com/office/drawing/2014/main" id="{33C66AFB-B575-09B6-C769-8EA1D8F562BD}"/>
              </a:ext>
            </a:extLst>
          </p:cNvPr>
          <p:cNvPicPr>
            <a:picLocks/>
          </p:cNvPicPr>
          <p:nvPr/>
        </p:nvPicPr>
        <p:blipFill>
          <a:blip r:embed="rId3"/>
          <a:srcRect t="501" r="246"/>
          <a:stretch>
            <a:fillRect/>
          </a:stretch>
        </p:blipFill>
        <p:spPr>
          <a:xfrm>
            <a:off x="6650512" y="1446384"/>
            <a:ext cx="4297680" cy="4297680"/>
          </a:xfrm>
          <a:prstGeom prst="rect">
            <a:avLst/>
          </a:prstGeom>
          <a:ln>
            <a:no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1E17F552-BB57-FDC3-9849-FCF59772CBC5}"/>
              </a:ext>
            </a:extLst>
          </p:cNvPr>
          <p:cNvSpPr txBox="1"/>
          <p:nvPr/>
        </p:nvSpPr>
        <p:spPr>
          <a:xfrm>
            <a:off x="327030" y="1446384"/>
            <a:ext cx="5955434"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dirty="0">
                <a:latin typeface="Calibri" panose="020F0502020204030204" pitchFamily="34" charset="0"/>
                <a:cs typeface="Calibri" panose="020F0502020204030204" pitchFamily="34" charset="0"/>
              </a:rPr>
              <a:t>In </a:t>
            </a:r>
            <a:r>
              <a:rPr lang="en-US" sz="1600" b="1" i="1" dirty="0">
                <a:latin typeface="Calibri" panose="020F0502020204030204" pitchFamily="34" charset="0"/>
                <a:cs typeface="Calibri" panose="020F0502020204030204" pitchFamily="34" charset="0"/>
              </a:rPr>
              <a:t>Ooze and Aahs™</a:t>
            </a:r>
            <a:r>
              <a:rPr lang="en-US" sz="1600" dirty="0">
                <a:latin typeface="Calibri" panose="020F0502020204030204" pitchFamily="34" charset="0"/>
                <a:cs typeface="Calibri" panose="020F0502020204030204" pitchFamily="34" charset="0"/>
              </a:rPr>
              <a:t>, children explore ooey gooey </a:t>
            </a:r>
            <a:r>
              <a:rPr lang="en-US" sz="1600" b="1" dirty="0">
                <a:latin typeface="Calibri" panose="020F0502020204030204" pitchFamily="34" charset="0"/>
                <a:cs typeface="Calibri" panose="020F0502020204030204" pitchFamily="34" charset="0"/>
              </a:rPr>
              <a:t>chemistry concepts</a:t>
            </a:r>
            <a:r>
              <a:rPr lang="en-US" sz="1600" dirty="0">
                <a:latin typeface="Calibri" panose="020F0502020204030204" pitchFamily="34" charset="0"/>
                <a:cs typeface="Calibri" panose="020F0502020204030204" pitchFamily="34" charset="0"/>
              </a:rPr>
              <a:t> as they investigate some of nature’s tiniest organisms in the Backyard Laboratory!</a:t>
            </a:r>
          </a:p>
          <a:p>
            <a:pPr marL="285750" indent="-285750">
              <a:buFont typeface="Arial"/>
              <a:buChar char="•"/>
            </a:pPr>
            <a:r>
              <a:rPr lang="en-US" sz="1600" dirty="0">
                <a:latin typeface="Calibri" panose="020F0502020204030204" pitchFamily="34" charset="0"/>
                <a:cs typeface="Calibri" panose="020F0502020204030204" pitchFamily="34" charset="0"/>
              </a:rPr>
              <a:t>In the curriculum, Hall of Famer </a:t>
            </a:r>
            <a:r>
              <a:rPr lang="en-US" sz="1600" b="1" dirty="0">
                <a:latin typeface="Calibri" panose="020F0502020204030204" pitchFamily="34" charset="0"/>
                <a:cs typeface="Calibri" panose="020F0502020204030204" pitchFamily="34" charset="0"/>
              </a:rPr>
              <a:t>Pam Marrone</a:t>
            </a:r>
            <a:r>
              <a:rPr lang="en-US" sz="1600" dirty="0">
                <a:latin typeface="Calibri" panose="020F0502020204030204" pitchFamily="34" charset="0"/>
                <a:cs typeface="Calibri" panose="020F0502020204030204" pitchFamily="34" charset="0"/>
              </a:rPr>
              <a:t> is highlighted discussing the use of Artificial Intelligence to preserve ecosystems.</a:t>
            </a:r>
            <a:endParaRPr lang="en-US" sz="1600" dirty="0">
              <a:latin typeface="Calibri" panose="020F0502020204030204" pitchFamily="34" charset="0"/>
              <a:ea typeface="+mn-lt"/>
              <a:cs typeface="Calibri" panose="020F0502020204030204" pitchFamily="34" charset="0"/>
            </a:endParaRPr>
          </a:p>
          <a:p>
            <a:pPr marL="285750" indent="-285750">
              <a:buFont typeface="Arial"/>
              <a:buChar char="•"/>
            </a:pPr>
            <a:r>
              <a:rPr lang="en-US" sz="1600" dirty="0">
                <a:latin typeface="Calibri" panose="020F0502020204030204" pitchFamily="34" charset="0"/>
                <a:ea typeface="+mn-lt"/>
                <a:cs typeface="Calibri" panose="020F0502020204030204" pitchFamily="34" charset="0"/>
              </a:rPr>
              <a:t>Her biologically based pest‑control innovations helped open the door to the growing use of Artificial Intelligence to accelerate the discovery and development of the natural, biology‑based products she works with.</a:t>
            </a:r>
          </a:p>
          <a:p>
            <a:pPr marL="285750" indent="-285750">
              <a:buFont typeface="Arial"/>
              <a:buChar char="•"/>
            </a:pPr>
            <a:endParaRPr lang="en-US" sz="1600" dirty="0">
              <a:latin typeface="Calibri" panose="020F0502020204030204" pitchFamily="34" charset="0"/>
              <a:ea typeface="+mn-lt"/>
              <a:cs typeface="Calibri" panose="020F0502020204030204" pitchFamily="34" charset="0"/>
            </a:endParaRPr>
          </a:p>
          <a:p>
            <a:pPr marL="285750" indent="-285750">
              <a:buFont typeface="Arial"/>
              <a:buChar char="•"/>
            </a:pPr>
            <a:r>
              <a:rPr lang="en-US" sz="1600" dirty="0">
                <a:latin typeface="Calibri" panose="020F0502020204030204" pitchFamily="34" charset="0"/>
                <a:ea typeface="+mn-lt"/>
                <a:cs typeface="Calibri" panose="020F0502020204030204" pitchFamily="34" charset="0"/>
              </a:rPr>
              <a:t>Excerpt from curriculum:</a:t>
            </a:r>
          </a:p>
          <a:p>
            <a:pPr marL="742950" lvl="1" indent="-285750">
              <a:buFont typeface="Courier New"/>
              <a:buChar char="o"/>
            </a:pPr>
            <a:r>
              <a:rPr lang="en-US" sz="1600" dirty="0">
                <a:latin typeface="Calibri" panose="020F0502020204030204" pitchFamily="34" charset="0"/>
                <a:ea typeface="+mn-lt"/>
                <a:cs typeface="Calibri" panose="020F0502020204030204" pitchFamily="34" charset="0"/>
              </a:rPr>
              <a:t>"</a:t>
            </a:r>
            <a:r>
              <a:rPr lang="en-US" sz="1600" b="1" dirty="0">
                <a:latin typeface="Calibri" panose="020F0502020204030204" pitchFamily="34" charset="0"/>
                <a:ea typeface="+mn-lt"/>
                <a:cs typeface="Calibri" panose="020F0502020204030204" pitchFamily="34" charset="0"/>
              </a:rPr>
              <a:t>According to Marrone, artificial intelligence (AI) tools have transformed the industry. </a:t>
            </a:r>
            <a:r>
              <a:rPr lang="en-US" sz="1600" dirty="0">
                <a:latin typeface="Calibri" panose="020F0502020204030204" pitchFamily="34" charset="0"/>
                <a:ea typeface="+mn-lt"/>
                <a:cs typeface="Calibri" panose="020F0502020204030204" pitchFamily="34" charset="0"/>
              </a:rPr>
              <a:t>When it comes to invasive species research, traditional methods, such as field studies and laboratory tests, can be slow and costly compared to AI analyses. By increasing the speed and precision of data processing, AI tools allow Marrone and her team to uncover solutions that once took years to find. </a:t>
            </a:r>
            <a:r>
              <a:rPr lang="en-US" sz="1600" b="1" dirty="0">
                <a:latin typeface="Calibri" panose="020F0502020204030204" pitchFamily="34" charset="0"/>
                <a:ea typeface="+mn-lt"/>
                <a:cs typeface="Calibri" panose="020F0502020204030204" pitchFamily="34" charset="0"/>
              </a:rPr>
              <a:t>How do you think AI could change the way you create or solve problems in the future?</a:t>
            </a:r>
            <a:r>
              <a:rPr lang="en-US" sz="1600" dirty="0">
                <a:latin typeface="Calibri" panose="020F0502020204030204" pitchFamily="34" charset="0"/>
                <a:ea typeface="+mn-lt"/>
                <a:cs typeface="Calibri" panose="020F0502020204030204" pitchFamily="34" charset="0"/>
              </a:rPr>
              <a:t>"</a:t>
            </a:r>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8730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83EDA-E745-80BF-3BE6-06D97226D45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8879875-C2CD-09B6-D314-0B30AF2AE23C}"/>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dirty="0">
                <a:solidFill>
                  <a:schemeClr val="bg1"/>
                </a:solidFill>
                <a:latin typeface="Calibri"/>
                <a:ea typeface="Calibri"/>
                <a:cs typeface="Calibri"/>
              </a:rPr>
              <a:t>NIHF Inductee Pam Marrone</a:t>
            </a:r>
          </a:p>
        </p:txBody>
      </p:sp>
      <p:sp>
        <p:nvSpPr>
          <p:cNvPr id="4" name="TextBox 3">
            <a:extLst>
              <a:ext uri="{FF2B5EF4-FFF2-40B4-BE49-F238E27FC236}">
                <a16:creationId xmlns:a16="http://schemas.microsoft.com/office/drawing/2014/main" id="{7B45C299-B677-A3F2-46A6-F327A54F2FE5}"/>
              </a:ext>
            </a:extLst>
          </p:cNvPr>
          <p:cNvSpPr txBox="1"/>
          <p:nvPr/>
        </p:nvSpPr>
        <p:spPr>
          <a:xfrm>
            <a:off x="369794" y="1581641"/>
            <a:ext cx="415140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alibri" panose="020F0502020204030204" pitchFamily="34" charset="0"/>
                <a:cs typeface="Calibri" panose="020F0502020204030204" pitchFamily="34" charset="0"/>
              </a:rPr>
              <a:t>Along with excerpts from the </a:t>
            </a:r>
            <a:r>
              <a:rPr lang="en-US" sz="1600" i="1" dirty="0">
                <a:latin typeface="Calibri" panose="020F0502020204030204" pitchFamily="34" charset="0"/>
                <a:cs typeface="Calibri" panose="020F0502020204030204" pitchFamily="34" charset="0"/>
              </a:rPr>
              <a:t>Ooze and </a:t>
            </a:r>
            <a:r>
              <a:rPr lang="en-US" sz="1600" i="1" dirty="0" err="1">
                <a:latin typeface="Calibri" panose="020F0502020204030204" pitchFamily="34" charset="0"/>
                <a:cs typeface="Calibri" panose="020F0502020204030204" pitchFamily="34" charset="0"/>
              </a:rPr>
              <a:t>Ahhs</a:t>
            </a:r>
            <a:r>
              <a:rPr lang="en-US" sz="1600" i="1" dirty="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curriculum, Pam Marrone is also featured in the Inventor Log and in videos.</a:t>
            </a:r>
          </a:p>
        </p:txBody>
      </p:sp>
      <p:pic>
        <p:nvPicPr>
          <p:cNvPr id="8" name="Content Placeholder 4" descr="A close-up of a brochure&#10;&#10;AI-generated content may be incorrect.">
            <a:extLst>
              <a:ext uri="{FF2B5EF4-FFF2-40B4-BE49-F238E27FC236}">
                <a16:creationId xmlns:a16="http://schemas.microsoft.com/office/drawing/2014/main" id="{70BA335F-83FB-76FA-0B53-FA061F453D75}"/>
              </a:ext>
            </a:extLst>
          </p:cNvPr>
          <p:cNvPicPr>
            <a:picLocks noChangeAspect="1"/>
          </p:cNvPicPr>
          <p:nvPr/>
        </p:nvPicPr>
        <p:blipFill>
          <a:blip r:embed="rId3"/>
          <a:srcRect r="48828"/>
          <a:stretch>
            <a:fillRect/>
          </a:stretch>
        </p:blipFill>
        <p:spPr>
          <a:xfrm>
            <a:off x="5686071" y="2353062"/>
            <a:ext cx="3975879" cy="3974798"/>
          </a:xfrm>
          <a:prstGeom prst="rect">
            <a:avLst/>
          </a:prstGeom>
          <a:ln>
            <a:noFill/>
          </a:ln>
          <a:effectLst>
            <a:outerShdw blurRad="50800" dist="38100" dir="2700000" algn="tl" rotWithShape="0">
              <a:prstClr val="black">
                <a:alpha val="40000"/>
              </a:prstClr>
            </a:outerShdw>
          </a:effectLst>
        </p:spPr>
      </p:pic>
      <p:pic>
        <p:nvPicPr>
          <p:cNvPr id="12" name="Content Placeholder 8" descr="A close-up of a application&#10;&#10;AI-generated content may be incorrect.">
            <a:extLst>
              <a:ext uri="{FF2B5EF4-FFF2-40B4-BE49-F238E27FC236}">
                <a16:creationId xmlns:a16="http://schemas.microsoft.com/office/drawing/2014/main" id="{8F5C93EE-DAE7-3B15-3748-742EE64030C0}"/>
              </a:ext>
            </a:extLst>
          </p:cNvPr>
          <p:cNvPicPr>
            <a:picLocks noChangeAspect="1"/>
          </p:cNvPicPr>
          <p:nvPr/>
        </p:nvPicPr>
        <p:blipFill>
          <a:blip r:embed="rId4"/>
          <a:srcRect l="39257" r="904" b="50441"/>
          <a:stretch>
            <a:fillRect/>
          </a:stretch>
        </p:blipFill>
        <p:spPr>
          <a:xfrm>
            <a:off x="7221147" y="1393567"/>
            <a:ext cx="4514735" cy="2459691"/>
          </a:xfrm>
          <a:prstGeom prst="rect">
            <a:avLst/>
          </a:prstGeom>
          <a:ln>
            <a:no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B7C21B7D-63D1-3EE2-6B9F-1C9325D83858}"/>
              </a:ext>
            </a:extLst>
          </p:cNvPr>
          <p:cNvSpPr txBox="1"/>
          <p:nvPr/>
        </p:nvSpPr>
        <p:spPr>
          <a:xfrm>
            <a:off x="436964" y="2504971"/>
            <a:ext cx="4964904"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ea typeface="+mn-lt"/>
                <a:cs typeface="+mn-lt"/>
                <a:hlinkClick r:id="rId5"/>
              </a:rPr>
              <a:t>Full Video</a:t>
            </a:r>
            <a:endParaRPr lang="en-US" sz="1200" dirty="0">
              <a:ea typeface="+mn-lt"/>
              <a:cs typeface="+mn-lt"/>
            </a:endParaRPr>
          </a:p>
          <a:p>
            <a:endParaRPr lang="en-US" dirty="0">
              <a:ea typeface="+mn-lt"/>
              <a:cs typeface="+mn-lt"/>
            </a:endParaRPr>
          </a:p>
        </p:txBody>
      </p:sp>
      <p:pic>
        <p:nvPicPr>
          <p:cNvPr id="14" name="Picture 13" descr="A person smiling in front of a wall&#10;&#10;AI-generated content may be incorrect.">
            <a:extLst>
              <a:ext uri="{FF2B5EF4-FFF2-40B4-BE49-F238E27FC236}">
                <a16:creationId xmlns:a16="http://schemas.microsoft.com/office/drawing/2014/main" id="{2DB97D35-1641-EDEC-34B4-3A3BF60713F4}"/>
              </a:ext>
            </a:extLst>
          </p:cNvPr>
          <p:cNvPicPr>
            <a:picLocks noChangeAspect="1"/>
          </p:cNvPicPr>
          <p:nvPr/>
        </p:nvPicPr>
        <p:blipFill>
          <a:blip r:embed="rId6"/>
          <a:stretch>
            <a:fillRect/>
          </a:stretch>
        </p:blipFill>
        <p:spPr>
          <a:xfrm>
            <a:off x="500762" y="2781970"/>
            <a:ext cx="4726783" cy="252146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35519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3DB71-E41B-CB84-0874-B7C5F95CC5D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FFBDAD2-F3AA-4C5B-BBC4-2D711FFE8941}"/>
              </a:ext>
            </a:extLst>
          </p:cNvPr>
          <p:cNvSpPr txBox="1"/>
          <p:nvPr/>
        </p:nvSpPr>
        <p:spPr>
          <a:xfrm>
            <a:off x="327030" y="174606"/>
            <a:ext cx="11537940" cy="769441"/>
          </a:xfrm>
          <a:prstGeom prst="rect">
            <a:avLst/>
          </a:prstGeom>
          <a:noFill/>
        </p:spPr>
        <p:txBody>
          <a:bodyPr wrap="square" lIns="91440" tIns="45720" rIns="91440" bIns="45720" rtlCol="0" anchor="t">
            <a:spAutoFit/>
          </a:bodyPr>
          <a:lstStyle/>
          <a:p>
            <a:r>
              <a:rPr lang="en-US" sz="4400" b="1">
                <a:solidFill>
                  <a:schemeClr val="bg1"/>
                </a:solidFill>
                <a:latin typeface="Calibri"/>
                <a:ea typeface="Calibri"/>
                <a:cs typeface="Calibri"/>
              </a:rPr>
              <a:t>Informed by Experts</a:t>
            </a:r>
          </a:p>
        </p:txBody>
      </p:sp>
      <p:sp>
        <p:nvSpPr>
          <p:cNvPr id="2" name="TextBox 1">
            <a:extLst>
              <a:ext uri="{FF2B5EF4-FFF2-40B4-BE49-F238E27FC236}">
                <a16:creationId xmlns:a16="http://schemas.microsoft.com/office/drawing/2014/main" id="{D8B31C3D-E95B-560E-00A7-4F34ACA50F73}"/>
              </a:ext>
            </a:extLst>
          </p:cNvPr>
          <p:cNvSpPr txBox="1"/>
          <p:nvPr/>
        </p:nvSpPr>
        <p:spPr>
          <a:xfrm>
            <a:off x="327030" y="1487926"/>
            <a:ext cx="659976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sz="1600" dirty="0">
                <a:latin typeface="Calibri" panose="020F0502020204030204" pitchFamily="34" charset="0"/>
                <a:cs typeface="Calibri" panose="020F0502020204030204" pitchFamily="34" charset="0"/>
              </a:rPr>
              <a:t>Educators can feel confident that the curriculum is directly shaped by innovation experts using AI for real-world applications.</a:t>
            </a:r>
          </a:p>
          <a:p>
            <a:pPr marL="285750" indent="-285750">
              <a:buFont typeface="Arial,Sans-Serif"/>
              <a:buChar char="•"/>
            </a:pPr>
            <a:r>
              <a:rPr lang="en-US" sz="1600" dirty="0">
                <a:latin typeface="Calibri" panose="020F0502020204030204" pitchFamily="34" charset="0"/>
                <a:cs typeface="Calibri" panose="020F0502020204030204" pitchFamily="34" charset="0"/>
              </a:rPr>
              <a:t>Pam Marrone recently wrote an opinion piece sharing her thoughts on why AI is our best defense against the resource-intensive challenges invasive species.</a:t>
            </a:r>
          </a:p>
        </p:txBody>
      </p:sp>
      <p:pic>
        <p:nvPicPr>
          <p:cNvPr id="9" name="Content Placeholder 4" descr="A screenshot of a news page&#10;&#10;AI-generated content may be incorrect.">
            <a:extLst>
              <a:ext uri="{FF2B5EF4-FFF2-40B4-BE49-F238E27FC236}">
                <a16:creationId xmlns:a16="http://schemas.microsoft.com/office/drawing/2014/main" id="{7F852FEF-B816-CDF8-1CE7-AFB631BD1A4C}"/>
              </a:ext>
            </a:extLst>
          </p:cNvPr>
          <p:cNvPicPr>
            <a:picLocks noChangeAspect="1"/>
          </p:cNvPicPr>
          <p:nvPr/>
        </p:nvPicPr>
        <p:blipFill>
          <a:blip r:embed="rId3"/>
          <a:srcRect t="20604" b="-549"/>
          <a:stretch>
            <a:fillRect/>
          </a:stretch>
        </p:blipFill>
        <p:spPr>
          <a:xfrm>
            <a:off x="2947084" y="3521397"/>
            <a:ext cx="7037041" cy="2964471"/>
          </a:xfrm>
          <a:prstGeom prst="rect">
            <a:avLst/>
          </a:prstGeom>
          <a:ln>
            <a:solidFill>
              <a:schemeClr val="tx1"/>
            </a:solidFill>
          </a:ln>
          <a:effectLst>
            <a:outerShdw blurRad="50800" dist="38100" dir="2700000" algn="tl" rotWithShape="0">
              <a:prstClr val="black">
                <a:alpha val="40000"/>
              </a:prstClr>
            </a:outerShdw>
          </a:effectLst>
        </p:spPr>
      </p:pic>
      <p:pic>
        <p:nvPicPr>
          <p:cNvPr id="11" name="Picture 10" descr="A cartoon of a person holding a spray bottle&#10;&#10;AI-generated content may be incorrect.">
            <a:extLst>
              <a:ext uri="{FF2B5EF4-FFF2-40B4-BE49-F238E27FC236}">
                <a16:creationId xmlns:a16="http://schemas.microsoft.com/office/drawing/2014/main" id="{CA06B0A1-D24F-F640-F043-F3830417B7AF}"/>
              </a:ext>
            </a:extLst>
          </p:cNvPr>
          <p:cNvPicPr>
            <a:picLocks noChangeAspect="1"/>
          </p:cNvPicPr>
          <p:nvPr/>
        </p:nvPicPr>
        <p:blipFill>
          <a:blip r:embed="rId4"/>
          <a:stretch>
            <a:fillRect/>
          </a:stretch>
        </p:blipFill>
        <p:spPr>
          <a:xfrm>
            <a:off x="7456226" y="1418530"/>
            <a:ext cx="3872919" cy="5314669"/>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2060F90C-EF4B-F5FE-84EE-22168B2E8893}"/>
              </a:ext>
            </a:extLst>
          </p:cNvPr>
          <p:cNvSpPr txBox="1"/>
          <p:nvPr/>
        </p:nvSpPr>
        <p:spPr>
          <a:xfrm>
            <a:off x="1451550" y="5388715"/>
            <a:ext cx="912018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hlinkClick r:id="rId5"/>
              </a:rPr>
              <a:t>Full Article</a:t>
            </a:r>
            <a:endParaRPr lang="en-US" sz="1400" dirty="0"/>
          </a:p>
          <a:p>
            <a:pPr algn="l"/>
            <a:endParaRPr lang="en-US" dirty="0">
              <a:ea typeface="+mn-lt"/>
              <a:cs typeface="+mn-lt"/>
            </a:endParaRPr>
          </a:p>
        </p:txBody>
      </p:sp>
      <p:pic>
        <p:nvPicPr>
          <p:cNvPr id="6" name="Picture 5" descr="A person with short curly hair wearing a necklace&#10;&#10;AI-generated content may be incorrect.">
            <a:extLst>
              <a:ext uri="{FF2B5EF4-FFF2-40B4-BE49-F238E27FC236}">
                <a16:creationId xmlns:a16="http://schemas.microsoft.com/office/drawing/2014/main" id="{1C7C2EE5-9CCF-9FE2-7BEF-634C43949A09}"/>
              </a:ext>
            </a:extLst>
          </p:cNvPr>
          <p:cNvPicPr>
            <a:picLocks noChangeAspect="1"/>
          </p:cNvPicPr>
          <p:nvPr/>
        </p:nvPicPr>
        <p:blipFill>
          <a:blip r:embed="rId6"/>
          <a:stretch>
            <a:fillRect/>
          </a:stretch>
        </p:blipFill>
        <p:spPr>
          <a:xfrm>
            <a:off x="862855" y="2919409"/>
            <a:ext cx="2726519" cy="24123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992154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98</TotalTime>
  <Words>2156</Words>
  <Application>Microsoft Office PowerPoint</Application>
  <PresentationFormat>Widescreen</PresentationFormat>
  <Paragraphs>120</Paragraphs>
  <Slides>22</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Aptos</vt:lpstr>
      <vt:lpstr>Aptos Display</vt:lpstr>
      <vt:lpstr>Arial</vt:lpstr>
      <vt:lpstr>Arial,Sans-Serif</vt:lpstr>
      <vt:lpstr>Calibri</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 in Curricula</dc:title>
  <dc:creator/>
  <cp:lastModifiedBy>Sarah Boedicker</cp:lastModifiedBy>
  <cp:revision>116</cp:revision>
  <dcterms:created xsi:type="dcterms:W3CDTF">2025-10-03T21:27:47Z</dcterms:created>
  <dcterms:modified xsi:type="dcterms:W3CDTF">2026-04-23T13:42:13Z</dcterms:modified>
</cp:coreProperties>
</file>