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5" r:id="rId2"/>
    <p:sldId id="276" r:id="rId3"/>
    <p:sldId id="266" r:id="rId4"/>
    <p:sldId id="258" r:id="rId5"/>
    <p:sldId id="267" r:id="rId6"/>
    <p:sldId id="268" r:id="rId7"/>
    <p:sldId id="269" r:id="rId8"/>
    <p:sldId id="263" r:id="rId9"/>
    <p:sldId id="264" r:id="rId10"/>
    <p:sldId id="322" r:id="rId11"/>
    <p:sldId id="313" r:id="rId12"/>
    <p:sldId id="314" r:id="rId13"/>
    <p:sldId id="315" r:id="rId14"/>
    <p:sldId id="317" r:id="rId15"/>
    <p:sldId id="318" r:id="rId16"/>
    <p:sldId id="319" r:id="rId17"/>
    <p:sldId id="320" r:id="rId18"/>
    <p:sldId id="321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F5B663-EA78-6E85-0A51-B0673C9E1252}" name="Samantha Fallucco" initials="SF" userId="S::sfallucco@invent.org::6f715422-cfaf-4782-b8b0-8ef0dca59c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DC"/>
    <a:srgbClr val="F8AD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5"/>
    <p:restoredTop sz="96723"/>
  </p:normalViewPr>
  <p:slideViewPr>
    <p:cSldViewPr snapToGrid="0" snapToObjects="1">
      <p:cViewPr varScale="1">
        <p:scale>
          <a:sx n="128" d="100"/>
          <a:sy n="128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33391-5631-A04F-86D8-C0053090D924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833C8-DDC8-0D49-A4F6-C3DA616F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33C8-DDC8-0D49-A4F6-C3DA616F44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7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33C8-DDC8-0D49-A4F6-C3DA616F44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7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33C8-DDC8-0D49-A4F6-C3DA616F44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79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833C8-DDC8-0D49-A4F6-C3DA616F44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7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02CB-C2BC-CBE3-C565-679DC2BAC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B6BB1-BB8C-2A2D-FCCA-9D9E62A22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6E90B-69BF-3F31-B829-17C6FCA2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F66BE-3968-05A3-1A3A-C97630F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2158-0D17-E82F-04B1-E58BC3A40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87879-5BB4-FC87-C7ED-52D9B1CD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DA902-D3FB-2C48-8FC7-9FF082AF9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3684F-9913-44DB-3413-FE229FEF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1BDF1-8475-4A1B-4402-474CEA40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C9391-07E0-640B-8E6A-B8553BE2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580CB-CC79-901C-C003-415F72830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9FA21-2E63-E23F-0D6E-0CB6E3C3C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728F6-9EF6-6C08-7F5F-50FB0095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F6C7-BE9B-68DD-0E15-22841273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7C890-817B-99DF-0A26-6F2F6B38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7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8453-F165-A972-D13E-85FF3466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E760-E722-B803-9178-7BBCC045D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8BAC8-C425-932B-FD8A-082B4C077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18CF2-0CCB-1F91-EC0E-6711CC42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24400-8FB0-E610-FDF5-E56908A8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EA09-1694-FB83-07E1-CB59612E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6DCE4-E6E7-6165-60A4-0A742BCD8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A73C-8FF0-8C31-639F-AD0F1D12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C7E5-4817-B49F-2183-5ADAC4B1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63B-1CDC-7B25-CF54-99AEACD0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0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E617-F7EB-6D86-F0D2-627C55D0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69C7A-2612-43CE-D227-E81AD063D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46661-37AE-E75F-226F-C9EDB675A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4002F-D4C5-128F-B667-F6BB5A4F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DF000-684E-3E4A-56ED-C35E9C73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5E4D7-E373-7760-E11B-9B945177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D3D4-D862-CFCE-595F-D5C55D2A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C8DC7-0A08-BB57-75AE-28D97C59C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B4762-CA8B-3C4C-CCD2-EF5897906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E48A4-912B-23A0-D809-7F24136B2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A28AB-C988-B578-0D27-6E3B20B99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6B29C-FB4B-516C-482D-BA688692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828DF-41C6-8B91-24F2-33142BCE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7BAC4-AB95-D917-1022-DA099960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D4C8B-EC9A-EB0B-5437-0390F8C4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CE4F5-7375-A916-702F-789F75DE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901A6-4890-1766-BA4C-C9A60FE4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560DF-6AF8-D0BB-5649-C8C4928A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7B3AE-DEAD-3FA9-A4DA-34C9DEA7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730FF-9CEC-51A0-736C-087517DD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17F9E-2023-50CC-5136-2E5B779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8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9DF3-99D3-263D-BC69-3D16A6FF3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6401-423A-625F-10C0-864611240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E86A2-D445-C4D2-F19C-0087FBABD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DD0E2-5CF5-1A88-8B55-75188DA7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30B8F-D80A-EB63-AF1F-5BA84E4A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0B0A1-2EA1-57C5-7A91-ADAAB1AB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BEAA-BBA1-D2C8-A7F6-27ADCED3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52DD7-4DB8-C1BD-6EA3-DE3B50D17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56F5B-5FC4-74BB-3AFA-4F78930F3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523BE-FFB0-2505-706F-73A4A014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CC68A-FC21-60B4-8621-09C618D2E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C764B-01D4-BE27-890C-9F42C5C8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6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C2C8D2-03D1-59EA-6C53-177B2622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59350-DDA4-D51B-0CD7-630F17F82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BB484-AA9E-8B18-78AF-30F020FC1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42059-0956-8F4E-9958-ECE09B541FA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EA14E-21E8-E865-38A3-11FD07ADF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459AE-F329-1014-4255-6D09F87FA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04C2-C809-8F45-B2A5-806EE1713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ip.invent.org/Videos/Media/GradeBanding/SPACECATION/Spacecation/Spacecation%20Inventor%20Log%20(English)/IP%20Spacecation%20Log%20110-885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.jpe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ip.invent.org/Videos/Media/GradeBanding/SPACECATION/Spacecation/Spacecation%20Materials%20List/IP_Spacecation_Materials%20List_v0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vUNbQ8-4dRI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inventnowinc-my.sharepoint.com/:b:/g/personal/thannen_invent_org/EfCX4Lmi2eRFgi1FLuTLi1gB5VWl8vJMnyFclxQkV-xyTA?e=zKzY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anguard.invent.org/Spacecation_Instructor-Led/index.html" TargetMode="External"/><Relationship Id="rId5" Type="http://schemas.openxmlformats.org/officeDocument/2006/relationships/hyperlink" Target="https://inventnowinc-my.sharepoint.com/:b:/g/personal/thannen_invent_org/ERRN-zeguSFPoQNK_3aD5_sBpf-M5UIA6vDry0_0Mj9CEQ?e=m4tedx" TargetMode="External"/><Relationship Id="rId4" Type="http://schemas.openxmlformats.org/officeDocument/2006/relationships/hyperlink" Target="https://inventnowinc-my.sharepoint.com/:b:/g/personal/thannen_invent_org/EUhTAx8M-NxLqsAF72kawZUBSeLUfg5NL6VRdHGOYHgkKw?e=FGVHM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B532EDB-F027-8EAF-913F-3A073A07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B3D31EA7-29C0-63D3-4BBF-8F1452548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82" y="2086773"/>
            <a:ext cx="10398981" cy="268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0BA6422-2923-F2B1-AD9A-F12F51CA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AA0C82-BBDB-9166-54BA-5ABCCCF0DAB7}"/>
              </a:ext>
            </a:extLst>
          </p:cNvPr>
          <p:cNvSpPr/>
          <p:nvPr/>
        </p:nvSpPr>
        <p:spPr>
          <a:xfrm>
            <a:off x="545282" y="3114202"/>
            <a:ext cx="2135108" cy="1199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0542F-92EA-F4EC-68C8-2F6F5A2AD7F2}"/>
              </a:ext>
            </a:extLst>
          </p:cNvPr>
          <p:cNvSpPr/>
          <p:nvPr/>
        </p:nvSpPr>
        <p:spPr>
          <a:xfrm>
            <a:off x="451945" y="2974428"/>
            <a:ext cx="2963917" cy="1450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013723BD-3B52-EB97-8394-479C7FD68EFD}"/>
              </a:ext>
            </a:extLst>
          </p:cNvPr>
          <p:cNvSpPr/>
          <p:nvPr/>
        </p:nvSpPr>
        <p:spPr>
          <a:xfrm>
            <a:off x="8628993" y="3510455"/>
            <a:ext cx="2942897" cy="998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9A300E-1A8D-4D4B-AE67-B958BFBF8F5D}"/>
              </a:ext>
            </a:extLst>
          </p:cNvPr>
          <p:cNvSpPr txBox="1"/>
          <p:nvPr/>
        </p:nvSpPr>
        <p:spPr>
          <a:xfrm>
            <a:off x="620495" y="1616001"/>
            <a:ext cx="508761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+mn-lt"/>
                <a:cs typeface="+mn-lt"/>
              </a:rPr>
              <a:t>32 unique, six-hour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4000" b="1" dirty="0">
                <a:solidFill>
                  <a:schemeClr val="bg1"/>
                </a:solidFill>
                <a:ea typeface="+mn-lt"/>
                <a:cs typeface="+mn-lt"/>
              </a:rPr>
              <a:t>modules provide multiple, hands-on experience options for students in PreK-8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BAA62-64B1-4AF9-4532-F29F72A060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43358" y="260381"/>
            <a:ext cx="4896956" cy="63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2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2824084-5D5B-9492-719E-D62B20C6A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2DF6A61-BBF9-4C23-F89B-EDAE58B8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E8C36-6959-067B-BD7C-F1D0EFCDA970}"/>
              </a:ext>
            </a:extLst>
          </p:cNvPr>
          <p:cNvSpPr txBox="1"/>
          <p:nvPr/>
        </p:nvSpPr>
        <p:spPr>
          <a:xfrm>
            <a:off x="232504" y="103478"/>
            <a:ext cx="63834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PreK-1st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 descr="Text, whiteboard&#10;&#10;Description automatically generated">
            <a:extLst>
              <a:ext uri="{FF2B5EF4-FFF2-40B4-BE49-F238E27FC236}">
                <a16:creationId xmlns:a16="http://schemas.microsoft.com/office/drawing/2014/main" id="{882542E6-ED60-DFFD-94A3-018E49DFC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5" t="2311" r="2356" b="2222"/>
          <a:stretch/>
        </p:blipFill>
        <p:spPr>
          <a:xfrm>
            <a:off x="2825183" y="2027793"/>
            <a:ext cx="1876854" cy="1924713"/>
          </a:xfrm>
          <a:prstGeom prst="rect">
            <a:avLst/>
          </a:prstGeom>
          <a:ln w="9525" cap="rnd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9" name="Picture 28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60134C7C-673B-2260-2B95-D88E35FC1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5" t="2933" r="4799" b="4278"/>
          <a:stretch/>
        </p:blipFill>
        <p:spPr>
          <a:xfrm>
            <a:off x="5163983" y="2022945"/>
            <a:ext cx="1869789" cy="1929561"/>
          </a:xfrm>
          <a:prstGeom prst="rect">
            <a:avLst/>
          </a:prstGeom>
        </p:spPr>
      </p:pic>
      <p:pic>
        <p:nvPicPr>
          <p:cNvPr id="31" name="Picture 2" descr="IP_Robotic Aquatics Inventor Log_110-987.pdf">
            <a:extLst>
              <a:ext uri="{FF2B5EF4-FFF2-40B4-BE49-F238E27FC236}">
                <a16:creationId xmlns:a16="http://schemas.microsoft.com/office/drawing/2014/main" id="{14B63B94-9D2C-26CB-58EE-D48C45D00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613" r="2508" b="2615"/>
          <a:stretch/>
        </p:blipFill>
        <p:spPr bwMode="auto">
          <a:xfrm>
            <a:off x="9845347" y="1992958"/>
            <a:ext cx="1881338" cy="19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44ACD6-BE09-43EC-5BD5-825AD16F045D}"/>
              </a:ext>
            </a:extLst>
          </p:cNvPr>
          <p:cNvSpPr txBox="1"/>
          <p:nvPr/>
        </p:nvSpPr>
        <p:spPr>
          <a:xfrm>
            <a:off x="386620" y="4133039"/>
            <a:ext cx="237360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effectLst/>
              </a:rPr>
              <a:t>In The Mystery Present™, </a:t>
            </a:r>
            <a:r>
              <a:rPr lang="en-US" sz="1100" dirty="0">
                <a:solidFill>
                  <a:srgbClr val="000000"/>
                </a:solidFill>
                <a:effectLst/>
              </a:rPr>
              <a:t>children discover global geography through immersive storytelling, exploring circuitry, art and design thinking.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48354E-2409-1F1F-F799-CC4D9A8D63EB}"/>
              </a:ext>
            </a:extLst>
          </p:cNvPr>
          <p:cNvSpPr txBox="1"/>
          <p:nvPr/>
        </p:nvSpPr>
        <p:spPr>
          <a:xfrm>
            <a:off x="5064737" y="4133115"/>
            <a:ext cx="236598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they help alien friends known as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Pals™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children explore science concepts from gravity to nutrition to the color spectrum.</a:t>
            </a: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EADA74-767C-18EC-26A6-D65712995751}"/>
              </a:ext>
            </a:extLst>
          </p:cNvPr>
          <p:cNvSpPr txBox="1"/>
          <p:nvPr/>
        </p:nvSpPr>
        <p:spPr>
          <a:xfrm>
            <a:off x="7447876" y="4133116"/>
            <a:ext cx="2298317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children explore exciting career paths through challenges from developing ocean exploration inventions to creating slime. </a:t>
            </a: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4112F3-43B8-7AFE-08F6-84A79D6EC84C}"/>
              </a:ext>
            </a:extLst>
          </p:cNvPr>
          <p:cNvSpPr txBox="1"/>
          <p:nvPr/>
        </p:nvSpPr>
        <p:spPr>
          <a:xfrm>
            <a:off x="9763346" y="4133077"/>
            <a:ext cx="234867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Diving into ocean research, children create a habitat for their own aquatic friend and create a bio-inspired invention in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Robotic Aquatics™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id="{4EB3FD65-1C2E-9EBF-1A9C-0DEB6E6EA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  <p:pic>
        <p:nvPicPr>
          <p:cNvPr id="4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34FB20-D56F-EA06-1FB9-573499BB3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5718" y="1993794"/>
            <a:ext cx="1887683" cy="1922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4B383-F6B3-2F61-C1B6-3A02916AA94B}"/>
              </a:ext>
            </a:extLst>
          </p:cNvPr>
          <p:cNvSpPr txBox="1"/>
          <p:nvPr/>
        </p:nvSpPr>
        <p:spPr>
          <a:xfrm>
            <a:off x="2711623" y="4133077"/>
            <a:ext cx="237360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Shake, Rattle and Roll™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 invites children to investigate sound waves, explore communication and build sound-based inventions.</a:t>
            </a:r>
            <a:r>
              <a:rPr lang="en-US" sz="11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13A78-CBE2-86E8-BF32-00050BE45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315" y="2027792"/>
            <a:ext cx="1924714" cy="19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2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E24B3-AB10-0887-97F6-DECB30D46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A3EE689-8930-DD92-A74A-ECB6BB203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5D320-0584-706E-666C-DC810CBA5A79}"/>
              </a:ext>
            </a:extLst>
          </p:cNvPr>
          <p:cNvSpPr txBox="1"/>
          <p:nvPr/>
        </p:nvSpPr>
        <p:spPr>
          <a:xfrm>
            <a:off x="232504" y="103478"/>
            <a:ext cx="63834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1st-3rd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 descr="IP_SolarBot Inventor Log_110-936.pdf">
            <a:extLst>
              <a:ext uri="{FF2B5EF4-FFF2-40B4-BE49-F238E27FC236}">
                <a16:creationId xmlns:a16="http://schemas.microsoft.com/office/drawing/2014/main" id="{2BE70D03-CE94-2BDE-C7E1-60B6F622B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733" r="2498" b="3496"/>
          <a:stretch/>
        </p:blipFill>
        <p:spPr bwMode="auto">
          <a:xfrm>
            <a:off x="5173074" y="2182267"/>
            <a:ext cx="1884631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57040D-F559-2EBF-1889-AB7F10BE3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951" y="2179348"/>
            <a:ext cx="1876854" cy="1924269"/>
          </a:xfrm>
          <a:prstGeom prst="rect">
            <a:avLst/>
          </a:prstGeom>
        </p:spPr>
      </p:pic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E19EB5-F6EE-38FB-2907-619362C29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9" t="2613" r="3961" b="2615"/>
          <a:stretch/>
        </p:blipFill>
        <p:spPr>
          <a:xfrm>
            <a:off x="9825051" y="2170064"/>
            <a:ext cx="1872564" cy="19196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A1169B-A09D-9F63-AF8B-E144B1230B8C}"/>
              </a:ext>
            </a:extLst>
          </p:cNvPr>
          <p:cNvSpPr txBox="1"/>
          <p:nvPr/>
        </p:nvSpPr>
        <p:spPr>
          <a:xfrm>
            <a:off x="5063159" y="4234664"/>
            <a:ext cx="2337287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SolarBot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students explore circuitry, engineering and nature when they build a solar-powered cricket and customize its habitat.</a:t>
            </a:r>
            <a:endParaRPr lang="en-US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D4AC77-A49F-930D-1517-CA06065F067C}"/>
              </a:ext>
            </a:extLst>
          </p:cNvPr>
          <p:cNvSpPr txBox="1"/>
          <p:nvPr/>
        </p:nvSpPr>
        <p:spPr>
          <a:xfrm>
            <a:off x="7400446" y="4234665"/>
            <a:ext cx="2287454" cy="7846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find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Lost Treasure™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children create an adventure story, investigate volcanoes and build an invention to reach fruit in trees.</a:t>
            </a:r>
            <a:endParaRPr 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8BABE5-DC2E-2B24-7DF0-AF8786A5B4AB}"/>
              </a:ext>
            </a:extLst>
          </p:cNvPr>
          <p:cNvSpPr txBox="1"/>
          <p:nvPr/>
        </p:nvSpPr>
        <p:spPr>
          <a:xfrm>
            <a:off x="9732725" y="4234665"/>
            <a:ext cx="205721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Exploring biology, physiology and circuitry, students take apart and diagnose a robotic dog in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Robotic Pet Vet™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/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5CA38F51-32A3-DD81-D339-1258158B5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CB133-0B55-25E9-5C51-06B9742C1CF6}"/>
              </a:ext>
            </a:extLst>
          </p:cNvPr>
          <p:cNvSpPr txBox="1"/>
          <p:nvPr/>
        </p:nvSpPr>
        <p:spPr>
          <a:xfrm>
            <a:off x="2766740" y="4213722"/>
            <a:ext cx="2242629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Stick To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It™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inspires children to dream big through hands-on challenges with the chance to think like a design engineer, mechanical engineer and physicist.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18668-5C62-F0E6-CAC3-D97F68138B9B}"/>
              </a:ext>
            </a:extLst>
          </p:cNvPr>
          <p:cNvSpPr txBox="1"/>
          <p:nvPr/>
        </p:nvSpPr>
        <p:spPr>
          <a:xfrm>
            <a:off x="438419" y="4213722"/>
            <a:ext cx="2065682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fasten their seatbelts for creativity as they design epic roller coasters and write a best-selling story while riding through physics and design engineering in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Plot Coasters™.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9831D-6C05-BFEC-97A8-43D60101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34" y="2186666"/>
            <a:ext cx="1919651" cy="1919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79C7B-1AAC-0AFF-1B1F-50B60BB45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8940" y="2220038"/>
            <a:ext cx="1886279" cy="18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B25AC92-BC05-4F36-3124-0B6BF2189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3A0F2CC-74C5-E33B-49FD-DDC686F36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D6BF57-6222-733B-3721-336AEB1E00E9}"/>
              </a:ext>
            </a:extLst>
          </p:cNvPr>
          <p:cNvSpPr txBox="1"/>
          <p:nvPr/>
        </p:nvSpPr>
        <p:spPr>
          <a:xfrm>
            <a:off x="232504" y="103478"/>
            <a:ext cx="63834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2nd-4th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153553C-44DA-F519-FDEB-E03B5C00F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8" t="2542" r="2329" b="2542"/>
          <a:stretch/>
        </p:blipFill>
        <p:spPr>
          <a:xfrm>
            <a:off x="1546437" y="2068296"/>
            <a:ext cx="2059532" cy="2109242"/>
          </a:xfrm>
          <a:prstGeom prst="rect">
            <a:avLst/>
          </a:prstGeom>
        </p:spPr>
      </p:pic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FEEA2854-FBFC-D571-D784-E4F526E51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415" y="2065847"/>
            <a:ext cx="2096451" cy="2110966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147D0993-3ED6-F5A2-6B4E-00FCBE3378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1" t="2542" r="2844" b="2542"/>
          <a:stretch/>
        </p:blipFill>
        <p:spPr>
          <a:xfrm>
            <a:off x="8323925" y="2074978"/>
            <a:ext cx="2059541" cy="21109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4CB395-C015-9CD1-4631-B52E56C891FF}"/>
              </a:ext>
            </a:extLst>
          </p:cNvPr>
          <p:cNvSpPr txBox="1"/>
          <p:nvPr/>
        </p:nvSpPr>
        <p:spPr>
          <a:xfrm>
            <a:off x="1486577" y="4294514"/>
            <a:ext cx="233060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experiment with animation, chemistry and materials science, build their own Arty Bot and create spin art in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Attic™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E8DC8F-0D88-E522-F2A5-8C468925A81B}"/>
              </a:ext>
            </a:extLst>
          </p:cNvPr>
          <p:cNvSpPr txBox="1"/>
          <p:nvPr/>
        </p:nvSpPr>
        <p:spPr>
          <a:xfrm>
            <a:off x="4904962" y="4271879"/>
            <a:ext cx="2283045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soar in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 Lab™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they explore the principles of flight with robots, gliders and handcopters.</a:t>
            </a:r>
            <a:endParaRPr lang="en-US" sz="1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CE1573-B34B-E082-E75B-F230BF5999FD}"/>
              </a:ext>
            </a:extLst>
          </p:cNvPr>
          <p:cNvSpPr txBox="1"/>
          <p:nvPr/>
        </p:nvSpPr>
        <p:spPr>
          <a:xfrm>
            <a:off x="8257569" y="4291109"/>
            <a:ext cx="228034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join the </a:t>
            </a:r>
            <a:r>
              <a:rPr lang="en-US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Innovation Force®</a:t>
            </a:r>
            <a:r>
              <a: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 team of world-changing inventors, to design, build and market their own invention.</a:t>
            </a:r>
            <a:endParaRPr lang="en-US" sz="1100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33DEE3E6-7420-8917-56BD-EF258B18D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FE1877B-ED69-9397-B11A-59261CFA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394" y="2063796"/>
            <a:ext cx="2103422" cy="2118511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0942A5E7-7B2A-7BE5-3DA4-5BD2F7D7A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" t="2542" r="2806" b="3642"/>
          <a:stretch/>
        </p:blipFill>
        <p:spPr>
          <a:xfrm>
            <a:off x="8320846" y="2071342"/>
            <a:ext cx="2096961" cy="2110966"/>
          </a:xfrm>
          <a:prstGeom prst="rect">
            <a:avLst/>
          </a:prstGeom>
        </p:spPr>
      </p:pic>
      <p:pic>
        <p:nvPicPr>
          <p:cNvPr id="35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97064147-70A1-9AA0-7B6B-745673030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566" y="2080389"/>
            <a:ext cx="2060134" cy="2107382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34E0738-4E2C-7E53-309B-C6E13E4EC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1B14FE1-BC8E-41A2-B1E9-A0FA4D0F70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06214-3D58-4E4E-4249-287CCC6F7F7F}"/>
              </a:ext>
            </a:extLst>
          </p:cNvPr>
          <p:cNvSpPr txBox="1"/>
          <p:nvPr/>
        </p:nvSpPr>
        <p:spPr>
          <a:xfrm>
            <a:off x="232504" y="103478"/>
            <a:ext cx="63834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3rd-5th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323AF9-EF2A-6DBB-741C-C1FB5DE91108}"/>
              </a:ext>
            </a:extLst>
          </p:cNvPr>
          <p:cNvSpPr txBox="1"/>
          <p:nvPr/>
        </p:nvSpPr>
        <p:spPr>
          <a:xfrm>
            <a:off x="1499653" y="4297702"/>
            <a:ext cx="2287059" cy="600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children use creative problem solving to design and build the ultimate sports complex.</a:t>
            </a:r>
            <a:endParaRPr lang="en-US" sz="11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5D45F2-4845-6F69-5C24-EE35AE0160F9}"/>
              </a:ext>
            </a:extLst>
          </p:cNvPr>
          <p:cNvSpPr txBox="1"/>
          <p:nvPr/>
        </p:nvSpPr>
        <p:spPr>
          <a:xfrm>
            <a:off x="4913038" y="4282613"/>
            <a:ext cx="243379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effectLst/>
                <a:latin typeface="Calibri"/>
                <a:ea typeface="Calibri" panose="020F0502020204030204" pitchFamily="34" charset="0"/>
                <a:cs typeface="Times New Roman"/>
              </a:rPr>
              <a:t>Children explore automated technology, learn fundamental coding and program a robot to tend to a farm in </a:t>
            </a:r>
            <a:r>
              <a:rPr lang="en-US" sz="1100" b="1">
                <a:latin typeface="Calibri"/>
                <a:ea typeface="Calibri" panose="020F0502020204030204" pitchFamily="34" charset="0"/>
                <a:cs typeface="Times New Roman"/>
              </a:rPr>
              <a:t>Bot</a:t>
            </a:r>
            <a:r>
              <a:rPr lang="en-US" sz="11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 ANN-E™</a:t>
            </a:r>
            <a:r>
              <a:rPr lang="en-US" sz="1100"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E1E390-62F9-779A-2F6D-A3B6194F773F}"/>
              </a:ext>
            </a:extLst>
          </p:cNvPr>
          <p:cNvSpPr txBox="1"/>
          <p:nvPr/>
        </p:nvSpPr>
        <p:spPr>
          <a:xfrm>
            <a:off x="8386344" y="4280189"/>
            <a:ext cx="218518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effectLst/>
                <a:latin typeface="Calibri"/>
                <a:ea typeface="Calibri" panose="020F0502020204030204" pitchFamily="34" charset="0"/>
                <a:cs typeface="Times New Roman"/>
              </a:rPr>
              <a:t>With their self-driving </a:t>
            </a:r>
            <a:r>
              <a:rPr lang="en-US" sz="1100" b="1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Optibot</a:t>
            </a:r>
            <a:r>
              <a:rPr lang="en-US" sz="11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™</a:t>
            </a:r>
            <a:r>
              <a:rPr lang="en-US" sz="1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1100">
                <a:effectLst/>
                <a:latin typeface="Calibri"/>
                <a:ea typeface="Calibri" panose="020F0502020204030204" pitchFamily="34" charset="0"/>
                <a:cs typeface="Calibri"/>
              </a:rPr>
              <a:t>children </a:t>
            </a:r>
            <a:r>
              <a:rPr lang="en-US" sz="1100">
                <a:effectLst/>
                <a:latin typeface="Calibri"/>
                <a:ea typeface="Calibri" panose="020F0502020204030204" pitchFamily="34" charset="0"/>
                <a:cs typeface="Times New Roman"/>
              </a:rPr>
              <a:t>explore technology in </a:t>
            </a:r>
            <a:r>
              <a:rPr lang="en-US" sz="1100">
                <a:latin typeface="Calibri"/>
                <a:ea typeface="Calibri" panose="020F0502020204030204" pitchFamily="34" charset="0"/>
                <a:cs typeface="Times New Roman"/>
              </a:rPr>
              <a:t>transportation and design</a:t>
            </a:r>
            <a:r>
              <a:rPr lang="en-US" sz="1100">
                <a:effectLst/>
                <a:latin typeface="Calibri"/>
                <a:ea typeface="Calibri" panose="020F0502020204030204" pitchFamily="34" charset="0"/>
                <a:cs typeface="Times New Roman"/>
              </a:rPr>
              <a:t> a</a:t>
            </a:r>
            <a:r>
              <a:rPr lang="en-US" sz="1100">
                <a:latin typeface="Calibri"/>
                <a:ea typeface="Calibri" panose="020F0502020204030204" pitchFamily="34" charset="0"/>
                <a:cs typeface="Times New Roman"/>
              </a:rPr>
              <a:t> futuristic vehicle.</a:t>
            </a:r>
            <a:endParaRPr lang="en-US" sz="1100">
              <a:latin typeface="Calibri"/>
              <a:cs typeface="Times New Roman"/>
            </a:endParaRP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id="{CB88587A-D9CE-2810-AD9C-C95F84196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8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1EB8D5-6A72-368E-4ADE-C0B25D2F3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" t="2542" r="2669" b="2542"/>
          <a:stretch/>
        </p:blipFill>
        <p:spPr>
          <a:xfrm>
            <a:off x="3709889" y="1721042"/>
            <a:ext cx="2065770" cy="2096154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EC3771-725F-9828-091B-63336E9C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92DED00-DDBF-778A-55E5-97F674184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9C0EC-77D7-AA8B-6F8F-C538D0B3E4B9}"/>
              </a:ext>
            </a:extLst>
          </p:cNvPr>
          <p:cNvSpPr txBox="1"/>
          <p:nvPr/>
        </p:nvSpPr>
        <p:spPr>
          <a:xfrm>
            <a:off x="232504" y="103478"/>
            <a:ext cx="63834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4th-6th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C7CB9B0-9D78-8392-E0AD-13B2CB9C0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E9F34B-C8CB-98BC-8A97-BA8BCBC20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125" y="1762138"/>
            <a:ext cx="2088404" cy="2095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98B753-F071-57E1-7DF2-A0696C4491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8" t="2542" r="2256" b="2542"/>
          <a:stretch/>
        </p:blipFill>
        <p:spPr>
          <a:xfrm>
            <a:off x="9207625" y="1751791"/>
            <a:ext cx="2095012" cy="20959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3D4FC7-F2D1-0750-2570-21FDB39C6BDA}"/>
              </a:ext>
            </a:extLst>
          </p:cNvPr>
          <p:cNvSpPr txBox="1"/>
          <p:nvPr/>
        </p:nvSpPr>
        <p:spPr>
          <a:xfrm>
            <a:off x="3677513" y="4013219"/>
            <a:ext cx="224815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Students build confidence and STEM skills when they create their own </a:t>
            </a:r>
            <a:r>
              <a:rPr lang="en-US" sz="11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DIY </a:t>
            </a:r>
            <a:r>
              <a:rPr lang="en-US" sz="1100" b="1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Orbot</a:t>
            </a:r>
            <a:r>
              <a:rPr lang="en-US" sz="11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™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and use it to complete fun challenges.</a:t>
            </a:r>
            <a:endParaRPr lang="en-US" sz="1100" dirty="0">
              <a:latin typeface="Calibri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E47090-7048-71E5-A53C-9E99743B86B1}"/>
              </a:ext>
            </a:extLst>
          </p:cNvPr>
          <p:cNvSpPr txBox="1"/>
          <p:nvPr/>
        </p:nvSpPr>
        <p:spPr>
          <a:xfrm>
            <a:off x="6442303" y="4020310"/>
            <a:ext cx="246588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Rescue Squad™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inspires students to invent solutions to protect ecosystems, help wildlife and explore energy conservation.</a:t>
            </a:r>
            <a:endParaRPr lang="en-US" sz="1100" dirty="0">
              <a:latin typeface="Calibri"/>
              <a:cs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E227DA-4103-5EF2-952F-4C04A71E50EE}"/>
              </a:ext>
            </a:extLst>
          </p:cNvPr>
          <p:cNvSpPr txBox="1"/>
          <p:nvPr/>
        </p:nvSpPr>
        <p:spPr>
          <a:xfrm>
            <a:off x="9207625" y="4008230"/>
            <a:ext cx="223484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In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Open Mic™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, children reverse engineer a wireless microphone, then develop and pitch their own inventions.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AEA09-A91E-825D-D8BF-45144076E1BF}"/>
              </a:ext>
            </a:extLst>
          </p:cNvPr>
          <p:cNvSpPr txBox="1"/>
          <p:nvPr/>
        </p:nvSpPr>
        <p:spPr>
          <a:xfrm>
            <a:off x="970218" y="4008230"/>
            <a:ext cx="2607024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</a:rPr>
              <a:t>Combining math concepts and physics, 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Fair Games</a:t>
            </a:r>
            <a:r>
              <a:rPr lang="en-US" sz="11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™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1100" dirty="0">
                <a:solidFill>
                  <a:srgbClr val="000000"/>
                </a:solidFill>
                <a:effectLst/>
              </a:rPr>
              <a:t>provides a hands-on exploration of topics ranging from measurement, probability, and algebraic thinking to simple machines and design engineering. 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6F309F8-D3E6-053C-5904-6272D6492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18" y="1740602"/>
            <a:ext cx="2076594" cy="20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59665CE-004A-2BAA-2745-80288D15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8" b="688"/>
          <a:stretch/>
        </p:blipFill>
        <p:spPr>
          <a:xfrm>
            <a:off x="629500" y="1489603"/>
            <a:ext cx="1677417" cy="16543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C6CA18-28C3-20F1-5588-2D1B0652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63" y="1492274"/>
            <a:ext cx="1703068" cy="16484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4E9491-F069-29EE-82DB-DCA589038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568" y="1430479"/>
            <a:ext cx="1677173" cy="17075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7EC78A-A023-02B0-8E6E-ACDCA99D71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0" t="2154" r="1981" b="2931"/>
          <a:stretch/>
        </p:blipFill>
        <p:spPr>
          <a:xfrm>
            <a:off x="9781732" y="2829364"/>
            <a:ext cx="1614303" cy="16484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EC3771-725F-9828-091B-63336E9C79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92DED00-DDBF-778A-55E5-97F6741845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9C0EC-77D7-AA8B-6F8F-C538D0B3E4B9}"/>
              </a:ext>
            </a:extLst>
          </p:cNvPr>
          <p:cNvSpPr txBox="1"/>
          <p:nvPr/>
        </p:nvSpPr>
        <p:spPr>
          <a:xfrm>
            <a:off x="232504" y="95934"/>
            <a:ext cx="1195646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5th-8th                            Level 1 Experience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C7CB9B0-9D78-8392-E0AD-13B2CB9C0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5EAFDF-F136-86BD-36C8-7F5F79F03811}"/>
              </a:ext>
            </a:extLst>
          </p:cNvPr>
          <p:cNvSpPr txBox="1"/>
          <p:nvPr/>
        </p:nvSpPr>
        <p:spPr>
          <a:xfrm>
            <a:off x="6092982" y="4576387"/>
            <a:ext cx="2048454" cy="8088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Duck Chuck™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challenges students to design, build and test a device that can launch rubber ducks.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9968C6-86C6-C003-7F03-AC9C7AD5AAFB}"/>
              </a:ext>
            </a:extLst>
          </p:cNvPr>
          <p:cNvSpPr txBox="1"/>
          <p:nvPr/>
        </p:nvSpPr>
        <p:spPr>
          <a:xfrm>
            <a:off x="4243956" y="3216432"/>
            <a:ext cx="1849026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Applying nature-based discoveries, children create dynamic vehicles and take on challenges in an exciting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Road Rally™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0B9CD1-FF6A-4FBA-8196-367401C4F278}"/>
              </a:ext>
            </a:extLst>
          </p:cNvPr>
          <p:cNvSpPr txBox="1"/>
          <p:nvPr/>
        </p:nvSpPr>
        <p:spPr>
          <a:xfrm>
            <a:off x="7912925" y="3228219"/>
            <a:ext cx="1736255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Inspired by real space exploration, children build innovative devices to help them problem solve on distant planets and moons in </a:t>
            </a:r>
            <a:r>
              <a:rPr lang="en-US" sz="11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Spacecation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™.</a:t>
            </a:r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0165E0-57F1-4577-D350-73B11B80AF63}"/>
              </a:ext>
            </a:extLst>
          </p:cNvPr>
          <p:cNvSpPr txBox="1"/>
          <p:nvPr/>
        </p:nvSpPr>
        <p:spPr>
          <a:xfrm>
            <a:off x="9760069" y="4587863"/>
            <a:ext cx="216945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zigzag through physics, engineering and gaming as they design, build and test a mega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Marble Arcade™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6B377-4E6F-A5BA-9B2D-77E55C0CC1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27" t="2541" r="3197" b="3505"/>
          <a:stretch/>
        </p:blipFill>
        <p:spPr>
          <a:xfrm>
            <a:off x="6124619" y="2829364"/>
            <a:ext cx="1677417" cy="16543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2EFF61-1CB4-882D-E676-8C1482431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62642" y="2740272"/>
            <a:ext cx="1696199" cy="16961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9814A-2CB5-F2E1-E67B-E44C69CC9FAD}"/>
              </a:ext>
            </a:extLst>
          </p:cNvPr>
          <p:cNvSpPr txBox="1"/>
          <p:nvPr/>
        </p:nvSpPr>
        <p:spPr>
          <a:xfrm>
            <a:off x="624212" y="3233794"/>
            <a:ext cx="1774026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</a:rPr>
              <a:t>Students become immersed in automotive design as they create a futuristic vehicle in 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NIHF's Automotive Design 101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04351-4835-F159-5CCF-BB3A4D5CE6C4}"/>
              </a:ext>
            </a:extLst>
          </p:cNvPr>
          <p:cNvSpPr txBox="1"/>
          <p:nvPr/>
        </p:nvSpPr>
        <p:spPr>
          <a:xfrm>
            <a:off x="2429875" y="4564048"/>
            <a:ext cx="2169458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</a:rPr>
              <a:t>Participants explore what it takes to be a maker, inventor and entrepreneur as they use biomimicry to solve invention challenges in 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STEM Maker Lab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.</a:t>
            </a:r>
          </a:p>
          <a:p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95461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EC3771-725F-9828-091B-63336E9C7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92DED00-DDBF-778A-55E5-97F674184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9C0EC-77D7-AA8B-6F8F-C538D0B3E4B9}"/>
              </a:ext>
            </a:extLst>
          </p:cNvPr>
          <p:cNvSpPr txBox="1"/>
          <p:nvPr/>
        </p:nvSpPr>
        <p:spPr>
          <a:xfrm>
            <a:off x="232504" y="95934"/>
            <a:ext cx="1195646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/>
                <a:latin typeface="Calibri"/>
                <a:cs typeface="Calibri"/>
              </a:rPr>
              <a:t>Grade Level: </a:t>
            </a:r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5th-8th                           Level 2 Experience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C7CB9B0-9D78-8392-E0AD-13B2CB9C0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BA3E2-B4C2-45C7-0F55-A951EE7F62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7" t="2154" r="2119" b="2931"/>
          <a:stretch/>
        </p:blipFill>
        <p:spPr>
          <a:xfrm>
            <a:off x="6158433" y="2852255"/>
            <a:ext cx="1694435" cy="1681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F9BE6-B8F6-552A-F302-B7005D2F3C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6" t="1689" r="2481" b="3396"/>
          <a:stretch/>
        </p:blipFill>
        <p:spPr>
          <a:xfrm>
            <a:off x="9855852" y="2843164"/>
            <a:ext cx="1680418" cy="1679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BBB00-7DD3-1BD1-FF16-1ACE45629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5" t="2542" r="2405" b="2542"/>
          <a:stretch/>
        </p:blipFill>
        <p:spPr>
          <a:xfrm>
            <a:off x="2468429" y="2843164"/>
            <a:ext cx="1694436" cy="16907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E3DC1A-5118-EEAC-925B-B4E1C5132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466" y="1452028"/>
            <a:ext cx="1694435" cy="1694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2838B6-A278-13D7-F2CF-77A456D0EC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78" t="2542" r="2807" b="2542"/>
          <a:stretch/>
        </p:blipFill>
        <p:spPr>
          <a:xfrm>
            <a:off x="7975121" y="1452028"/>
            <a:ext cx="1677417" cy="16791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714FB8-C5D6-8AE0-B272-93302EDF8DE0}"/>
              </a:ext>
            </a:extLst>
          </p:cNvPr>
          <p:cNvSpPr txBox="1"/>
          <p:nvPr/>
        </p:nvSpPr>
        <p:spPr>
          <a:xfrm>
            <a:off x="6122723" y="4583736"/>
            <a:ext cx="1805438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RC Origami Bot™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students construct and operate their own remote-controlled robots to navigate an obstacle course.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60A78-32AD-B0F9-B556-5A4D00BF9019}"/>
              </a:ext>
            </a:extLst>
          </p:cNvPr>
          <p:cNvSpPr txBox="1"/>
          <p:nvPr/>
        </p:nvSpPr>
        <p:spPr>
          <a:xfrm>
            <a:off x="9855852" y="4583736"/>
            <a:ext cx="1669872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inspiration from great inventors, children experiment with the science of flight using paper airplanes and a </a:t>
            </a:r>
            <a:r>
              <a:rPr lang="en-US" sz="1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heliball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Fly Gliders™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6D932C-4DD0-A6FA-ED35-CB102B85FBFB}"/>
              </a:ext>
            </a:extLst>
          </p:cNvPr>
          <p:cNvSpPr txBox="1"/>
          <p:nvPr/>
        </p:nvSpPr>
        <p:spPr>
          <a:xfrm>
            <a:off x="2437274" y="4583736"/>
            <a:ext cx="1873192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Wear It Out™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students use creative ideas and maker materials to invent clothing and accessories that are fashionable and functional. </a:t>
            </a:r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FE62E0-4BED-23C7-2AF7-7F0A5E201087}"/>
              </a:ext>
            </a:extLst>
          </p:cNvPr>
          <p:cNvSpPr txBox="1"/>
          <p:nvPr/>
        </p:nvSpPr>
        <p:spPr>
          <a:xfrm>
            <a:off x="4288860" y="3214236"/>
            <a:ext cx="1686704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E-Birds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 gives children the chance to 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build a flying electronic bird and design robots to research birds in the wild.</a:t>
            </a:r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40ED0D-7291-B2D0-F64B-2AC2B7807BEE}"/>
              </a:ext>
            </a:extLst>
          </p:cNvPr>
          <p:cNvSpPr txBox="1"/>
          <p:nvPr/>
        </p:nvSpPr>
        <p:spPr>
          <a:xfrm>
            <a:off x="7928161" y="3172052"/>
            <a:ext cx="1805438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solve real-world problems in </a:t>
            </a:r>
            <a:r>
              <a:rPr lang="en-US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 Thinking Project™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children collaborate, brainstorm and bring ideas to life. 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DC4138-DD27-FFE3-5F5A-3745A9694F7C}"/>
              </a:ext>
            </a:extLst>
          </p:cNvPr>
          <p:cNvSpPr txBox="1"/>
          <p:nvPr/>
        </p:nvSpPr>
        <p:spPr>
          <a:xfrm>
            <a:off x="655730" y="3160982"/>
            <a:ext cx="192421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</a:rPr>
              <a:t>Explore the dynamic connection of science and art by designing one-of-a-kind 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Circuit Sculptures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™</a:t>
            </a:r>
            <a:r>
              <a:rPr lang="en-US" sz="1100" b="1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B41A299-311C-D81D-D9E5-B1654CD2A8E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08" b="108"/>
          <a:stretch/>
        </p:blipFill>
        <p:spPr>
          <a:xfrm>
            <a:off x="643412" y="1452028"/>
            <a:ext cx="1677417" cy="16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8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EC3771-725F-9828-091B-63336E9C7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92DED00-DDBF-778A-55E5-97F674184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" r="4168" b="88298"/>
          <a:stretch/>
        </p:blipFill>
        <p:spPr>
          <a:xfrm>
            <a:off x="-3008" y="0"/>
            <a:ext cx="12191980" cy="93950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C7CB9B0-9D78-8392-E0AD-13B2CB9C0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11E757-B5AE-4F29-BFA7-FBF734AD15CC}"/>
              </a:ext>
            </a:extLst>
          </p:cNvPr>
          <p:cNvSpPr txBox="1"/>
          <p:nvPr/>
        </p:nvSpPr>
        <p:spPr>
          <a:xfrm>
            <a:off x="3028" y="2497857"/>
            <a:ext cx="1218897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0" b="1">
                <a:solidFill>
                  <a:srgbClr val="F8AD3A"/>
                </a:solidFill>
                <a:latin typeface="Calibri"/>
                <a:cs typeface="Calibri"/>
              </a:rPr>
              <a:t>Questions?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45546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C90E2D8E-CA67-81EF-7253-787333039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CC84A76-8196-D2BF-5B16-8AAF0474E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2041B7E-978B-48C3-EBB8-E1442BBC9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77" y="2158949"/>
            <a:ext cx="9737557" cy="25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54D2C3B-DFE2-7492-C150-595656262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1" t="-27" r="8162" b="27"/>
          <a:stretch/>
        </p:blipFill>
        <p:spPr>
          <a:xfrm>
            <a:off x="6126869" y="918769"/>
            <a:ext cx="6062855" cy="4999730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B18157C-1388-3A31-B368-DE400DE62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8069E-D517-14A0-1C79-386CA88B12B5}"/>
              </a:ext>
            </a:extLst>
          </p:cNvPr>
          <p:cNvSpPr txBox="1"/>
          <p:nvPr/>
        </p:nvSpPr>
        <p:spPr>
          <a:xfrm>
            <a:off x="505871" y="1641400"/>
            <a:ext cx="5289287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/>
                <a:cs typeface="Calibri"/>
              </a:rPr>
              <a:t>Invention Project® provides a turnkey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/>
                <a:cs typeface="Calibri"/>
              </a:rPr>
              <a:t>system for bringing invention education to students year-round.</a:t>
            </a: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F8AD3A"/>
                </a:solidFill>
                <a:latin typeface="Calibri"/>
                <a:cs typeface="Calibri"/>
              </a:rPr>
              <a:t>This is </a:t>
            </a:r>
            <a:r>
              <a:rPr lang="en-US" sz="3200" b="1" dirty="0">
                <a:solidFill>
                  <a:srgbClr val="00B3DC"/>
                </a:solidFill>
                <a:latin typeface="Calibri"/>
                <a:cs typeface="Calibri"/>
              </a:rPr>
              <a:t>invention education </a:t>
            </a:r>
            <a:br>
              <a:rPr lang="en-US" sz="3200" b="1" dirty="0">
                <a:solidFill>
                  <a:srgbClr val="00B3DC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F8AD3A"/>
                </a:solidFill>
                <a:latin typeface="Calibri"/>
                <a:cs typeface="Calibri"/>
              </a:rPr>
              <a:t>in action.</a:t>
            </a:r>
            <a:endParaRPr lang="en-US" dirty="0">
              <a:solidFill>
                <a:srgbClr val="F8AD3A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C8567E6-5CB1-EA05-F5BC-572486D2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330B1E3-338E-3ADE-CF7A-09D050BB7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CB86C2C-DD54-40E0-337A-78C2578B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787"/>
            <a:ext cx="4311650" cy="515697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01D069D-6B24-BDE4-A4A3-614B6ADB4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916" y="4405056"/>
            <a:ext cx="1639960" cy="16399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6BB5CC3-17CA-DA9E-4347-69DDF5995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7874" y="3169938"/>
            <a:ext cx="1639960" cy="163996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D1A4727-FE7C-11ED-7684-2FE13ADCE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0624" y="760629"/>
            <a:ext cx="1677021" cy="163996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26827B2-E903-BDCF-DA14-3872B13D78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0623" y="1868354"/>
            <a:ext cx="1677021" cy="1639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505C2-70AA-9733-555B-030B3C6EDBF8}"/>
              </a:ext>
            </a:extLst>
          </p:cNvPr>
          <p:cNvSpPr txBox="1"/>
          <p:nvPr/>
        </p:nvSpPr>
        <p:spPr>
          <a:xfrm>
            <a:off x="5650004" y="1284053"/>
            <a:ext cx="7272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3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PreK-8 Differentiation</a:t>
            </a:r>
            <a:endParaRPr lang="en-US" sz="3200" dirty="0">
              <a:solidFill>
                <a:srgbClr val="00B3D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B67BFF-5435-DA61-80C1-504D842B4FAE}"/>
              </a:ext>
            </a:extLst>
          </p:cNvPr>
          <p:cNvSpPr txBox="1"/>
          <p:nvPr/>
        </p:nvSpPr>
        <p:spPr>
          <a:xfrm>
            <a:off x="5650004" y="24655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8AD3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Flexible Curriculum</a:t>
            </a:r>
            <a:endParaRPr lang="en-US" sz="3200">
              <a:solidFill>
                <a:srgbClr val="F8AD3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592DDA-AA9C-4229-68D3-5C3F2F2FD9B9}"/>
              </a:ext>
            </a:extLst>
          </p:cNvPr>
          <p:cNvSpPr txBox="1"/>
          <p:nvPr/>
        </p:nvSpPr>
        <p:spPr>
          <a:xfrm>
            <a:off x="5650004" y="3673841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rgbClr val="00B3DC"/>
                </a:solidFill>
                <a:latin typeface="Calibri"/>
                <a:ea typeface="Calibri"/>
                <a:cs typeface="Calibri"/>
              </a:rPr>
              <a:t>Stress-Free</a:t>
            </a:r>
            <a:r>
              <a:rPr lang="en-US" sz="3200" b="1">
                <a:solidFill>
                  <a:srgbClr val="00B3DC"/>
                </a:solidFill>
                <a:effectLst/>
                <a:latin typeface="Calibri"/>
                <a:ea typeface="Calibri"/>
                <a:cs typeface="Calibri"/>
              </a:rPr>
              <a:t> Implementation</a:t>
            </a:r>
            <a:endParaRPr lang="en-US" sz="3200">
              <a:solidFill>
                <a:srgbClr val="00B3DC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349E9F-329C-2E7A-AB59-C60DD2CA7434}"/>
              </a:ext>
            </a:extLst>
          </p:cNvPr>
          <p:cNvSpPr txBox="1"/>
          <p:nvPr/>
        </p:nvSpPr>
        <p:spPr>
          <a:xfrm>
            <a:off x="5650004" y="4928969"/>
            <a:ext cx="8471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8AD3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Authentic Life Skills</a:t>
            </a:r>
            <a:endParaRPr lang="en-US" sz="3200" dirty="0">
              <a:solidFill>
                <a:srgbClr val="F8AD3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B2F84E9F-A7AC-70A3-B897-429450E884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7B9E5E3D-85E0-537E-BD48-1F1DB8F968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152A902-73CD-1170-6A55-E2246F7BF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3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A87C2-5854-74C8-7CB3-5292E1E6356D}"/>
              </a:ext>
            </a:extLst>
          </p:cNvPr>
          <p:cNvSpPr txBox="1"/>
          <p:nvPr/>
        </p:nvSpPr>
        <p:spPr>
          <a:xfrm>
            <a:off x="0" y="1266812"/>
            <a:ext cx="1218897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3D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PreK-8 Differentiation</a:t>
            </a:r>
            <a:endParaRPr lang="en-US" sz="4000" dirty="0">
              <a:solidFill>
                <a:srgbClr val="00B3D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083A6-353A-2939-B5B1-5B9FC5035AA2}"/>
              </a:ext>
            </a:extLst>
          </p:cNvPr>
          <p:cNvSpPr txBox="1"/>
          <p:nvPr/>
        </p:nvSpPr>
        <p:spPr>
          <a:xfrm>
            <a:off x="3530750" y="2314235"/>
            <a:ext cx="74420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Grade-aligned modules with developmentally</a:t>
            </a:r>
            <a:b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appropriate instruction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Ability to adapt to individual student needs and learning styles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Supportive student resources including required materials, interactive booklets and</a:t>
            </a:r>
            <a:b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online learning platform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A3D9D71-21A1-586C-66F9-E430502D1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C175A-E3B7-1373-A9CF-D15BFA0B8779}"/>
              </a:ext>
            </a:extLst>
          </p:cNvPr>
          <p:cNvCxnSpPr>
            <a:cxnSpLocks/>
          </p:cNvCxnSpPr>
          <p:nvPr/>
        </p:nvCxnSpPr>
        <p:spPr>
          <a:xfrm>
            <a:off x="9721515" y="1652338"/>
            <a:ext cx="2181727" cy="0"/>
          </a:xfrm>
          <a:prstGeom prst="line">
            <a:avLst/>
          </a:prstGeom>
          <a:ln w="47625" cap="rnd">
            <a:solidFill>
              <a:srgbClr val="00B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44CDFA-A7A4-3483-886A-4D6B784EB679}"/>
              </a:ext>
            </a:extLst>
          </p:cNvPr>
          <p:cNvCxnSpPr>
            <a:cxnSpLocks/>
          </p:cNvCxnSpPr>
          <p:nvPr/>
        </p:nvCxnSpPr>
        <p:spPr>
          <a:xfrm>
            <a:off x="272715" y="1652338"/>
            <a:ext cx="2181727" cy="0"/>
          </a:xfrm>
          <a:prstGeom prst="line">
            <a:avLst/>
          </a:prstGeom>
          <a:ln w="47625" cap="rnd">
            <a:solidFill>
              <a:srgbClr val="00B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>
            <a:extLst>
              <a:ext uri="{FF2B5EF4-FFF2-40B4-BE49-F238E27FC236}">
                <a16:creationId xmlns:a16="http://schemas.microsoft.com/office/drawing/2014/main" id="{37892307-96B6-8D4E-5A94-8003B207B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804" y="1928165"/>
            <a:ext cx="3737811" cy="3655207"/>
          </a:xfrm>
          <a:prstGeom prst="rect">
            <a:avLst/>
          </a:prstGeom>
        </p:spPr>
      </p:pic>
      <p:pic>
        <p:nvPicPr>
          <p:cNvPr id="32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AFA5993B-88BC-6AF9-FE9E-F1976A6E7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44" b="15456"/>
          <a:stretch/>
        </p:blipFill>
        <p:spPr>
          <a:xfrm>
            <a:off x="-3008" y="-25659"/>
            <a:ext cx="12191980" cy="93950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40EC23A-BFED-1472-F87C-AF21F4FC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0A8D9B9E-0EE1-6128-1222-6042C9B3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8" t="85633" r="4168" b="2666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AA87C2-5854-74C8-7CB3-5292E1E6356D}"/>
              </a:ext>
            </a:extLst>
          </p:cNvPr>
          <p:cNvSpPr txBox="1"/>
          <p:nvPr/>
        </p:nvSpPr>
        <p:spPr>
          <a:xfrm>
            <a:off x="0" y="1266812"/>
            <a:ext cx="1218897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8AD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Flexible Curriculum</a:t>
            </a:r>
            <a:endParaRPr lang="en-US" sz="4000">
              <a:solidFill>
                <a:srgbClr val="F8AD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083A6-353A-2939-B5B1-5B9FC5035AA2}"/>
              </a:ext>
            </a:extLst>
          </p:cNvPr>
          <p:cNvSpPr txBox="1"/>
          <p:nvPr/>
        </p:nvSpPr>
        <p:spPr>
          <a:xfrm>
            <a:off x="3530750" y="2314235"/>
            <a:ext cx="68645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32 unique experiences that adapt to your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district’s exact in-school, afterschool or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summer learning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Instructor or self-led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Includes pre- and post-tests to track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student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Aligned to national and state standards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A7259E2-7183-E583-5717-6130D7976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C175A-E3B7-1373-A9CF-D15BFA0B8779}"/>
              </a:ext>
            </a:extLst>
          </p:cNvPr>
          <p:cNvCxnSpPr>
            <a:cxnSpLocks/>
          </p:cNvCxnSpPr>
          <p:nvPr/>
        </p:nvCxnSpPr>
        <p:spPr>
          <a:xfrm>
            <a:off x="8373979" y="1652338"/>
            <a:ext cx="3529263" cy="0"/>
          </a:xfrm>
          <a:prstGeom prst="line">
            <a:avLst/>
          </a:prstGeom>
          <a:ln w="47625" cap="rnd">
            <a:solidFill>
              <a:srgbClr val="F8A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44CDFA-A7A4-3483-886A-4D6B784EB679}"/>
              </a:ext>
            </a:extLst>
          </p:cNvPr>
          <p:cNvCxnSpPr>
            <a:cxnSpLocks/>
          </p:cNvCxnSpPr>
          <p:nvPr/>
        </p:nvCxnSpPr>
        <p:spPr>
          <a:xfrm>
            <a:off x="272715" y="1652338"/>
            <a:ext cx="3513222" cy="0"/>
          </a:xfrm>
          <a:prstGeom prst="line">
            <a:avLst/>
          </a:prstGeom>
          <a:ln w="47625" cap="rnd">
            <a:solidFill>
              <a:srgbClr val="F8A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0F05F694-C96A-1C5B-E239-90E190179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762" y="1912123"/>
            <a:ext cx="3737811" cy="3655207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A779335-7574-9202-EC3D-5AAEA4BAD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149C4B7E-FD39-1B6C-6370-73B55E99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204" y="1928165"/>
            <a:ext cx="3655207" cy="3655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AA87C2-5854-74C8-7CB3-5292E1E6356D}"/>
              </a:ext>
            </a:extLst>
          </p:cNvPr>
          <p:cNvSpPr txBox="1"/>
          <p:nvPr/>
        </p:nvSpPr>
        <p:spPr>
          <a:xfrm>
            <a:off x="0" y="1266812"/>
            <a:ext cx="1218897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B3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Stress-Free Implementation</a:t>
            </a:r>
            <a:endParaRPr lang="en-US" sz="4000">
              <a:solidFill>
                <a:srgbClr val="00B3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083A6-353A-2939-B5B1-5B9FC5035AA2}"/>
              </a:ext>
            </a:extLst>
          </p:cNvPr>
          <p:cNvSpPr txBox="1"/>
          <p:nvPr/>
        </p:nvSpPr>
        <p:spPr>
          <a:xfrm>
            <a:off x="3530750" y="2314235"/>
            <a:ext cx="74420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Step-by-step curriculum guide and online resources reduce prep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Individually packaged materials allow for hassle-free implementation and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Dedicated National Inventors Hall of Fame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/>
                <a:cs typeface="Calibri"/>
              </a:rPr>
              <a:t>®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support to answer questions and provide solutions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A3D9D71-21A1-586C-66F9-E430502D1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 b="86282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76284-6B8D-21EE-27CF-E8C0C5347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14" y="6082031"/>
            <a:ext cx="2802458" cy="6151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C175A-E3B7-1373-A9CF-D15BFA0B8779}"/>
              </a:ext>
            </a:extLst>
          </p:cNvPr>
          <p:cNvCxnSpPr>
            <a:cxnSpLocks/>
          </p:cNvCxnSpPr>
          <p:nvPr/>
        </p:nvCxnSpPr>
        <p:spPr>
          <a:xfrm>
            <a:off x="9224211" y="1652338"/>
            <a:ext cx="2679031" cy="0"/>
          </a:xfrm>
          <a:prstGeom prst="line">
            <a:avLst/>
          </a:prstGeom>
          <a:ln w="47625" cap="rnd">
            <a:solidFill>
              <a:srgbClr val="00B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44CDFA-A7A4-3483-886A-4D6B784EB679}"/>
              </a:ext>
            </a:extLst>
          </p:cNvPr>
          <p:cNvCxnSpPr>
            <a:cxnSpLocks/>
          </p:cNvCxnSpPr>
          <p:nvPr/>
        </p:nvCxnSpPr>
        <p:spPr>
          <a:xfrm>
            <a:off x="272715" y="1652338"/>
            <a:ext cx="2614864" cy="0"/>
          </a:xfrm>
          <a:prstGeom prst="line">
            <a:avLst/>
          </a:prstGeom>
          <a:ln w="47625" cap="rnd">
            <a:solidFill>
              <a:srgbClr val="00B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CC27217-94AC-9802-C807-8EA9E8184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44" b="15456"/>
          <a:stretch/>
        </p:blipFill>
        <p:spPr>
          <a:xfrm>
            <a:off x="-3008" y="-25659"/>
            <a:ext cx="12191980" cy="9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22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340DC552-F8BE-E790-898D-61A84D580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8" t="85633" r="4168" b="2666"/>
          <a:stretch/>
        </p:blipFill>
        <p:spPr>
          <a:xfrm>
            <a:off x="-3008" y="5918499"/>
            <a:ext cx="12191980" cy="9395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4E54CF6-1C7C-7B54-8C44-F3801E577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268" y="1904103"/>
            <a:ext cx="3655207" cy="3655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AA87C2-5854-74C8-7CB3-5292E1E6356D}"/>
              </a:ext>
            </a:extLst>
          </p:cNvPr>
          <p:cNvSpPr txBox="1"/>
          <p:nvPr/>
        </p:nvSpPr>
        <p:spPr>
          <a:xfrm>
            <a:off x="0" y="1266812"/>
            <a:ext cx="1218897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8AD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Authentic Life Skills</a:t>
            </a:r>
            <a:endParaRPr lang="en-US" sz="4000" dirty="0">
              <a:solidFill>
                <a:srgbClr val="F8AD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083A6-353A-2939-B5B1-5B9FC5035AA2}"/>
              </a:ext>
            </a:extLst>
          </p:cNvPr>
          <p:cNvSpPr txBox="1"/>
          <p:nvPr/>
        </p:nvSpPr>
        <p:spPr>
          <a:xfrm>
            <a:off x="3530750" y="2314235"/>
            <a:ext cx="76185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Engaging, hands-on activities promote teamwork and collaboration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Invention education experiences that 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build competency in decision-making 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and self-management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Opportunities to practice empathy and relationship skills 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A7259E2-7183-E583-5717-6130D7976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8" t="1" r="4168" b="88298"/>
          <a:stretch/>
        </p:blipFill>
        <p:spPr>
          <a:xfrm>
            <a:off x="-3008" y="-20732"/>
            <a:ext cx="12191980" cy="9395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C175A-E3B7-1373-A9CF-D15BFA0B8779}"/>
              </a:ext>
            </a:extLst>
          </p:cNvPr>
          <p:cNvCxnSpPr>
            <a:cxnSpLocks/>
          </p:cNvCxnSpPr>
          <p:nvPr/>
        </p:nvCxnSpPr>
        <p:spPr>
          <a:xfrm>
            <a:off x="10186737" y="1652338"/>
            <a:ext cx="1716505" cy="0"/>
          </a:xfrm>
          <a:prstGeom prst="line">
            <a:avLst/>
          </a:prstGeom>
          <a:ln w="47625" cap="rnd">
            <a:solidFill>
              <a:srgbClr val="F8A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44CDFA-A7A4-3483-886A-4D6B784EB679}"/>
              </a:ext>
            </a:extLst>
          </p:cNvPr>
          <p:cNvCxnSpPr>
            <a:cxnSpLocks/>
          </p:cNvCxnSpPr>
          <p:nvPr/>
        </p:nvCxnSpPr>
        <p:spPr>
          <a:xfrm>
            <a:off x="272715" y="1652338"/>
            <a:ext cx="1748590" cy="0"/>
          </a:xfrm>
          <a:prstGeom prst="line">
            <a:avLst/>
          </a:prstGeom>
          <a:ln w="47625" cap="rnd">
            <a:solidFill>
              <a:srgbClr val="F8A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5">
            <a:extLst>
              <a:ext uri="{FF2B5EF4-FFF2-40B4-BE49-F238E27FC236}">
                <a16:creationId xmlns:a16="http://schemas.microsoft.com/office/drawing/2014/main" id="{844B1198-6450-8049-1CF7-24EA9ACB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6" y="6028604"/>
            <a:ext cx="2743200" cy="7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6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0BA6422-2923-F2B1-AD9A-F12F51CA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5" descr="Graphical user interfac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5CA1E444-981A-62A5-4A6B-D925A1789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23" y="10562"/>
            <a:ext cx="12206919" cy="6866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EAC3F-C7F7-08DB-629F-3AA8B45099F9}"/>
              </a:ext>
            </a:extLst>
          </p:cNvPr>
          <p:cNvSpPr txBox="1"/>
          <p:nvPr/>
        </p:nvSpPr>
        <p:spPr>
          <a:xfrm>
            <a:off x="596563" y="484805"/>
            <a:ext cx="645716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Student resources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A0C82-BBDB-9166-54BA-5ABCCCF0DAB7}"/>
              </a:ext>
            </a:extLst>
          </p:cNvPr>
          <p:cNvSpPr/>
          <p:nvPr/>
        </p:nvSpPr>
        <p:spPr>
          <a:xfrm>
            <a:off x="545282" y="3114202"/>
            <a:ext cx="2135108" cy="1199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0542F-92EA-F4EC-68C8-2F6F5A2AD7F2}"/>
              </a:ext>
            </a:extLst>
          </p:cNvPr>
          <p:cNvSpPr/>
          <p:nvPr/>
        </p:nvSpPr>
        <p:spPr>
          <a:xfrm>
            <a:off x="451945" y="2974428"/>
            <a:ext cx="2963917" cy="1450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EFFDF663-13A2-95F7-218A-6D5CD20F0D2B}"/>
              </a:ext>
            </a:extLst>
          </p:cNvPr>
          <p:cNvSpPr/>
          <p:nvPr/>
        </p:nvSpPr>
        <p:spPr>
          <a:xfrm>
            <a:off x="534772" y="3047998"/>
            <a:ext cx="2744456" cy="122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/>
            <a:extLst>
              <a:ext uri="{FF2B5EF4-FFF2-40B4-BE49-F238E27FC236}">
                <a16:creationId xmlns:a16="http://schemas.microsoft.com/office/drawing/2014/main" id="{C387E0C5-DE3E-DDB6-57FA-FC8D05FD96F3}"/>
              </a:ext>
            </a:extLst>
          </p:cNvPr>
          <p:cNvSpPr/>
          <p:nvPr/>
        </p:nvSpPr>
        <p:spPr>
          <a:xfrm>
            <a:off x="7704083" y="1986455"/>
            <a:ext cx="2501462" cy="122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3723BD-3B52-EB97-8394-479C7FD68EFD}"/>
              </a:ext>
            </a:extLst>
          </p:cNvPr>
          <p:cNvSpPr/>
          <p:nvPr/>
        </p:nvSpPr>
        <p:spPr>
          <a:xfrm>
            <a:off x="8628993" y="3510455"/>
            <a:ext cx="2942897" cy="998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6543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9F920BCA-308A-ADE9-EA6B-8E781596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87FC2-7E7C-1BD5-A6BD-065474083DB1}"/>
              </a:ext>
            </a:extLst>
          </p:cNvPr>
          <p:cNvSpPr txBox="1"/>
          <p:nvPr/>
        </p:nvSpPr>
        <p:spPr>
          <a:xfrm>
            <a:off x="6882714" y="-308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8D79367-DA93-6F99-7D20-37C5BA9E0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2" y="-12190"/>
            <a:ext cx="12212250" cy="6871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EA3A7-DDDC-1846-EF34-0748CB204B0E}"/>
              </a:ext>
            </a:extLst>
          </p:cNvPr>
          <p:cNvSpPr txBox="1"/>
          <p:nvPr/>
        </p:nvSpPr>
        <p:spPr>
          <a:xfrm>
            <a:off x="596563" y="484805"/>
            <a:ext cx="645716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/>
                <a:cs typeface="Calibri"/>
              </a:rPr>
              <a:t>Teacher resources</a:t>
            </a:r>
            <a:endParaRPr lang="en-US" sz="4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13509669-F336-0C95-D27B-8F5CD4152158}"/>
              </a:ext>
            </a:extLst>
          </p:cNvPr>
          <p:cNvSpPr/>
          <p:nvPr/>
        </p:nvSpPr>
        <p:spPr>
          <a:xfrm>
            <a:off x="935421" y="2848303"/>
            <a:ext cx="2627586" cy="8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EB738-35B4-8F6F-1304-42366F24EE30}"/>
              </a:ext>
            </a:extLst>
          </p:cNvPr>
          <p:cNvSpPr/>
          <p:nvPr/>
        </p:nvSpPr>
        <p:spPr>
          <a:xfrm>
            <a:off x="8986345" y="2270234"/>
            <a:ext cx="2596055" cy="1082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/>
            <a:extLst>
              <a:ext uri="{FF2B5EF4-FFF2-40B4-BE49-F238E27FC236}">
                <a16:creationId xmlns:a16="http://schemas.microsoft.com/office/drawing/2014/main" id="{1479E8AD-33C6-B45D-5798-095FB431BFC1}"/>
              </a:ext>
            </a:extLst>
          </p:cNvPr>
          <p:cNvSpPr/>
          <p:nvPr/>
        </p:nvSpPr>
        <p:spPr>
          <a:xfrm>
            <a:off x="8984821" y="2270234"/>
            <a:ext cx="2406585" cy="1158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E3F6F58F-F61E-484E-8CE6-C0A4C970CC4C}"/>
              </a:ext>
            </a:extLst>
          </p:cNvPr>
          <p:cNvSpPr/>
          <p:nvPr/>
        </p:nvSpPr>
        <p:spPr>
          <a:xfrm>
            <a:off x="8625016" y="3855308"/>
            <a:ext cx="2866768" cy="1804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2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934</Words>
  <Application>Microsoft Macintosh PowerPoint</Application>
  <PresentationFormat>Widescreen</PresentationFormat>
  <Paragraphs>71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Tabar</dc:creator>
  <cp:lastModifiedBy>Kelly Fuller</cp:lastModifiedBy>
  <cp:revision>17</cp:revision>
  <dcterms:created xsi:type="dcterms:W3CDTF">2022-04-29T19:01:26Z</dcterms:created>
  <dcterms:modified xsi:type="dcterms:W3CDTF">2023-09-12T13:02:23Z</dcterms:modified>
</cp:coreProperties>
</file>