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358" r:id="rId6"/>
    <p:sldId id="326" r:id="rId7"/>
    <p:sldId id="331" r:id="rId8"/>
    <p:sldId id="332" r:id="rId9"/>
    <p:sldId id="333" r:id="rId10"/>
    <p:sldId id="324" r:id="rId11"/>
    <p:sldId id="349" r:id="rId12"/>
    <p:sldId id="339" r:id="rId13"/>
    <p:sldId id="323" r:id="rId14"/>
    <p:sldId id="353" r:id="rId15"/>
    <p:sldId id="350" r:id="rId16"/>
    <p:sldId id="325" r:id="rId17"/>
    <p:sldId id="340" r:id="rId18"/>
    <p:sldId id="354" r:id="rId19"/>
    <p:sldId id="351" r:id="rId20"/>
    <p:sldId id="341" r:id="rId21"/>
    <p:sldId id="328" r:id="rId22"/>
    <p:sldId id="355" r:id="rId23"/>
    <p:sldId id="352" r:id="rId24"/>
    <p:sldId id="335" r:id="rId25"/>
    <p:sldId id="342" r:id="rId26"/>
    <p:sldId id="359" r:id="rId27"/>
    <p:sldId id="336" r:id="rId28"/>
    <p:sldId id="338" r:id="rId29"/>
    <p:sldId id="346" r:id="rId30"/>
    <p:sldId id="337" r:id="rId31"/>
    <p:sldId id="329" r:id="rId32"/>
    <p:sldId id="330" r:id="rId33"/>
    <p:sldId id="345" r:id="rId34"/>
    <p:sldId id="334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B96326-5ED3-9B20-7A2F-0352F7CB7A2C}" name="Britt Magneson" initials="BM" userId="S::bmagneson@invent.org::ddab6878-44dc-4236-9a87-226c38c9dd07" providerId="AD"/>
  <p188:author id="{19699F28-9678-33F2-2F56-ED6194DCC8D5}" name="Theresa Hannen" initials="TH" userId="S::thannen@invent.org::320607e2-adf9-4bd7-bdf7-fe00ec3ba5b2" providerId="AD"/>
  <p188:author id="{AE820C4E-7C66-A942-5AF0-71538A700AC2}" name="Ashley Takacs" initials="AT" userId="S::atakacs@invent.org::cbddc973-4f7f-41e5-b066-b38a2b0f1307" providerId="AD"/>
  <p188:author id="{2008ADEB-8C3A-80AE-43D3-A19AFCF9A9A9}" name="Geoffrey Swanson" initials="GS" userId="S::gswanson@invent.org::f65de712-5aec-4cf8-94a8-82628a3afc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3"/>
    <a:srgbClr val="43B02A"/>
    <a:srgbClr val="00A9CE"/>
    <a:srgbClr val="702F8A"/>
    <a:srgbClr val="008971"/>
    <a:srgbClr val="FFA300"/>
    <a:srgbClr val="6DBDB0"/>
    <a:srgbClr val="2AB269"/>
    <a:srgbClr val="00B3DC"/>
    <a:srgbClr val="F8A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62C19-E21A-6D43-8272-5A1F6B4AFC6D}" v="3" dt="2022-12-11T16:57:00.531"/>
    <p1510:client id="{DDD9A2E5-D657-A644-6C3E-0323B1D8803C}" v="5" dt="2022-12-11T16:53:45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 showGuides="1">
      <p:cViewPr varScale="1">
        <p:scale>
          <a:sx n="111" d="100"/>
          <a:sy n="111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233391-5631-A04F-86D8-C0053090D92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5833C8-DDC8-0D49-A4F6-C3DA616F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7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2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34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6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3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6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83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4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33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60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29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8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1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1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1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2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33C8-DDC8-0D49-A4F6-C3DA616F44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2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02CB-C2BC-CBE3-C565-679DC2BAC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B6BB1-BB8C-2A2D-FCCA-9D9E62A22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6E90B-69BF-3F31-B829-17C6FCA2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F66BE-3968-05A3-1A3A-C97630F7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A2158-0D17-E82F-04B1-E58BC3A4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7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7879-5BB4-FC87-C7ED-52D9B1CD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DA902-D3FB-2C48-8FC7-9FF082AF9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3684F-9913-44DB-3413-FE229FEF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1BDF1-8475-4A1B-4402-474CEA40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C9391-07E0-640B-8E6A-B8553BE2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5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4580CB-CC79-901C-C003-415F72830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9FA21-2E63-E23F-0D6E-0CB6E3C3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728F6-9EF6-6C08-7F5F-50FB0095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5F6C7-BE9B-68DD-0E15-22841273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7C890-817B-99DF-0A26-6F2F6B38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7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8453-F165-A972-D13E-85FF3466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E760-E722-B803-9178-7BBCC045D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8BAC8-C425-932B-FD8A-082B4C07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18CF2-0CCB-1F91-EC0E-6711CC42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24400-8FB0-E610-FDF5-E56908A8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EA09-1694-FB83-07E1-CB59612E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6DCE4-E6E7-6165-60A4-0A742BCD8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9A73C-8FF0-8C31-639F-AD0F1D12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6C7E5-4817-B49F-2183-5ADAC4B1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63B-1CDC-7B25-CF54-99AEACD0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0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E617-F7EB-6D86-F0D2-627C55D0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9C7A-2612-43CE-D227-E81AD063D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46661-37AE-E75F-226F-C9EDB675A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4002F-D4C5-128F-B667-F6BB5A4F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DF000-684E-3E4A-56ED-C35E9C73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5E4D7-E373-7760-E11B-9B945177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3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D3D4-D862-CFCE-595F-D5C55D2A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C8DC7-0A08-BB57-75AE-28D97C59C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B4762-CA8B-3C4C-CCD2-EF5897906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E48A4-912B-23A0-D809-7F24136B2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A28AB-C988-B578-0D27-6E3B20B99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86B29C-FB4B-516C-482D-BA688692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828DF-41C6-8B91-24F2-33142BCE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7BAC4-AB95-D917-1022-DA099960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4C8B-EC9A-EB0B-5437-0390F8C4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E4F5-7375-A916-702F-789F75DE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901A6-4890-1766-BA4C-C9A60FE4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560DF-6AF8-D0BB-5649-C8C4928A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7B3AE-DEAD-3FA9-A4DA-34C9DEA7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730FF-9CEC-51A0-736C-087517DD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17F9E-2023-50CC-5136-2E5B7797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8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9DF3-99D3-263D-BC69-3D16A6FF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6401-423A-625F-10C0-86461124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E86A2-D445-C4D2-F19C-0087FBABD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DD0E2-5CF5-1A88-8B55-75188DA7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30B8F-D80A-EB63-AF1F-5BA84E4A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0B0A1-2EA1-57C5-7A91-ADAAB1AB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BEAA-BBA1-D2C8-A7F6-27ADCED3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552DD7-4DB8-C1BD-6EA3-DE3B50D17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56F5B-5FC4-74BB-3AFA-4F78930F3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523BE-FFB0-2505-706F-73A4A014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CC68A-FC21-60B4-8621-09C618D2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C764B-01D4-BE27-890C-9F42C5C8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2C8D2-03D1-59EA-6C53-177B2622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59350-DDA4-D51B-0CD7-630F17F82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BB484-AA9E-8B18-78AF-30F020FC1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2059-0956-8F4E-9958-ECE09B541FAC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EA14E-21E8-E865-38A3-11FD07ADF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459AE-F329-1014-4255-6D09F87FA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104C2-C809-8F45-B2A5-806EE171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yP1XwBGGYg?feature=oembe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LAb-mGjt0s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EbuxD2qVCg?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30rQpE0OP0?feature=oembed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7BB17-C13D-C7BC-A98B-971A9C1752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A8EB9D3-466D-B4C2-000A-CDC085BD6A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8380" cy="6861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D622FA-B7A2-3E0F-950B-B98517B139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900" y="415290"/>
            <a:ext cx="3886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5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3275237-D6CD-265A-DDFA-F0E41FDE0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9146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61886-2476-F0BE-624F-6F2D0554FF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092F-4A3D-4A75-A8E0-B784C0ACC679}"/>
              </a:ext>
            </a:extLst>
          </p:cNvPr>
          <p:cNvSpPr txBox="1"/>
          <p:nvPr/>
        </p:nvSpPr>
        <p:spPr>
          <a:xfrm>
            <a:off x="228600" y="219643"/>
            <a:ext cx="739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Module Overview:  CATCHING AIR</a:t>
            </a:r>
          </a:p>
        </p:txBody>
      </p:sp>
    </p:spTree>
    <p:extLst>
      <p:ext uri="{BB962C8B-B14F-4D97-AF65-F5344CB8AC3E}">
        <p14:creationId xmlns:p14="http://schemas.microsoft.com/office/powerpoint/2010/main" val="285680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6223F-3FFC-3209-7275-16727BCB4F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3" name="Picture 2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01252A1-5679-0009-82D9-F434FECFE6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1523ADD4-33B9-0B45-35A7-13B351AAC8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15677" y="914399"/>
            <a:ext cx="6638544" cy="37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3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344DA-74FA-2763-9FBB-DF9ECA45F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A3CA9-F240-2AB0-247D-40BE052C6E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0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C4675E-98A9-0BBC-E463-6578E23FE4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94" r="22194"/>
          <a:stretch/>
        </p:blipFill>
        <p:spPr>
          <a:xfrm>
            <a:off x="4649707" y="-199637"/>
            <a:ext cx="6163887" cy="6234545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DB1827-0040-3D4B-0B7E-66A299CDA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39" r="38317"/>
          <a:stretch/>
        </p:blipFill>
        <p:spPr>
          <a:xfrm>
            <a:off x="9925594" y="-206656"/>
            <a:ext cx="2487584" cy="6234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C1C4DD-33B8-4651-7429-2F8E15424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6E435-AFEA-4423-9EB1-53488D409085}"/>
              </a:ext>
            </a:extLst>
          </p:cNvPr>
          <p:cNvSpPr txBox="1"/>
          <p:nvPr/>
        </p:nvSpPr>
        <p:spPr>
          <a:xfrm>
            <a:off x="228600" y="219643"/>
            <a:ext cx="9830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Module Overview:  INVENTION CELEBRATION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1126C-6DAC-DB68-6573-A0B016F58700}"/>
              </a:ext>
            </a:extLst>
          </p:cNvPr>
          <p:cNvSpPr txBox="1"/>
          <p:nvPr/>
        </p:nvSpPr>
        <p:spPr>
          <a:xfrm>
            <a:off x="228398" y="1517695"/>
            <a:ext cx="498570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404041"/>
                </a:solidFill>
                <a:effectLst/>
              </a:rPr>
              <a:t>In </a:t>
            </a:r>
            <a:r>
              <a:rPr lang="en-US" sz="1400" b="1">
                <a:solidFill>
                  <a:srgbClr val="702F8A"/>
                </a:solidFill>
                <a:effectLst/>
              </a:rPr>
              <a:t>INVENTION CELEBRATION, </a:t>
            </a:r>
            <a:r>
              <a:rPr lang="en-US" sz="1400">
                <a:solidFill>
                  <a:srgbClr val="404041"/>
                </a:solidFill>
                <a:effectLst/>
              </a:rPr>
              <a:t>students take on the role of event planners as they prepare for a grand celebration! They exercise their creativity and flexibility muscles by designing the lights, sounds and mood for the party. Children engineer light-up party hats, build a musical instrument and explore the science of color to make bubble art banners. </a:t>
            </a:r>
          </a:p>
          <a:p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8971"/>
                </a:solidFill>
                <a:effectLst/>
              </a:rPr>
              <a:t>PHENOMENA EXAMPLE: </a:t>
            </a:r>
            <a:r>
              <a:rPr lang="en-US" sz="1400">
                <a:solidFill>
                  <a:srgbClr val="404041"/>
                </a:solidFill>
                <a:effectLst/>
              </a:rPr>
              <a:t>Students naturally experiment with sound vibrations as they work with their instruments and make natural physics connections as they play party games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FFA200"/>
                </a:solidFill>
                <a:effectLst/>
              </a:rPr>
              <a:t>SEL CONCEPTS: </a:t>
            </a:r>
            <a:r>
              <a:rPr lang="en-US" sz="1400">
                <a:solidFill>
                  <a:srgbClr val="404041"/>
                </a:solidFill>
                <a:effectLst/>
              </a:rPr>
              <a:t>Color psychology and mood, event planning, personalization and empathy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702F8A"/>
                </a:solidFill>
                <a:effectLst/>
              </a:rPr>
              <a:t>MATH CONCEPTS:</a:t>
            </a:r>
            <a:r>
              <a:rPr lang="en-US" sz="1400" b="1">
                <a:solidFill>
                  <a:srgbClr val="6F2C88"/>
                </a:solidFill>
                <a:effectLst/>
              </a:rPr>
              <a:t> </a:t>
            </a:r>
            <a:r>
              <a:rPr lang="en-US" sz="1400">
                <a:solidFill>
                  <a:srgbClr val="404041"/>
                </a:solidFill>
                <a:effectLst/>
              </a:rPr>
              <a:t>Counting and cardinality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A9CE"/>
                </a:solidFill>
                <a:effectLst/>
              </a:rPr>
              <a:t>LITERACY CONCEPTS:</a:t>
            </a:r>
            <a:r>
              <a:rPr lang="en-US" sz="1400" b="1">
                <a:solidFill>
                  <a:srgbClr val="00A7D1"/>
                </a:solidFill>
                <a:effectLst/>
              </a:rPr>
              <a:t> </a:t>
            </a:r>
            <a:r>
              <a:rPr lang="en-US" sz="1400">
                <a:solidFill>
                  <a:srgbClr val="404041"/>
                </a:solidFill>
                <a:effectLst/>
              </a:rPr>
              <a:t>Reading and writing in Inventor Log, comprehension and collaboration, presentation of knowledge and ideas, 21st-century vocabulary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43B02A"/>
                </a:solidFill>
                <a:effectLst/>
              </a:rPr>
              <a:t>WHAT THEY TAKE HOME: </a:t>
            </a:r>
            <a:r>
              <a:rPr lang="en-US" sz="1400">
                <a:solidFill>
                  <a:srgbClr val="404041"/>
                </a:solidFill>
                <a:effectLst/>
              </a:rPr>
              <a:t>Party Assistant prototype, party invitation, personalized party hat, DIY musical instrument, bubble art banner, photo prop </a:t>
            </a:r>
          </a:p>
        </p:txBody>
      </p:sp>
    </p:spTree>
    <p:extLst>
      <p:ext uri="{BB962C8B-B14F-4D97-AF65-F5344CB8AC3E}">
        <p14:creationId xmlns:p14="http://schemas.microsoft.com/office/powerpoint/2010/main" val="198987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867A41-6632-4B02-7F98-D8FC32ADC3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9146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DF84F0-8271-024F-118E-2E6B77386A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6E435-AFEA-4423-9EB1-53488D409085}"/>
              </a:ext>
            </a:extLst>
          </p:cNvPr>
          <p:cNvSpPr txBox="1"/>
          <p:nvPr/>
        </p:nvSpPr>
        <p:spPr>
          <a:xfrm>
            <a:off x="228600" y="219643"/>
            <a:ext cx="9830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Module Overview:  INVENTION CELEBRATION</a:t>
            </a:r>
          </a:p>
        </p:txBody>
      </p:sp>
    </p:spTree>
    <p:extLst>
      <p:ext uri="{BB962C8B-B14F-4D97-AF65-F5344CB8AC3E}">
        <p14:creationId xmlns:p14="http://schemas.microsoft.com/office/powerpoint/2010/main" val="34922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6223F-3FFC-3209-7275-16727BCB4F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3" name="Picture 2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68729066-B108-BD6A-5A29-259A804EAB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32582274-8CE0-3328-D41A-F9C195E1F9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95310" y="925286"/>
            <a:ext cx="6638544" cy="37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344DA-74FA-2763-9FBB-DF9ECA45F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A3CA9-F240-2AB0-247D-40BE052C6E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0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77D5B4-7082-3AF4-9556-34E44FBC2E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94" r="22194"/>
          <a:stretch/>
        </p:blipFill>
        <p:spPr>
          <a:xfrm>
            <a:off x="5410201" y="-382773"/>
            <a:ext cx="678027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AFA4B-7F9A-D5D0-76BE-3EE03D5918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F8C18-EB3B-491E-8AF5-2E3944E8C141}"/>
              </a:ext>
            </a:extLst>
          </p:cNvPr>
          <p:cNvSpPr txBox="1"/>
          <p:nvPr/>
        </p:nvSpPr>
        <p:spPr>
          <a:xfrm>
            <a:off x="228600" y="219643"/>
            <a:ext cx="6683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Module Overview:  MIMICBOT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59B2F-E99A-83BF-4222-47ADBB6D8EF6}"/>
              </a:ext>
            </a:extLst>
          </p:cNvPr>
          <p:cNvSpPr txBox="1"/>
          <p:nvPr/>
        </p:nvSpPr>
        <p:spPr>
          <a:xfrm>
            <a:off x="245205" y="1517695"/>
            <a:ext cx="516499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404041"/>
                </a:solidFill>
                <a:effectLst/>
              </a:rPr>
              <a:t>In </a:t>
            </a:r>
            <a:r>
              <a:rPr lang="en-US" sz="1400" b="1">
                <a:solidFill>
                  <a:srgbClr val="DF5627"/>
                </a:solidFill>
                <a:effectLst/>
              </a:rPr>
              <a:t>MIMICBOT, </a:t>
            </a:r>
            <a:r>
              <a:rPr lang="en-US" sz="1400">
                <a:solidFill>
                  <a:srgbClr val="404041"/>
                </a:solidFill>
                <a:effectLst/>
              </a:rPr>
              <a:t>students transform their very own robot into a one-of-a-kind </a:t>
            </a:r>
            <a:r>
              <a:rPr lang="en-US" sz="1400" err="1">
                <a:solidFill>
                  <a:srgbClr val="404041"/>
                </a:solidFill>
                <a:effectLst/>
              </a:rPr>
              <a:t>stuffie</a:t>
            </a:r>
            <a:r>
              <a:rPr lang="en-US" sz="1400">
                <a:solidFill>
                  <a:srgbClr val="404041"/>
                </a:solidFill>
                <a:effectLst/>
              </a:rPr>
              <a:t>, and use their creativity, inspiration from nature and the power of intellectual property to protect their creation from an idea-stealing Copy Cat. Along the way they explore the science of genetics and biomimicry!</a:t>
            </a:r>
          </a:p>
          <a:p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927B"/>
                </a:solidFill>
                <a:effectLst/>
              </a:rPr>
              <a:t>PHENOMENA EXAMPLE: </a:t>
            </a:r>
            <a:r>
              <a:rPr lang="en-US" sz="1400">
                <a:solidFill>
                  <a:srgbClr val="404041"/>
                </a:solidFill>
                <a:effectLst/>
              </a:rPr>
              <a:t>Students experiment with an animatronic mimicking bot and take a deeper look at nature’s use of mimicry </a:t>
            </a:r>
          </a:p>
          <a:p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FFA200"/>
                </a:solidFill>
                <a:effectLst/>
              </a:rPr>
              <a:t>SEL CONCEPTS: </a:t>
            </a:r>
            <a:r>
              <a:rPr lang="en-US" sz="1400">
                <a:solidFill>
                  <a:srgbClr val="404041"/>
                </a:solidFill>
                <a:effectLst/>
              </a:rPr>
              <a:t>Social awareness, empathy </a:t>
            </a:r>
          </a:p>
          <a:p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A7D1"/>
                </a:solidFill>
                <a:effectLst/>
              </a:rPr>
              <a:t>LITERACY CONCEPTS: </a:t>
            </a:r>
            <a:r>
              <a:rPr lang="en-US" sz="1400">
                <a:solidFill>
                  <a:srgbClr val="404041"/>
                </a:solidFill>
                <a:effectLst/>
              </a:rPr>
              <a:t>Diagramming and writing about invention, reading and writing in Inventor Log, comprehension and collaboration, STEM vocabulary</a:t>
            </a:r>
          </a:p>
          <a:p>
            <a:r>
              <a:rPr lang="en-US" sz="1400">
                <a:solidFill>
                  <a:srgbClr val="404041"/>
                </a:solidFill>
                <a:effectLst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40AD48"/>
                </a:solidFill>
                <a:effectLst/>
              </a:rPr>
              <a:t>WHAT THEY TAKE HOME: </a:t>
            </a:r>
            <a:r>
              <a:rPr lang="en-US" sz="1400">
                <a:solidFill>
                  <a:srgbClr val="404041"/>
                </a:solidFill>
                <a:effectLst/>
              </a:rPr>
              <a:t>Personalized animatronic </a:t>
            </a:r>
            <a:r>
              <a:rPr lang="en-US" sz="1400" err="1">
                <a:solidFill>
                  <a:srgbClr val="404041"/>
                </a:solidFill>
                <a:effectLst/>
              </a:rPr>
              <a:t>MimicBot</a:t>
            </a:r>
            <a:r>
              <a:rPr lang="en-US" sz="1400">
                <a:solidFill>
                  <a:srgbClr val="404041"/>
                </a:solidFill>
                <a:effectLst/>
              </a:rPr>
              <a:t> and any accessories, nature-inspired Copy Cat trap (if not team-built) </a:t>
            </a:r>
          </a:p>
        </p:txBody>
      </p:sp>
    </p:spTree>
    <p:extLst>
      <p:ext uri="{BB962C8B-B14F-4D97-AF65-F5344CB8AC3E}">
        <p14:creationId xmlns:p14="http://schemas.microsoft.com/office/powerpoint/2010/main" val="118231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2A16B5-61B8-EDAC-B75F-56E973671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9146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012E50-A4E8-A1A2-7978-AD1E29CF0F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F8C18-EB3B-491E-8AF5-2E3944E8C141}"/>
              </a:ext>
            </a:extLst>
          </p:cNvPr>
          <p:cNvSpPr txBox="1"/>
          <p:nvPr/>
        </p:nvSpPr>
        <p:spPr>
          <a:xfrm>
            <a:off x="228600" y="219643"/>
            <a:ext cx="6683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Module Overview:  MIMICBOT</a:t>
            </a:r>
          </a:p>
        </p:txBody>
      </p:sp>
    </p:spTree>
    <p:extLst>
      <p:ext uri="{BB962C8B-B14F-4D97-AF65-F5344CB8AC3E}">
        <p14:creationId xmlns:p14="http://schemas.microsoft.com/office/powerpoint/2010/main" val="2087022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6223F-3FFC-3209-7275-16727BCB4F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6" name="Picture 5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0BBF5041-65E0-85EB-2C56-D2E135002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A894FB20-A3E7-EBCC-1C6F-D8558306A8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85962" y="903515"/>
            <a:ext cx="6635468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87EE6-9D13-28CD-7AC5-510A6FE924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42" r="-9166"/>
          <a:stretch/>
        </p:blipFill>
        <p:spPr>
          <a:xfrm>
            <a:off x="-1" y="-1"/>
            <a:ext cx="8772329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D3D5AC-C884-1FF0-800E-9518A901F7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8"/>
          <a:stretch/>
        </p:blipFill>
        <p:spPr>
          <a:xfrm>
            <a:off x="6509657" y="0"/>
            <a:ext cx="5682342" cy="68615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81F2EBC-CD64-CA0B-F991-B8DEC5740B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8" r="8639"/>
          <a:stretch/>
        </p:blipFill>
        <p:spPr>
          <a:xfrm>
            <a:off x="6464134" y="667201"/>
            <a:ext cx="5773387" cy="3926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08069E-D517-14A0-1C79-386CA88B12B5}"/>
              </a:ext>
            </a:extLst>
          </p:cNvPr>
          <p:cNvSpPr txBox="1"/>
          <p:nvPr/>
        </p:nvSpPr>
        <p:spPr>
          <a:xfrm>
            <a:off x="6732842" y="3987130"/>
            <a:ext cx="5219672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effectLst/>
                <a:latin typeface="Calibri"/>
                <a:cs typeface="Calibri"/>
              </a:rPr>
              <a:t>Camp Invention® is an acclaimed </a:t>
            </a:r>
            <a:br>
              <a:rPr lang="en-US" sz="2400">
                <a:solidFill>
                  <a:schemeClr val="bg1"/>
                </a:solidFill>
                <a:effectLst/>
                <a:latin typeface="Calibri"/>
                <a:cs typeface="Calibri"/>
              </a:rPr>
            </a:br>
            <a:r>
              <a:rPr lang="en-US" sz="2400">
                <a:solidFill>
                  <a:schemeClr val="bg1"/>
                </a:solidFill>
                <a:effectLst/>
                <a:latin typeface="Calibri"/>
                <a:cs typeface="Calibri"/>
              </a:rPr>
              <a:t>hands-on STEM program that provides </a:t>
            </a:r>
            <a:br>
              <a:rPr lang="en-US" sz="2400">
                <a:solidFill>
                  <a:schemeClr val="bg1"/>
                </a:solidFill>
                <a:effectLst/>
                <a:latin typeface="Calibri"/>
                <a:cs typeface="Calibri"/>
              </a:rPr>
            </a:br>
            <a:r>
              <a:rPr lang="en-US" sz="2400">
                <a:solidFill>
                  <a:schemeClr val="bg1"/>
                </a:solidFill>
                <a:effectLst/>
                <a:latin typeface="Calibri"/>
                <a:cs typeface="Calibri"/>
              </a:rPr>
              <a:t>a turnkey system for bringing invention education to students.</a:t>
            </a:r>
            <a:endParaRPr lang="en-US" sz="240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8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344DA-74FA-2763-9FBB-DF9ECA45F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A3CA9-F240-2AB0-247D-40BE052C6E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77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6246CD-81EF-2D60-CE2E-0DD1A3E116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94" r="22194"/>
          <a:stretch/>
        </p:blipFill>
        <p:spPr>
          <a:xfrm>
            <a:off x="5410201" y="-382773"/>
            <a:ext cx="678027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1DFEA4-04B4-820B-6193-3E97548624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0D96C-CCED-4093-AABA-B368F0A8F53C}"/>
              </a:ext>
            </a:extLst>
          </p:cNvPr>
          <p:cNvSpPr txBox="1"/>
          <p:nvPr/>
        </p:nvSpPr>
        <p:spPr>
          <a:xfrm>
            <a:off x="254737" y="219643"/>
            <a:ext cx="8145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Module Overview:  POP-UP VENTURE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74021-A943-A918-2928-79997847DEC4}"/>
              </a:ext>
            </a:extLst>
          </p:cNvPr>
          <p:cNvSpPr txBox="1"/>
          <p:nvPr/>
        </p:nvSpPr>
        <p:spPr>
          <a:xfrm>
            <a:off x="245205" y="1517695"/>
            <a:ext cx="4994890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404041"/>
                </a:solidFill>
                <a:effectLst/>
              </a:rPr>
              <a:t>Participants design their own </a:t>
            </a:r>
            <a:r>
              <a:rPr lang="en-US" sz="1400" b="1">
                <a:solidFill>
                  <a:srgbClr val="00A7DF"/>
                </a:solidFill>
                <a:effectLst/>
              </a:rPr>
              <a:t>POP-UP VENTURE </a:t>
            </a:r>
            <a:r>
              <a:rPr lang="en-US" sz="1400">
                <a:solidFill>
                  <a:srgbClr val="404041"/>
                </a:solidFill>
                <a:effectLst/>
              </a:rPr>
              <a:t>and discover how to attract customers, make strong financial decisions and develop marketing strategies. Throughout the week, they get creative and incorporate green energy into their pop-up design and invent a unique way to distribute their products. </a:t>
            </a:r>
          </a:p>
          <a:p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927B"/>
                </a:solidFill>
                <a:effectLst/>
              </a:rPr>
              <a:t>PHENOMENA EXAMPLE: </a:t>
            </a:r>
            <a:r>
              <a:rPr lang="en-US" sz="1400">
                <a:solidFill>
                  <a:srgbClr val="404041"/>
                </a:solidFill>
                <a:effectLst/>
              </a:rPr>
              <a:t>Students observe how to close the loop in a circuit to make an LED light up </a:t>
            </a:r>
            <a:endParaRPr lang="en-US" sz="1400">
              <a:solidFill>
                <a:srgbClr val="404041"/>
              </a:solidFill>
              <a:effectLst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FFA200"/>
                </a:solidFill>
                <a:effectLst/>
              </a:rPr>
              <a:t>SEL CONCEPTS</a:t>
            </a:r>
            <a:r>
              <a:rPr lang="en-US" sz="1400">
                <a:solidFill>
                  <a:srgbClr val="FFA200"/>
                </a:solidFill>
                <a:effectLst/>
              </a:rPr>
              <a:t>: </a:t>
            </a:r>
            <a:r>
              <a:rPr lang="en-US" sz="1400">
                <a:solidFill>
                  <a:srgbClr val="404041"/>
                </a:solidFill>
                <a:effectLst/>
              </a:rPr>
              <a:t>Self-awareness, social awareness and responsible </a:t>
            </a:r>
            <a:r>
              <a:rPr lang="en-US" sz="1400">
                <a:solidFill>
                  <a:srgbClr val="404041"/>
                </a:solidFill>
              </a:rPr>
              <a:t>decision-making</a:t>
            </a:r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6F2C88"/>
                </a:solidFill>
                <a:effectLst/>
              </a:rPr>
              <a:t>MATH CONCEPTS: </a:t>
            </a:r>
            <a:r>
              <a:rPr lang="en-US" sz="1400">
                <a:solidFill>
                  <a:srgbClr val="404041"/>
                </a:solidFill>
                <a:effectLst/>
              </a:rPr>
              <a:t>Counting and cardinality, measurement and data </a:t>
            </a:r>
            <a:endParaRPr lang="en-US" sz="1400">
              <a:solidFill>
                <a:srgbClr val="404041"/>
              </a:solidFill>
              <a:effectLst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A7D1"/>
                </a:solidFill>
                <a:effectLst/>
              </a:rPr>
              <a:t>LITERACY CONCEPTS: </a:t>
            </a:r>
            <a:r>
              <a:rPr lang="en-US" sz="1400">
                <a:solidFill>
                  <a:srgbClr val="404041"/>
                </a:solidFill>
                <a:effectLst/>
              </a:rPr>
              <a:t>Reading and writing in Inventor Log, presentation of knowledge and ideas, 21st-century vocabulary</a:t>
            </a:r>
            <a:endParaRPr lang="en-US" sz="1400">
              <a:solidFill>
                <a:srgbClr val="404041"/>
              </a:solidFill>
              <a:effectLst/>
              <a:cs typeface="Calibri"/>
            </a:endParaRPr>
          </a:p>
          <a:p>
            <a:endParaRPr lang="en-US" sz="1400">
              <a:solidFill>
                <a:srgbClr val="4040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40AD48"/>
                </a:solidFill>
                <a:effectLst/>
              </a:rPr>
              <a:t>WHAT THEY TAKE HOME: </a:t>
            </a:r>
            <a:r>
              <a:rPr lang="en-US" sz="1400">
                <a:solidFill>
                  <a:srgbClr val="404041"/>
                </a:solidFill>
                <a:effectLst/>
              </a:rPr>
              <a:t>Customized pop-up shop, pop-up bank card </a:t>
            </a:r>
            <a:endParaRPr lang="en-US" sz="1400">
              <a:solidFill>
                <a:srgbClr val="404041"/>
              </a:solidFill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409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6982B-C390-4AEC-C411-825D7053A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9146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B1A6B4-BB9C-B313-D96D-2B21107B38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0D96C-CCED-4093-AABA-B368F0A8F53C}"/>
              </a:ext>
            </a:extLst>
          </p:cNvPr>
          <p:cNvSpPr txBox="1"/>
          <p:nvPr/>
        </p:nvSpPr>
        <p:spPr>
          <a:xfrm>
            <a:off x="228600" y="219643"/>
            <a:ext cx="8145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Module Overview:  POP-UP VENTURE</a:t>
            </a:r>
          </a:p>
        </p:txBody>
      </p:sp>
    </p:spTree>
    <p:extLst>
      <p:ext uri="{BB962C8B-B14F-4D97-AF65-F5344CB8AC3E}">
        <p14:creationId xmlns:p14="http://schemas.microsoft.com/office/powerpoint/2010/main" val="3104218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6223F-3FFC-3209-7275-16727BCB4F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6" name="Picture 5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398E3A9E-A1C2-84B0-8F99-43F6F87E8F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286D0231-D781-E787-DD49-B84A6B33FB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09819" y="904075"/>
            <a:ext cx="6637825" cy="37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FDF52D8-541B-A86A-33CA-248056ECCDC7}"/>
              </a:ext>
            </a:extLst>
          </p:cNvPr>
          <p:cNvGrpSpPr/>
          <p:nvPr/>
        </p:nvGrpSpPr>
        <p:grpSpPr>
          <a:xfrm>
            <a:off x="8827640" y="3706035"/>
            <a:ext cx="3368893" cy="3151139"/>
            <a:chOff x="8713336" y="3263108"/>
            <a:chExt cx="3368893" cy="31511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2C4B97-9563-4A12-A57A-5D874930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56" b="9788"/>
            <a:stretch/>
          </p:blipFill>
          <p:spPr>
            <a:xfrm>
              <a:off x="8713336" y="3263108"/>
              <a:ext cx="3368893" cy="315113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CC606C-4291-3AB7-5C6D-13F6A65E04EF}"/>
                </a:ext>
              </a:extLst>
            </p:cNvPr>
            <p:cNvSpPr/>
            <p:nvPr/>
          </p:nvSpPr>
          <p:spPr>
            <a:xfrm>
              <a:off x="10130310" y="5169371"/>
              <a:ext cx="118589" cy="140043"/>
            </a:xfrm>
            <a:prstGeom prst="rect">
              <a:avLst/>
            </a:pr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03D3BB0-A5AA-5D9B-B3D3-3EB813EB2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45" r="21271"/>
          <a:stretch/>
        </p:blipFill>
        <p:spPr>
          <a:xfrm>
            <a:off x="0" y="829837"/>
            <a:ext cx="5119426" cy="603504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14FE81-64A0-7593-F2BB-4B77E9DB8E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092F-4A3D-4A75-A8E0-B784C0ACC679}"/>
              </a:ext>
            </a:extLst>
          </p:cNvPr>
          <p:cNvSpPr txBox="1"/>
          <p:nvPr/>
        </p:nvSpPr>
        <p:spPr>
          <a:xfrm>
            <a:off x="228600" y="219643"/>
            <a:ext cx="8128187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Meeting Your Districts' Unique Needs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60FE5-6D91-454C-8B86-50F289A2CB31}"/>
              </a:ext>
            </a:extLst>
          </p:cNvPr>
          <p:cNvSpPr txBox="1"/>
          <p:nvPr/>
        </p:nvSpPr>
        <p:spPr>
          <a:xfrm>
            <a:off x="5410200" y="1472820"/>
            <a:ext cx="580549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A customizable program to fit a variety of summer schedules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>
              <a:effectLst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All materials delivered in classroom sets  </a:t>
            </a:r>
            <a:endParaRPr lang="en-US" sz="20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ea typeface="+mn-lt"/>
                <a:cs typeface="+mn-lt"/>
              </a:rPr>
              <a:t>A classroom set covers a singular space with 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ea typeface="+mn-lt"/>
                <a:cs typeface="+mn-lt"/>
              </a:rPr>
              <a:t>up to 25 participants</a:t>
            </a:r>
            <a:endParaRPr lang="en-US" sz="20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A customizable curriculum, </a:t>
            </a:r>
            <a:br>
              <a:rPr lang="en-US" sz="2000"/>
            </a:br>
            <a:r>
              <a:rPr lang="en-US" sz="2000"/>
              <a:t>supplements and </a:t>
            </a:r>
            <a:br>
              <a:rPr lang="en-US" sz="2000"/>
            </a:br>
            <a:r>
              <a:rPr lang="en-US" sz="2000"/>
              <a:t>pacing guides</a:t>
            </a:r>
            <a:endParaRPr lang="en-US" sz="2000">
              <a:cs typeface="Calibri"/>
            </a:endParaRPr>
          </a:p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53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BFC26EC-A1AD-F681-0AF3-F34395C639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87" t="35988" r="26079" b="3902"/>
          <a:stretch/>
        </p:blipFill>
        <p:spPr>
          <a:xfrm>
            <a:off x="6096000" y="1354115"/>
            <a:ext cx="5856292" cy="41224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19FCDB-CAFC-5941-0B1B-3A700A721F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092F-4A3D-4A75-A8E0-B784C0ACC679}"/>
              </a:ext>
            </a:extLst>
          </p:cNvPr>
          <p:cNvSpPr txBox="1"/>
          <p:nvPr/>
        </p:nvSpPr>
        <p:spPr>
          <a:xfrm>
            <a:off x="256050" y="219643"/>
            <a:ext cx="10535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Customizable Implementation: Full 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2711A8-F1D9-4FDE-A312-4B18C6078228}"/>
              </a:ext>
            </a:extLst>
          </p:cNvPr>
          <p:cNvSpPr txBox="1"/>
          <p:nvPr/>
        </p:nvSpPr>
        <p:spPr>
          <a:xfrm>
            <a:off x="239708" y="1524000"/>
            <a:ext cx="596805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NIHF offers </a:t>
            </a:r>
            <a:r>
              <a:rPr lang="en-US" sz="2400">
                <a:ea typeface="+mn-lt"/>
                <a:cs typeface="+mn-lt"/>
              </a:rPr>
              <a:t>flexible programming that can stand alone or be embedded in district/school summer programming.</a:t>
            </a:r>
            <a:r>
              <a:rPr lang="en-US" sz="2400"/>
              <a:t> Your dedicated NIHF representative will work with you to build a customized schedule that fits your specific needs.</a:t>
            </a:r>
            <a:br>
              <a:rPr lang="en-US" sz="2400"/>
            </a:b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970600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ACE605C-EC97-EC3F-949A-5BDB5203E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9010CE-0408-4061-7894-2FEBF56A94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092F-4A3D-4A75-A8E0-B784C0ACC679}"/>
              </a:ext>
            </a:extLst>
          </p:cNvPr>
          <p:cNvSpPr txBox="1"/>
          <p:nvPr/>
        </p:nvSpPr>
        <p:spPr>
          <a:xfrm>
            <a:off x="228600" y="219643"/>
            <a:ext cx="9971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Customizable Implementation: Half Day</a:t>
            </a:r>
          </a:p>
        </p:txBody>
      </p:sp>
    </p:spTree>
    <p:extLst>
      <p:ext uri="{BB962C8B-B14F-4D97-AF65-F5344CB8AC3E}">
        <p14:creationId xmlns:p14="http://schemas.microsoft.com/office/powerpoint/2010/main" val="3281218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5539E-CA5B-C0D4-A026-DA503257A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092F-4A3D-4A75-A8E0-B784C0ACC679}"/>
              </a:ext>
            </a:extLst>
          </p:cNvPr>
          <p:cNvSpPr txBox="1"/>
          <p:nvPr/>
        </p:nvSpPr>
        <p:spPr>
          <a:xfrm>
            <a:off x="228600" y="219643"/>
            <a:ext cx="4179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WHAT’S INCLUDED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410A354-5B4A-6249-CE11-F997EDB65C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771017"/>
            <a:ext cx="1137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DCA86-C218-0094-8D78-B507231FD7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2A925D9-250E-0A52-A755-6E261D2D80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3DDF2F-2677-50A2-CE2A-8B31B3CF4B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535F0-E9A9-0910-98D7-2B36804EE0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78683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408492-9171-47B9-92A1-BD7FEE3342A8}"/>
              </a:ext>
            </a:extLst>
          </p:cNvPr>
          <p:cNvSpPr>
            <a:spLocks noChangeAspect="1"/>
          </p:cNvSpPr>
          <p:nvPr/>
        </p:nvSpPr>
        <p:spPr>
          <a:xfrm>
            <a:off x="1633829" y="2497873"/>
            <a:ext cx="8924342" cy="3969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1C4B9-F4AF-80D8-A455-29691247B44D}"/>
              </a:ext>
            </a:extLst>
          </p:cNvPr>
          <p:cNvSpPr txBox="1"/>
          <p:nvPr/>
        </p:nvSpPr>
        <p:spPr>
          <a:xfrm>
            <a:off x="2000211" y="2774630"/>
            <a:ext cx="8191578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What are your specific program goals?</a:t>
            </a:r>
            <a:endParaRPr lang="en-US" sz="240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How many hours/days/weeks of programming do you need?</a:t>
            </a:r>
            <a:endParaRPr lang="en-US" sz="2400">
              <a:effectLst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effectLst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When do you plan to run the program?</a:t>
            </a:r>
            <a:endParaRPr lang="en-US" sz="24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How many classrooms are you planning to support?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How many students/teachers are you planning to support?</a:t>
            </a:r>
            <a:endParaRPr lang="en-US" sz="240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AA3CEAF-86AF-3CCE-6CA8-4301549AB4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89" r="25526"/>
          <a:stretch/>
        </p:blipFill>
        <p:spPr>
          <a:xfrm>
            <a:off x="0" y="831684"/>
            <a:ext cx="5118910" cy="6034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F2C556-5A84-297F-39DB-09AA0CD29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08069E-D517-14A0-1C79-386CA88B12B5}"/>
              </a:ext>
            </a:extLst>
          </p:cNvPr>
          <p:cNvSpPr txBox="1"/>
          <p:nvPr/>
        </p:nvSpPr>
        <p:spPr>
          <a:xfrm>
            <a:off x="5336912" y="1518595"/>
            <a:ext cx="6652013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An engaging, nationally recognized K-6 program</a:t>
            </a:r>
          </a:p>
          <a:p>
            <a:r>
              <a:rPr lang="en-US" sz="1200">
                <a:cs typeface="Calibri"/>
              </a:rPr>
              <a:t> 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Authentic invention education to children for more than 30 years </a:t>
            </a:r>
          </a:p>
          <a:p>
            <a:r>
              <a:rPr lang="en-US" sz="1200">
                <a:cs typeface="Calibri" panose="020F0502020204030204"/>
              </a:rPr>
              <a:t> 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Brand-new curriculum is developed and tested each year</a:t>
            </a:r>
            <a:endParaRPr lang="en-US" sz="2400">
              <a:cs typeface="Calibri"/>
            </a:endParaRPr>
          </a:p>
          <a:p>
            <a:r>
              <a:rPr lang="en-US" sz="1200">
                <a:cs typeface="Calibri" panose="020F0502020204030204"/>
              </a:rPr>
              <a:t> 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Hands-on experiences that encourage divergent thinking</a:t>
            </a:r>
            <a:endParaRPr lang="en-US" sz="2400">
              <a:cs typeface="Calibri"/>
            </a:endParaRPr>
          </a:p>
          <a:p>
            <a:r>
              <a:rPr lang="en-US" sz="1200">
                <a:cs typeface="Calibri" panose="020F0502020204030204"/>
              </a:rPr>
              <a:t> 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Backed by independent research </a:t>
            </a:r>
            <a:endParaRPr lang="en-US" sz="2400">
              <a:cs typeface="Calibri"/>
            </a:endParaRPr>
          </a:p>
          <a:p>
            <a:r>
              <a:rPr lang="en-US" sz="1200">
                <a:cs typeface="Calibri" panose="020F0502020204030204"/>
              </a:rPr>
              <a:t> 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Designed to spark imaginations through open-ended engagement in creative problem solving</a:t>
            </a:r>
            <a:endParaRPr lang="en-US" sz="320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E43EE-737F-40A7-914A-18F2EEC490CB}"/>
              </a:ext>
            </a:extLst>
          </p:cNvPr>
          <p:cNvSpPr txBox="1"/>
          <p:nvPr/>
        </p:nvSpPr>
        <p:spPr>
          <a:xfrm>
            <a:off x="228600" y="242480"/>
            <a:ext cx="1115939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effectLst/>
                <a:latin typeface="Calibri"/>
                <a:cs typeface="Calibri"/>
              </a:rPr>
              <a:t>HANDS-ON STEM PROGRAMMING</a:t>
            </a:r>
            <a:endParaRPr lang="en-US" sz="400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55F970-FC96-15BB-25C1-2262749EBBA3}"/>
              </a:ext>
            </a:extLst>
          </p:cNvPr>
          <p:cNvSpPr/>
          <p:nvPr/>
        </p:nvSpPr>
        <p:spPr>
          <a:xfrm>
            <a:off x="1599696" y="5957026"/>
            <a:ext cx="3519214" cy="680889"/>
          </a:xfrm>
          <a:prstGeom prst="rect">
            <a:avLst/>
          </a:prstGeom>
          <a:solidFill>
            <a:schemeClr val="tx1">
              <a:alpha val="547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6EAE483-DE38-52DF-9A01-FB3CE4BE8BED}"/>
              </a:ext>
            </a:extLst>
          </p:cNvPr>
          <p:cNvSpPr txBox="1"/>
          <p:nvPr/>
        </p:nvSpPr>
        <p:spPr>
          <a:xfrm flipH="1">
            <a:off x="1770931" y="6035860"/>
            <a:ext cx="29215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Student learns about electric circuitry during hands-on experiences.</a:t>
            </a:r>
          </a:p>
        </p:txBody>
      </p:sp>
    </p:spTree>
    <p:extLst>
      <p:ext uri="{BB962C8B-B14F-4D97-AF65-F5344CB8AC3E}">
        <p14:creationId xmlns:p14="http://schemas.microsoft.com/office/powerpoint/2010/main" val="2700251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276A5-2C47-125E-581C-8467DEE1F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10" name="Picture 9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70EB564-15E8-0CD3-099B-D13B1FCC0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65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E7787-AB59-9321-8DF5-B2CF790B19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4F0D84-EE9C-CCB6-03B2-9199BEAFD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737" y="2436019"/>
            <a:ext cx="7502527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8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71AD5-471E-4FD6-BB0C-C1383920CC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5" r="31849" b="1851"/>
          <a:stretch/>
        </p:blipFill>
        <p:spPr>
          <a:xfrm>
            <a:off x="7071566" y="831684"/>
            <a:ext cx="5118910" cy="60344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6E6676-543D-61F0-E663-C4B40E6FDB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E43EE-737F-40A7-914A-18F2EEC490CB}"/>
              </a:ext>
            </a:extLst>
          </p:cNvPr>
          <p:cNvSpPr txBox="1"/>
          <p:nvPr/>
        </p:nvSpPr>
        <p:spPr>
          <a:xfrm>
            <a:off x="250563" y="217246"/>
            <a:ext cx="1115939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effectLst/>
                <a:latin typeface="Calibri"/>
                <a:cs typeface="Calibri"/>
              </a:rPr>
              <a:t>Innovative Experiences</a:t>
            </a:r>
            <a:endParaRPr lang="en-US" sz="400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2485C-071B-404E-AC3F-14E914D6A509}"/>
              </a:ext>
            </a:extLst>
          </p:cNvPr>
          <p:cNvSpPr txBox="1"/>
          <p:nvPr/>
        </p:nvSpPr>
        <p:spPr>
          <a:xfrm>
            <a:off x="253487" y="1540516"/>
            <a:ext cx="6816555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Foster critical thinking, collaboration </a:t>
            </a:r>
            <a:r>
              <a:rPr lang="en-US" sz="2400">
                <a:effectLst/>
                <a:ea typeface="+mn-lt"/>
                <a:cs typeface="+mn-lt"/>
              </a:rPr>
              <a:t>and </a:t>
            </a:r>
            <a:r>
              <a:rPr lang="en-US" sz="2400">
                <a:ea typeface="+mn-lt"/>
                <a:cs typeface="+mn-lt"/>
              </a:rPr>
              <a:t>creativity through authentic STEAM experiences</a:t>
            </a:r>
            <a:endParaRPr lang="en-US" sz="2400">
              <a:effectLst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effectLst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Practice empathy, and build confidence and persistence through real-world challenges </a:t>
            </a:r>
          </a:p>
          <a:p>
            <a:endParaRPr lang="en-US" sz="240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Engage children through high-energy activities and active participation in learning experiences</a:t>
            </a: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Cultivate educator's innovative mindset through job-embedded professional development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04B7C0-EE2E-75FC-EBC8-B899A585B7D3}"/>
              </a:ext>
            </a:extLst>
          </p:cNvPr>
          <p:cNvSpPr/>
          <p:nvPr/>
        </p:nvSpPr>
        <p:spPr>
          <a:xfrm>
            <a:off x="7082742" y="5957026"/>
            <a:ext cx="3519214" cy="680889"/>
          </a:xfrm>
          <a:prstGeom prst="rect">
            <a:avLst/>
          </a:prstGeom>
          <a:solidFill>
            <a:schemeClr val="tx1">
              <a:alpha val="547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A85A6E6E-3F3B-7B04-777F-305C0B3C9274}"/>
              </a:ext>
            </a:extLst>
          </p:cNvPr>
          <p:cNvSpPr txBox="1"/>
          <p:nvPr/>
        </p:nvSpPr>
        <p:spPr>
          <a:xfrm flipH="1">
            <a:off x="7253977" y="6035860"/>
            <a:ext cx="29215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Student actively participates in a take-apart learning experience.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48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B588B-A1DF-760A-38AA-AAD58793B5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26" t="6128" r="15257"/>
          <a:stretch/>
        </p:blipFill>
        <p:spPr>
          <a:xfrm>
            <a:off x="0" y="351723"/>
            <a:ext cx="5119426" cy="603504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9CD311-B290-8BAF-796B-CF01CB5F8F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E43EE-737F-40A7-914A-18F2EEC490CB}"/>
              </a:ext>
            </a:extLst>
          </p:cNvPr>
          <p:cNvSpPr txBox="1"/>
          <p:nvPr/>
        </p:nvSpPr>
        <p:spPr>
          <a:xfrm>
            <a:off x="232504" y="219643"/>
            <a:ext cx="1115939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effectLst/>
                <a:latin typeface="Calibri"/>
                <a:cs typeface="Calibri"/>
              </a:rPr>
              <a:t>Turnke</a:t>
            </a:r>
            <a:r>
              <a:rPr lang="en-US" sz="4000" b="1">
                <a:solidFill>
                  <a:schemeClr val="bg1"/>
                </a:solidFill>
                <a:latin typeface="Calibri"/>
                <a:cs typeface="Calibri"/>
              </a:rPr>
              <a:t>y Implementation</a:t>
            </a:r>
            <a:endParaRPr lang="en-US" sz="400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2485C-071B-404E-AC3F-14E914D6A509}"/>
              </a:ext>
            </a:extLst>
          </p:cNvPr>
          <p:cNvSpPr txBox="1"/>
          <p:nvPr/>
        </p:nvSpPr>
        <p:spPr>
          <a:xfrm>
            <a:off x="5322751" y="1524491"/>
            <a:ext cx="61939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All-inclusive program curriculum and materials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All materials shipped in classroom sets from our warehouse to your program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Personalized support and resources ensure a positive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Step-by-step curriculum guide and online resources reduce prep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90D58-558F-FB42-07E8-C179ECB6808A}"/>
              </a:ext>
            </a:extLst>
          </p:cNvPr>
          <p:cNvSpPr/>
          <p:nvPr/>
        </p:nvSpPr>
        <p:spPr>
          <a:xfrm>
            <a:off x="0" y="5488240"/>
            <a:ext cx="5118910" cy="11344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6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67844-4197-F08D-DC9E-7EF4C18CDEE4}"/>
              </a:ext>
            </a:extLst>
          </p:cNvPr>
          <p:cNvSpPr/>
          <p:nvPr/>
        </p:nvSpPr>
        <p:spPr>
          <a:xfrm>
            <a:off x="1599696" y="5957026"/>
            <a:ext cx="3519214" cy="680889"/>
          </a:xfrm>
          <a:prstGeom prst="rect">
            <a:avLst/>
          </a:prstGeom>
          <a:solidFill>
            <a:schemeClr val="tx1">
              <a:alpha val="547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8086257-012F-EB5D-C8AB-9EF6145968D8}"/>
              </a:ext>
            </a:extLst>
          </p:cNvPr>
          <p:cNvSpPr txBox="1"/>
          <p:nvPr/>
        </p:nvSpPr>
        <p:spPr>
          <a:xfrm flipH="1">
            <a:off x="1770931" y="6035860"/>
            <a:ext cx="29215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NIHF-provided materials support innovation and creativity.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45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AF85BB-396C-7935-085E-2352AE819C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3" b="10683"/>
          <a:stretch/>
        </p:blipFill>
        <p:spPr>
          <a:xfrm>
            <a:off x="7071566" y="829837"/>
            <a:ext cx="5118910" cy="6034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C793BD-8929-9A51-D6DF-A1599F2B88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E43EE-737F-40A7-914A-18F2EEC490CB}"/>
              </a:ext>
            </a:extLst>
          </p:cNvPr>
          <p:cNvSpPr txBox="1"/>
          <p:nvPr/>
        </p:nvSpPr>
        <p:spPr>
          <a:xfrm>
            <a:off x="241300" y="219643"/>
            <a:ext cx="1115939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alibri"/>
                <a:cs typeface="Calibri"/>
              </a:rPr>
              <a:t>Flexible &amp; Immersive Curriculum</a:t>
            </a:r>
            <a:endParaRPr lang="en-US" sz="400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2485C-071B-404E-AC3F-14E914D6A509}"/>
              </a:ext>
            </a:extLst>
          </p:cNvPr>
          <p:cNvSpPr txBox="1"/>
          <p:nvPr/>
        </p:nvSpPr>
        <p:spPr>
          <a:xfrm>
            <a:off x="245204" y="1517695"/>
            <a:ext cx="66906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Four all-new, themed modules with hands-on activities every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Curriculum differentiated for primary and intermediate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Aligned to state, Common Core and Next Generation Science Standards as well as CASEL Social and Emotional Learning (SEL) Competencies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AD9A31-9EE1-2F32-6E70-AB685C96EAA7}"/>
              </a:ext>
            </a:extLst>
          </p:cNvPr>
          <p:cNvSpPr/>
          <p:nvPr/>
        </p:nvSpPr>
        <p:spPr>
          <a:xfrm>
            <a:off x="7071959" y="5957026"/>
            <a:ext cx="3519214" cy="680889"/>
          </a:xfrm>
          <a:prstGeom prst="rect">
            <a:avLst/>
          </a:prstGeom>
          <a:solidFill>
            <a:schemeClr val="tx1">
              <a:alpha val="547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7BFA498-B4A7-2C4D-4503-8DEA449E194E}"/>
              </a:ext>
            </a:extLst>
          </p:cNvPr>
          <p:cNvSpPr txBox="1"/>
          <p:nvPr/>
        </p:nvSpPr>
        <p:spPr>
          <a:xfrm flipH="1">
            <a:off x="7243194" y="6029715"/>
            <a:ext cx="327706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Physics? Fun? Both, as students learn about gravity and force in Catching Air.</a:t>
            </a:r>
          </a:p>
        </p:txBody>
      </p:sp>
    </p:spTree>
    <p:extLst>
      <p:ext uri="{BB962C8B-B14F-4D97-AF65-F5344CB8AC3E}">
        <p14:creationId xmlns:p14="http://schemas.microsoft.com/office/powerpoint/2010/main" val="282156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9000624-02B6-EA95-5FD3-A0CCED54F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8"/>
          <a:stretch/>
        </p:blipFill>
        <p:spPr>
          <a:xfrm>
            <a:off x="-1872" y="0"/>
            <a:ext cx="5682342" cy="68615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DF3086-3C68-4834-817B-DEB8AF19E958}"/>
              </a:ext>
            </a:extLst>
          </p:cNvPr>
          <p:cNvSpPr txBox="1"/>
          <p:nvPr/>
        </p:nvSpPr>
        <p:spPr>
          <a:xfrm>
            <a:off x="5905222" y="5460318"/>
            <a:ext cx="295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Event planning and experimentation </a:t>
            </a:r>
            <a:br>
              <a:rPr lang="en-US" sz="1400"/>
            </a:br>
            <a:r>
              <a:rPr lang="en-US" sz="1400"/>
              <a:t>with lights and sounds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471DAB-E3C8-4D51-8615-509F50717EB0}"/>
              </a:ext>
            </a:extLst>
          </p:cNvPr>
          <p:cNvSpPr txBox="1"/>
          <p:nvPr/>
        </p:nvSpPr>
        <p:spPr>
          <a:xfrm>
            <a:off x="9001069" y="2855756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Genetics and intellectual property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D6C647-5D01-48C7-B908-07C8BEF3EA1E}"/>
              </a:ext>
            </a:extLst>
          </p:cNvPr>
          <p:cNvSpPr txBox="1"/>
          <p:nvPr/>
        </p:nvSpPr>
        <p:spPr>
          <a:xfrm>
            <a:off x="9001070" y="5458850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Financial choices and creative skills involved in launching a business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1F823-FD4B-4BAE-B482-65F86775E436}"/>
              </a:ext>
            </a:extLst>
          </p:cNvPr>
          <p:cNvSpPr txBox="1"/>
          <p:nvPr/>
        </p:nvSpPr>
        <p:spPr>
          <a:xfrm>
            <a:off x="5905222" y="2855756"/>
            <a:ext cx="2841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Physics and design engineering</a:t>
            </a:r>
          </a:p>
        </p:txBody>
      </p:sp>
      <p:pic>
        <p:nvPicPr>
          <p:cNvPr id="4" name="Picture 3" descr="A picture containing text, container, box&#10;&#10;Description automatically generated">
            <a:extLst>
              <a:ext uri="{FF2B5EF4-FFF2-40B4-BE49-F238E27FC236}">
                <a16:creationId xmlns:a16="http://schemas.microsoft.com/office/drawing/2014/main" id="{8730C904-37BB-DF24-99DD-683E1389EA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162076"/>
            <a:ext cx="2841021" cy="1600200"/>
          </a:xfrm>
          <a:prstGeom prst="rect">
            <a:avLst/>
          </a:prstGeom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1177D8-BA23-EEF7-E8D6-4A2574DC15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269" y="3737953"/>
            <a:ext cx="2844800" cy="1600200"/>
          </a:xfrm>
          <a:prstGeom prst="rect">
            <a:avLst/>
          </a:prstGeom>
        </p:spPr>
      </p:pic>
      <p:pic>
        <p:nvPicPr>
          <p:cNvPr id="20" name="Picture 19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D8BBA32C-3E96-67B5-35A2-C28BD1FD12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736375"/>
            <a:ext cx="2844800" cy="1600200"/>
          </a:xfrm>
          <a:prstGeom prst="rect">
            <a:avLst/>
          </a:prstGeom>
        </p:spPr>
      </p:pic>
      <p:pic>
        <p:nvPicPr>
          <p:cNvPr id="22" name="Picture 21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42FBB1F9-BE79-5045-7ABD-8019EC90D8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269" y="1162076"/>
            <a:ext cx="2844800" cy="1600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0C8402-F386-AACF-362E-AA30051C06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4" r="8644"/>
          <a:stretch/>
        </p:blipFill>
        <p:spPr>
          <a:xfrm>
            <a:off x="-47394" y="563061"/>
            <a:ext cx="5773387" cy="3926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E93ADE-9F51-473C-A27C-D44BE26CE5A4}"/>
              </a:ext>
            </a:extLst>
          </p:cNvPr>
          <p:cNvSpPr txBox="1"/>
          <p:nvPr/>
        </p:nvSpPr>
        <p:spPr>
          <a:xfrm>
            <a:off x="458087" y="3604260"/>
            <a:ext cx="4748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Four confidence-boosting modules spark imagination and innovation through hands-on challenges and open-ended exploration.</a:t>
            </a:r>
          </a:p>
        </p:txBody>
      </p:sp>
    </p:spTree>
    <p:extLst>
      <p:ext uri="{BB962C8B-B14F-4D97-AF65-F5344CB8AC3E}">
        <p14:creationId xmlns:p14="http://schemas.microsoft.com/office/powerpoint/2010/main" val="288801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344DA-74FA-2763-9FBB-DF9ECA45F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0" y="2760"/>
            <a:ext cx="12198380" cy="6861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A3CA9-F240-2AB0-247D-40BE052C6E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3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30B7DF-BC54-66C0-8F7D-DE8CA31229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94" r="22194"/>
          <a:stretch/>
        </p:blipFill>
        <p:spPr>
          <a:xfrm>
            <a:off x="5410201" y="-382773"/>
            <a:ext cx="678027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7FBBA3-3205-F631-3F2C-CE07F59A2B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457"/>
          <a:stretch/>
        </p:blipFill>
        <p:spPr>
          <a:xfrm>
            <a:off x="0" y="0"/>
            <a:ext cx="12192000" cy="1134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092F-4A3D-4A75-A8E0-B784C0ACC679}"/>
              </a:ext>
            </a:extLst>
          </p:cNvPr>
          <p:cNvSpPr txBox="1"/>
          <p:nvPr/>
        </p:nvSpPr>
        <p:spPr>
          <a:xfrm>
            <a:off x="228600" y="219643"/>
            <a:ext cx="739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Module Overview:  CATCHING 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C7BD3-AA34-AEE6-F73E-CD859DD37CAA}"/>
              </a:ext>
            </a:extLst>
          </p:cNvPr>
          <p:cNvSpPr txBox="1"/>
          <p:nvPr/>
        </p:nvSpPr>
        <p:spPr>
          <a:xfrm>
            <a:off x="245205" y="1517695"/>
            <a:ext cx="516499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6DBDB0"/>
                </a:solidFill>
                <a:effectLst/>
              </a:rPr>
              <a:t>CATCHING AIR</a:t>
            </a:r>
            <a:r>
              <a:rPr lang="en-US" sz="1400">
                <a:solidFill>
                  <a:srgbClr val="6DBDB0"/>
                </a:solidFill>
                <a:effectLst/>
              </a:rPr>
              <a:t> </a:t>
            </a:r>
            <a:r>
              <a:rPr lang="en-US" sz="1400">
                <a:solidFill>
                  <a:srgbClr val="403F41"/>
                </a:solidFill>
                <a:effectLst/>
              </a:rPr>
              <a:t>takes students on a ride through physics, engineering, invention and the art of design as they build their own mini skate park — complete with ramps, bowls, rails and jumps! They personalize their boards and gain momentum by practicing tricks in creativity and invention, including how to get back up from a fall. </a:t>
            </a:r>
          </a:p>
          <a:p>
            <a:endParaRPr lang="en-US" sz="1400">
              <a:solidFill>
                <a:srgbClr val="403F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8971"/>
                </a:solidFill>
                <a:effectLst/>
              </a:rPr>
              <a:t>PHENOMENA EXAMPLE: </a:t>
            </a:r>
            <a:r>
              <a:rPr lang="en-US" sz="1400">
                <a:solidFill>
                  <a:srgbClr val="403F41"/>
                </a:solidFill>
                <a:effectLst/>
              </a:rPr>
              <a:t>Students explore gravity and force through practicing skateboard tricks </a:t>
            </a:r>
            <a:br>
              <a:rPr lang="en-US" sz="1400">
                <a:solidFill>
                  <a:srgbClr val="403F41"/>
                </a:solidFill>
                <a:effectLst/>
              </a:rPr>
            </a:br>
            <a:endParaRPr lang="en-US" sz="140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FFA300"/>
                </a:solidFill>
                <a:effectLst/>
              </a:rPr>
              <a:t>SEL CONCEPTS: </a:t>
            </a:r>
            <a:r>
              <a:rPr lang="en-US" sz="1400">
                <a:solidFill>
                  <a:srgbClr val="403F41"/>
                </a:solidFill>
                <a:effectLst/>
              </a:rPr>
              <a:t>Healthy risk taking, resilience, self-awareness, teaming and collaboration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403F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702F8A"/>
                </a:solidFill>
                <a:effectLst/>
              </a:rPr>
              <a:t>MATH CONCEPTS:</a:t>
            </a:r>
            <a:r>
              <a:rPr lang="en-US" sz="1400">
                <a:solidFill>
                  <a:srgbClr val="000000"/>
                </a:solidFill>
                <a:effectLst/>
              </a:rPr>
              <a:t> </a:t>
            </a:r>
            <a:r>
              <a:rPr lang="en-US" sz="1400">
                <a:solidFill>
                  <a:srgbClr val="403F41"/>
                </a:solidFill>
                <a:effectLst/>
              </a:rPr>
              <a:t>Geometry, measuring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403F4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A9CE"/>
                </a:solidFill>
                <a:effectLst/>
              </a:rPr>
              <a:t>LITERACY CONCEPTS: </a:t>
            </a:r>
            <a:r>
              <a:rPr lang="en-US" sz="1400">
                <a:solidFill>
                  <a:srgbClr val="403F41"/>
                </a:solidFill>
                <a:effectLst/>
              </a:rPr>
              <a:t>Reading and writing in Inventor Log, presentation of knowledge, ideas and reading comprehension, 21st-century vocabulary </a:t>
            </a:r>
          </a:p>
          <a:p>
            <a:endParaRPr lang="en-US" sz="140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43B02A"/>
                </a:solidFill>
                <a:effectLst/>
              </a:rPr>
              <a:t>WHAT THEY TAKE HOME: </a:t>
            </a:r>
            <a:r>
              <a:rPr lang="en-US" sz="1400">
                <a:solidFill>
                  <a:srgbClr val="403F41"/>
                </a:solidFill>
                <a:effectLst/>
              </a:rPr>
              <a:t>Two mini skateboards, customized and personalized skate park, skateboarding slug figure, finger boarding shoe </a:t>
            </a:r>
          </a:p>
        </p:txBody>
      </p:sp>
    </p:spTree>
    <p:extLst>
      <p:ext uri="{BB962C8B-B14F-4D97-AF65-F5344CB8AC3E}">
        <p14:creationId xmlns:p14="http://schemas.microsoft.com/office/powerpoint/2010/main" val="3481759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d55fbc-348b-432b-822a-3350034441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19D40821C4D438639F64FB88D6350" ma:contentTypeVersion="15" ma:contentTypeDescription="Create a new document." ma:contentTypeScope="" ma:versionID="0d95a03419b1c51805f9eb7f14c59e92">
  <xsd:schema xmlns:xsd="http://www.w3.org/2001/XMLSchema" xmlns:xs="http://www.w3.org/2001/XMLSchema" xmlns:p="http://schemas.microsoft.com/office/2006/metadata/properties" xmlns:ns3="aed55fbc-348b-432b-822a-3350034441e5" xmlns:ns4="d8a9c3d3-e6fd-46e0-a390-b82abdeb9b39" targetNamespace="http://schemas.microsoft.com/office/2006/metadata/properties" ma:root="true" ma:fieldsID="91ba5b0ff69a42f1fe39865b7ba53ef4" ns3:_="" ns4:_="">
    <xsd:import namespace="aed55fbc-348b-432b-822a-3350034441e5"/>
    <xsd:import namespace="d8a9c3d3-e6fd-46e0-a390-b82abdeb9b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55fbc-348b-432b-822a-3350034441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9c3d3-e6fd-46e0-a390-b82abdeb9b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1D944D-3CCF-4C1F-8D06-17B10426D44B}">
  <ds:schemaRefs>
    <ds:schemaRef ds:uri="aed55fbc-348b-432b-822a-3350034441e5"/>
    <ds:schemaRef ds:uri="d8a9c3d3-e6fd-46e0-a390-b82abdeb9b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A417E3-BDE5-4247-BCD6-F01F86836AD3}">
  <ds:schemaRefs>
    <ds:schemaRef ds:uri="aed55fbc-348b-432b-822a-3350034441e5"/>
    <ds:schemaRef ds:uri="d8a9c3d3-e6fd-46e0-a390-b82abdeb9b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0C33FC0-AE37-4FB3-A78C-52A7957967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1018</Words>
  <Application>Microsoft Macintosh PowerPoint</Application>
  <PresentationFormat>Widescreen</PresentationFormat>
  <Paragraphs>137</Paragraphs>
  <Slides>31</Slides>
  <Notes>23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Tabar</dc:creator>
  <cp:lastModifiedBy>Geoffrey Swanson</cp:lastModifiedBy>
  <cp:revision>3</cp:revision>
  <cp:lastPrinted>2022-06-01T21:08:50Z</cp:lastPrinted>
  <dcterms:created xsi:type="dcterms:W3CDTF">2022-04-29T19:01:26Z</dcterms:created>
  <dcterms:modified xsi:type="dcterms:W3CDTF">2022-12-12T13:27:14Z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0x0101008C419D40821C4D438639F64FB88D6350</vt:lpwstr>
  </property>
</Properties>
</file>