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72" r:id="rId1"/>
  </p:sldMasterIdLst>
  <p:notesMasterIdLst>
    <p:notesMasterId r:id="rId21"/>
  </p:notesMasterIdLst>
  <p:sldIdLst>
    <p:sldId id="287" r:id="rId2"/>
    <p:sldId id="297" r:id="rId3"/>
    <p:sldId id="271" r:id="rId4"/>
    <p:sldId id="281" r:id="rId5"/>
    <p:sldId id="282" r:id="rId6"/>
    <p:sldId id="257" r:id="rId7"/>
    <p:sldId id="276" r:id="rId8"/>
    <p:sldId id="289" r:id="rId9"/>
    <p:sldId id="290" r:id="rId10"/>
    <p:sldId id="291" r:id="rId11"/>
    <p:sldId id="292" r:id="rId12"/>
    <p:sldId id="293" r:id="rId13"/>
    <p:sldId id="294" r:id="rId14"/>
    <p:sldId id="295" r:id="rId15"/>
    <p:sldId id="296" r:id="rId16"/>
    <p:sldId id="284" r:id="rId17"/>
    <p:sldId id="285" r:id="rId18"/>
    <p:sldId id="299" r:id="rId19"/>
    <p:sldId id="28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1" id="{253B3DD8-117F-1F49-B95F-AAD43463BE45}">
          <p14:sldIdLst>
            <p14:sldId id="287"/>
            <p14:sldId id="297"/>
            <p14:sldId id="271"/>
            <p14:sldId id="281"/>
            <p14:sldId id="282"/>
            <p14:sldId id="257"/>
            <p14:sldId id="276"/>
          </p14:sldIdLst>
        </p14:section>
        <p14:section name="Innovation Mindset" id="{BB46E632-2850-D04B-9AEB-7B5A4AA91378}">
          <p14:sldIdLst>
            <p14:sldId id="289"/>
            <p14:sldId id="290"/>
            <p14:sldId id="291"/>
            <p14:sldId id="292"/>
            <p14:sldId id="293"/>
            <p14:sldId id="294"/>
            <p14:sldId id="295"/>
            <p14:sldId id="296"/>
          </p14:sldIdLst>
        </p14:section>
        <p14:section name="Section 2" id="{040572DD-8291-4346-ABFD-35D960C8CB0C}">
          <p14:sldIdLst>
            <p14:sldId id="284"/>
            <p14:sldId id="285"/>
            <p14:sldId id="299"/>
            <p14:sldId id="28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2838"/>
    <a:srgbClr val="529CA4"/>
    <a:srgbClr val="FFA300"/>
    <a:srgbClr val="00907D"/>
    <a:srgbClr val="0B2534"/>
    <a:srgbClr val="702F8A"/>
    <a:srgbClr val="FA4616"/>
    <a:srgbClr val="43B02A"/>
    <a:srgbClr val="AB23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964"/>
    <p:restoredTop sz="90426" autoAdjust="0"/>
  </p:normalViewPr>
  <p:slideViewPr>
    <p:cSldViewPr snapToGrid="0" snapToObjects="1">
      <p:cViewPr varScale="1">
        <p:scale>
          <a:sx n="185" d="100"/>
          <a:sy n="185" d="100"/>
        </p:scale>
        <p:origin x="1816" y="16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642A9D-902B-944D-AAC1-2CEAFF231A19}" type="datetimeFigureOut">
              <a:rPr lang="en-US" smtClean="0"/>
              <a:t>9/21/20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0DC87D-1E78-F340-909F-367AE400FF7A}" type="slidenum">
              <a:rPr lang="en-US" smtClean="0"/>
              <a:t>‹#›</a:t>
            </a:fld>
            <a:endParaRPr lang="en-US"/>
          </a:p>
        </p:txBody>
      </p:sp>
    </p:spTree>
    <p:extLst>
      <p:ext uri="{BB962C8B-B14F-4D97-AF65-F5344CB8AC3E}">
        <p14:creationId xmlns:p14="http://schemas.microsoft.com/office/powerpoint/2010/main" val="3382884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blogs.edweek.org/edweek/campaign-k-12/2019/04/federal-title-I-funding-disadvantaged-kids-next-school-year.html"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love to start off with that video because it’s a great way to share the core tenants that drive everything we do and more importantly, how it all connects back to our future innovators.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But before we go further down that path, we’d like to take a step back and talk about this unique moment in time and the impact it’s having on the field of education.</a:t>
            </a:r>
          </a:p>
          <a:p>
            <a:pPr fontAlgn="base"/>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60DC87D-1E78-F340-909F-367AE400FF7A}" type="slidenum">
              <a:rPr lang="en-US" smtClean="0"/>
              <a:t>0</a:t>
            </a:fld>
            <a:endParaRPr lang="en-US"/>
          </a:p>
        </p:txBody>
      </p:sp>
    </p:spTree>
    <p:extLst>
      <p:ext uri="{BB962C8B-B14F-4D97-AF65-F5344CB8AC3E}">
        <p14:creationId xmlns:p14="http://schemas.microsoft.com/office/powerpoint/2010/main" val="14975121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Children build confidence as they turn their ideas into reality and begin to see themselves as capable creators. This will benefit them not only in the process of invention but in every area of life.</a:t>
            </a:r>
          </a:p>
          <a:p>
            <a:endParaRPr lang="en-US" dirty="0"/>
          </a:p>
        </p:txBody>
      </p:sp>
      <p:sp>
        <p:nvSpPr>
          <p:cNvPr id="4" name="Slide Number Placeholder 3"/>
          <p:cNvSpPr>
            <a:spLocks noGrp="1"/>
          </p:cNvSpPr>
          <p:nvPr>
            <p:ph type="sldNum" sz="quarter" idx="5"/>
          </p:nvPr>
        </p:nvSpPr>
        <p:spPr/>
        <p:txBody>
          <a:bodyPr/>
          <a:lstStyle/>
          <a:p>
            <a:fld id="{360DC87D-1E78-F340-909F-367AE400FF7A}" type="slidenum">
              <a:rPr lang="en-US" smtClean="0"/>
              <a:t>9</a:t>
            </a:fld>
            <a:endParaRPr lang="en-US"/>
          </a:p>
        </p:txBody>
      </p:sp>
    </p:spTree>
    <p:extLst>
      <p:ext uri="{BB962C8B-B14F-4D97-AF65-F5344CB8AC3E}">
        <p14:creationId xmlns:p14="http://schemas.microsoft.com/office/powerpoint/2010/main" val="23886948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Design thinking helps children identify and solve problems. By focusing on the people who will use the things they create, children can apply empathy to design solutions that meet their users’ needs.</a:t>
            </a:r>
          </a:p>
          <a:p>
            <a:endParaRPr lang="en-US" dirty="0"/>
          </a:p>
        </p:txBody>
      </p:sp>
      <p:sp>
        <p:nvSpPr>
          <p:cNvPr id="4" name="Slide Number Placeholder 3"/>
          <p:cNvSpPr>
            <a:spLocks noGrp="1"/>
          </p:cNvSpPr>
          <p:nvPr>
            <p:ph type="sldNum" sz="quarter" idx="5"/>
          </p:nvPr>
        </p:nvSpPr>
        <p:spPr/>
        <p:txBody>
          <a:bodyPr/>
          <a:lstStyle/>
          <a:p>
            <a:fld id="{360DC87D-1E78-F340-909F-367AE400FF7A}" type="slidenum">
              <a:rPr lang="en-US" smtClean="0"/>
              <a:t>10</a:t>
            </a:fld>
            <a:endParaRPr lang="en-US"/>
          </a:p>
        </p:txBody>
      </p:sp>
    </p:spTree>
    <p:extLst>
      <p:ext uri="{BB962C8B-B14F-4D97-AF65-F5344CB8AC3E}">
        <p14:creationId xmlns:p14="http://schemas.microsoft.com/office/powerpoint/2010/main" val="41353104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Through creative problem solving, children learn to use critical and creative thinking to develop innovative solutions, preparing them to take on both everyday problems and complex challenges.</a:t>
            </a:r>
          </a:p>
          <a:p>
            <a:endParaRPr lang="en-US" dirty="0"/>
          </a:p>
        </p:txBody>
      </p:sp>
      <p:sp>
        <p:nvSpPr>
          <p:cNvPr id="4" name="Slide Number Placeholder 3"/>
          <p:cNvSpPr>
            <a:spLocks noGrp="1"/>
          </p:cNvSpPr>
          <p:nvPr>
            <p:ph type="sldNum" sz="quarter" idx="5"/>
          </p:nvPr>
        </p:nvSpPr>
        <p:spPr/>
        <p:txBody>
          <a:bodyPr/>
          <a:lstStyle/>
          <a:p>
            <a:fld id="{360DC87D-1E78-F340-909F-367AE400FF7A}" type="slidenum">
              <a:rPr lang="en-US" smtClean="0"/>
              <a:t>11</a:t>
            </a:fld>
            <a:endParaRPr lang="en-US"/>
          </a:p>
        </p:txBody>
      </p:sp>
    </p:spTree>
    <p:extLst>
      <p:ext uri="{BB962C8B-B14F-4D97-AF65-F5344CB8AC3E}">
        <p14:creationId xmlns:p14="http://schemas.microsoft.com/office/powerpoint/2010/main" val="10596043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By engaging in STEM (science, technology, engineering and math), children will be better equipped to apply their ingenuity, pursue in-demand careers and make their mark on our rapidly evolving world.</a:t>
            </a:r>
          </a:p>
          <a:p>
            <a:endParaRPr lang="en-US" dirty="0"/>
          </a:p>
        </p:txBody>
      </p:sp>
      <p:sp>
        <p:nvSpPr>
          <p:cNvPr id="4" name="Slide Number Placeholder 3"/>
          <p:cNvSpPr>
            <a:spLocks noGrp="1"/>
          </p:cNvSpPr>
          <p:nvPr>
            <p:ph type="sldNum" sz="quarter" idx="5"/>
          </p:nvPr>
        </p:nvSpPr>
        <p:spPr/>
        <p:txBody>
          <a:bodyPr/>
          <a:lstStyle/>
          <a:p>
            <a:fld id="{360DC87D-1E78-F340-909F-367AE400FF7A}" type="slidenum">
              <a:rPr lang="en-US" smtClean="0"/>
              <a:t>12</a:t>
            </a:fld>
            <a:endParaRPr lang="en-US"/>
          </a:p>
        </p:txBody>
      </p:sp>
    </p:spTree>
    <p:extLst>
      <p:ext uri="{BB962C8B-B14F-4D97-AF65-F5344CB8AC3E}">
        <p14:creationId xmlns:p14="http://schemas.microsoft.com/office/powerpoint/2010/main" val="34838308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By exploring entrepreneurship and building basic business skills, children become curious, creative risk-takers and self-assured leaders who follow their dreams and can inspire others to do the same.</a:t>
            </a:r>
          </a:p>
          <a:p>
            <a:endParaRPr lang="en-US" dirty="0"/>
          </a:p>
        </p:txBody>
      </p:sp>
      <p:sp>
        <p:nvSpPr>
          <p:cNvPr id="4" name="Slide Number Placeholder 3"/>
          <p:cNvSpPr>
            <a:spLocks noGrp="1"/>
          </p:cNvSpPr>
          <p:nvPr>
            <p:ph type="sldNum" sz="quarter" idx="5"/>
          </p:nvPr>
        </p:nvSpPr>
        <p:spPr/>
        <p:txBody>
          <a:bodyPr/>
          <a:lstStyle/>
          <a:p>
            <a:fld id="{360DC87D-1E78-F340-909F-367AE400FF7A}" type="slidenum">
              <a:rPr lang="en-US" smtClean="0"/>
              <a:t>13</a:t>
            </a:fld>
            <a:endParaRPr lang="en-US"/>
          </a:p>
        </p:txBody>
      </p:sp>
    </p:spTree>
    <p:extLst>
      <p:ext uri="{BB962C8B-B14F-4D97-AF65-F5344CB8AC3E}">
        <p14:creationId xmlns:p14="http://schemas.microsoft.com/office/powerpoint/2010/main" val="5488667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they discover the power and purpose of intellectual property (IP), children recognize the value of their own ideas. With an understanding of IP, children are prepared to protect their rights as creators.</a:t>
            </a:r>
          </a:p>
          <a:p>
            <a:endParaRPr lang="en-US" dirty="0"/>
          </a:p>
        </p:txBody>
      </p:sp>
      <p:sp>
        <p:nvSpPr>
          <p:cNvPr id="4" name="Slide Number Placeholder 3"/>
          <p:cNvSpPr>
            <a:spLocks noGrp="1"/>
          </p:cNvSpPr>
          <p:nvPr>
            <p:ph type="sldNum" sz="quarter" idx="5"/>
          </p:nvPr>
        </p:nvSpPr>
        <p:spPr/>
        <p:txBody>
          <a:bodyPr/>
          <a:lstStyle/>
          <a:p>
            <a:fld id="{360DC87D-1E78-F340-909F-367AE400FF7A}" type="slidenum">
              <a:rPr lang="en-US" smtClean="0"/>
              <a:t>14</a:t>
            </a:fld>
            <a:endParaRPr lang="en-US"/>
          </a:p>
        </p:txBody>
      </p:sp>
    </p:spTree>
    <p:extLst>
      <p:ext uri="{BB962C8B-B14F-4D97-AF65-F5344CB8AC3E}">
        <p14:creationId xmlns:p14="http://schemas.microsoft.com/office/powerpoint/2010/main" val="22461198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While the Innovation Mindset is undeniably effective in this critical moment, it also represents who we are as a non-profit.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more than 30 years our education has developed innovative curricula that uses these principles as their foundation. </a:t>
            </a:r>
          </a:p>
          <a:p>
            <a:endParaRPr lang="en-US" dirty="0"/>
          </a:p>
        </p:txBody>
      </p:sp>
      <p:sp>
        <p:nvSpPr>
          <p:cNvPr id="4" name="Slide Number Placeholder 3"/>
          <p:cNvSpPr>
            <a:spLocks noGrp="1"/>
          </p:cNvSpPr>
          <p:nvPr>
            <p:ph type="sldNum" sz="quarter" idx="5"/>
          </p:nvPr>
        </p:nvSpPr>
        <p:spPr/>
        <p:txBody>
          <a:bodyPr/>
          <a:lstStyle/>
          <a:p>
            <a:fld id="{360DC87D-1E78-F340-909F-367AE400FF7A}" type="slidenum">
              <a:rPr lang="en-US" smtClean="0"/>
              <a:t>15</a:t>
            </a:fld>
            <a:endParaRPr lang="en-US"/>
          </a:p>
        </p:txBody>
      </p:sp>
    </p:spTree>
    <p:extLst>
      <p:ext uri="{BB962C8B-B14F-4D97-AF65-F5344CB8AC3E}">
        <p14:creationId xmlns:p14="http://schemas.microsoft.com/office/powerpoint/2010/main" val="4404208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kern="1200" dirty="0">
                <a:solidFill>
                  <a:schemeClr val="tx1"/>
                </a:solidFill>
                <a:effectLst/>
                <a:latin typeface="+mn-lt"/>
                <a:ea typeface="+mn-ea"/>
                <a:cs typeface="+mn-cs"/>
              </a:rPr>
              <a:t>Research from Opportunity Insights tells us that the earlier a child is introduced to innovation, the more likely they will innovative into adulthood.  </a:t>
            </a:r>
          </a:p>
          <a:p>
            <a:pPr fontAlgn="base"/>
            <a:r>
              <a:rPr lang="en-US" sz="1200" kern="1200" dirty="0">
                <a:solidFill>
                  <a:schemeClr val="tx1"/>
                </a:solidFill>
                <a:effectLst/>
                <a:latin typeface="+mn-lt"/>
                <a:ea typeface="+mn-ea"/>
                <a:cs typeface="+mn-cs"/>
              </a:rPr>
              <a:t> </a:t>
            </a:r>
          </a:p>
          <a:p>
            <a:pPr fontAlgn="base"/>
            <a:r>
              <a:rPr lang="en-US" sz="1200" kern="1200" dirty="0">
                <a:solidFill>
                  <a:schemeClr val="tx1"/>
                </a:solidFill>
                <a:effectLst/>
                <a:latin typeface="+mn-lt"/>
                <a:ea typeface="+mn-ea"/>
                <a:cs typeface="+mn-cs"/>
              </a:rPr>
              <a:t>Educators appreciate how NIHF programs strike the right balance of challenge and engagement to support learning, creativity and confidence. </a:t>
            </a:r>
          </a:p>
          <a:p>
            <a:pPr fontAlgn="base"/>
            <a:r>
              <a:rPr lang="en-US" sz="1200" kern="1200" dirty="0">
                <a:solidFill>
                  <a:schemeClr val="tx1"/>
                </a:solidFill>
                <a:effectLst/>
                <a:latin typeface="+mn-lt"/>
                <a:ea typeface="+mn-ea"/>
                <a:cs typeface="+mn-cs"/>
              </a:rPr>
              <a:t> </a:t>
            </a:r>
          </a:p>
          <a:p>
            <a:pPr fontAlgn="base"/>
            <a:r>
              <a:rPr lang="en-US" sz="1200" kern="1200" dirty="0">
                <a:solidFill>
                  <a:schemeClr val="tx1"/>
                </a:solidFill>
                <a:effectLst/>
                <a:latin typeface="+mn-lt"/>
                <a:ea typeface="+mn-ea"/>
                <a:cs typeface="+mn-cs"/>
              </a:rPr>
              <a:t>Parents say our programs are empowering and have transformed the way their children see the world. </a:t>
            </a:r>
          </a:p>
          <a:p>
            <a:pPr fontAlgn="base"/>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Students tell us that our programs have made them feel more confident as creators. </a:t>
            </a:r>
            <a:endParaRPr lang="en-US" sz="1200" dirty="0">
              <a:solidFill>
                <a:schemeClr val="bg1"/>
              </a:solidFill>
            </a:endParaRPr>
          </a:p>
        </p:txBody>
      </p:sp>
      <p:sp>
        <p:nvSpPr>
          <p:cNvPr id="4" name="Slide Number Placeholder 3"/>
          <p:cNvSpPr>
            <a:spLocks noGrp="1"/>
          </p:cNvSpPr>
          <p:nvPr>
            <p:ph type="sldNum" sz="quarter" idx="5"/>
          </p:nvPr>
        </p:nvSpPr>
        <p:spPr/>
        <p:txBody>
          <a:bodyPr/>
          <a:lstStyle/>
          <a:p>
            <a:fld id="{360DC87D-1E78-F340-909F-367AE400FF7A}" type="slidenum">
              <a:rPr lang="en-US" smtClean="0"/>
              <a:t>16</a:t>
            </a:fld>
            <a:endParaRPr lang="en-US"/>
          </a:p>
        </p:txBody>
      </p:sp>
    </p:spTree>
    <p:extLst>
      <p:ext uri="{BB962C8B-B14F-4D97-AF65-F5344CB8AC3E}">
        <p14:creationId xmlns:p14="http://schemas.microsoft.com/office/powerpoint/2010/main" val="35701729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From in-school and afterschool, to at-home and blended settings, all of our programs are designed to help children cultivate the Innovation Mindset.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Let’s talk about what some of your biggest challenges are right now.</a:t>
            </a:r>
          </a:p>
        </p:txBody>
      </p:sp>
      <p:sp>
        <p:nvSpPr>
          <p:cNvPr id="4" name="Slide Number Placeholder 3"/>
          <p:cNvSpPr>
            <a:spLocks noGrp="1"/>
          </p:cNvSpPr>
          <p:nvPr>
            <p:ph type="sldNum" sz="quarter" idx="5"/>
          </p:nvPr>
        </p:nvSpPr>
        <p:spPr/>
        <p:txBody>
          <a:bodyPr/>
          <a:lstStyle/>
          <a:p>
            <a:fld id="{360DC87D-1E78-F340-909F-367AE400FF7A}" type="slidenum">
              <a:rPr lang="en-US" smtClean="0"/>
              <a:t>17</a:t>
            </a:fld>
            <a:endParaRPr lang="en-US"/>
          </a:p>
        </p:txBody>
      </p:sp>
    </p:spTree>
    <p:extLst>
      <p:ext uri="{BB962C8B-B14F-4D97-AF65-F5344CB8AC3E}">
        <p14:creationId xmlns:p14="http://schemas.microsoft.com/office/powerpoint/2010/main" val="5242827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Your students have experienced the power of the Innovation Mindset through Camp Invention.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Our other programs can bring this same level of inspiration and excitement in at-home, in-school, afterschool and blended settings</a:t>
            </a:r>
            <a:r>
              <a:rPr lang="en-US" sz="1200" kern="120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Let’s talk about what some of your biggest challenges are right now.</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60DC87D-1E78-F340-909F-367AE400FF7A}" type="slidenum">
              <a:rPr lang="en-US" smtClean="0"/>
              <a:t>18</a:t>
            </a:fld>
            <a:endParaRPr lang="en-US"/>
          </a:p>
        </p:txBody>
      </p:sp>
    </p:spTree>
    <p:extLst>
      <p:ext uri="{BB962C8B-B14F-4D97-AF65-F5344CB8AC3E}">
        <p14:creationId xmlns:p14="http://schemas.microsoft.com/office/powerpoint/2010/main" val="25642032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love to start off with that video because it’s a great way to share the core tenants that drive everything we do and more importantly, how it all connects back to our future innovators.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But before we go further down that path, we’d like to take a step back and talk about this unique moment in time and the impact it’s having on the field of education.</a:t>
            </a:r>
          </a:p>
          <a:p>
            <a:pPr fontAlgn="base"/>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60DC87D-1E78-F340-909F-367AE400FF7A}" type="slidenum">
              <a:rPr lang="en-US" smtClean="0"/>
              <a:t>1</a:t>
            </a:fld>
            <a:endParaRPr lang="en-US"/>
          </a:p>
        </p:txBody>
      </p:sp>
    </p:spTree>
    <p:extLst>
      <p:ext uri="{BB962C8B-B14F-4D97-AF65-F5344CB8AC3E}">
        <p14:creationId xmlns:p14="http://schemas.microsoft.com/office/powerpoint/2010/main" val="1300928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From student-focused learning strategies to the rise of STEM, education is transformed by shifts in society.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 May 17, 1954, the Supreme Court’s ruling on Brown VS. Board of Education desegregated American schools.</a:t>
            </a:r>
          </a:p>
          <a:p>
            <a:endParaRPr lang="en-US" sz="1200" kern="1200" dirty="0">
              <a:solidFill>
                <a:schemeClr val="tx1"/>
              </a:solidFill>
              <a:effectLst/>
              <a:latin typeface="+mn-lt"/>
              <a:ea typeface="+mn-ea"/>
              <a:cs typeface="+mn-cs"/>
            </a:endParaRPr>
          </a:p>
          <a:p>
            <a:pPr fontAlgn="base"/>
            <a:r>
              <a:rPr lang="en-US" sz="1200" kern="1200" dirty="0">
                <a:solidFill>
                  <a:schemeClr val="tx1"/>
                </a:solidFill>
                <a:effectLst/>
                <a:latin typeface="+mn-lt"/>
                <a:ea typeface="+mn-ea"/>
                <a:cs typeface="+mn-cs"/>
              </a:rPr>
              <a:t>April 9, 1965 marked the passing of Lyndon B. Johnson’s Elementary and Secondary Education Act which provided billions of dollars federal funding to support children in need. In the two years following the passage of ESEA, the U.S. Office of Education budget for school districts nationwide jumped from $1.5 billion to $4 billion. Today, the Title 1 budget is close to </a:t>
            </a:r>
            <a:r>
              <a:rPr lang="en-US" sz="1200" u="sng" kern="1200" dirty="0">
                <a:solidFill>
                  <a:schemeClr val="tx1"/>
                </a:solidFill>
                <a:effectLst/>
                <a:latin typeface="+mn-lt"/>
                <a:ea typeface="+mn-ea"/>
                <a:cs typeface="+mn-cs"/>
                <a:hlinkClick r:id="rId3"/>
              </a:rPr>
              <a:t>$16 billion</a:t>
            </a:r>
            <a:r>
              <a:rPr lang="en-US" sz="1200" kern="1200" dirty="0">
                <a:solidFill>
                  <a:schemeClr val="tx1"/>
                </a:solidFill>
                <a:effectLst/>
                <a:latin typeface="+mn-lt"/>
                <a:ea typeface="+mn-ea"/>
                <a:cs typeface="+mn-cs"/>
              </a:rPr>
              <a:t> each year. </a:t>
            </a:r>
          </a:p>
          <a:p>
            <a:pPr fontAlgn="base"/>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After Title 9 was signed into law on June 23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1972, no individual could be excluded from a school program based on their gender. </a:t>
            </a:r>
          </a:p>
        </p:txBody>
      </p:sp>
      <p:sp>
        <p:nvSpPr>
          <p:cNvPr id="4" name="Slide Number Placeholder 3"/>
          <p:cNvSpPr>
            <a:spLocks noGrp="1"/>
          </p:cNvSpPr>
          <p:nvPr>
            <p:ph type="sldNum" sz="quarter" idx="5"/>
          </p:nvPr>
        </p:nvSpPr>
        <p:spPr/>
        <p:txBody>
          <a:bodyPr/>
          <a:lstStyle/>
          <a:p>
            <a:fld id="{360DC87D-1E78-F340-909F-367AE400FF7A}" type="slidenum">
              <a:rPr lang="en-US" smtClean="0"/>
              <a:t>2</a:t>
            </a:fld>
            <a:endParaRPr lang="en-US"/>
          </a:p>
        </p:txBody>
      </p:sp>
    </p:spTree>
    <p:extLst>
      <p:ext uri="{BB962C8B-B14F-4D97-AF65-F5344CB8AC3E}">
        <p14:creationId xmlns:p14="http://schemas.microsoft.com/office/powerpoint/2010/main" val="13350178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kern="1200" dirty="0">
                <a:solidFill>
                  <a:schemeClr val="tx1"/>
                </a:solidFill>
                <a:effectLst/>
                <a:latin typeface="+mn-lt"/>
                <a:ea typeface="+mn-ea"/>
                <a:cs typeface="+mn-cs"/>
              </a:rPr>
              <a:t>Though it’s hard sometimes to realize the significance of a moment while you’re living through it, it’s clear that these are unprecedented times that have the potential to change education for generations. </a:t>
            </a:r>
          </a:p>
          <a:p>
            <a:pPr fontAlgn="base"/>
            <a:r>
              <a:rPr lang="en-US" sz="1200" kern="1200" dirty="0">
                <a:solidFill>
                  <a:schemeClr val="tx1"/>
                </a:solidFill>
                <a:effectLst/>
                <a:latin typeface="+mn-lt"/>
                <a:ea typeface="+mn-ea"/>
                <a:cs typeface="+mn-cs"/>
              </a:rPr>
              <a:t> </a:t>
            </a:r>
          </a:p>
          <a:p>
            <a:pPr fontAlgn="base"/>
            <a:r>
              <a:rPr lang="en-US" sz="1200" kern="1200" dirty="0">
                <a:solidFill>
                  <a:schemeClr val="tx1"/>
                </a:solidFill>
                <a:effectLst/>
                <a:latin typeface="+mn-lt"/>
                <a:ea typeface="+mn-ea"/>
                <a:cs typeface="+mn-cs"/>
              </a:rPr>
              <a:t>Due to the spread of COVID 19, and the social distancing required to halt its spread across the country, traditional teaching strategies must be reimagined. </a:t>
            </a:r>
          </a:p>
          <a:p>
            <a:pPr fontAlgn="base"/>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60DC87D-1E78-F340-909F-367AE400FF7A}" type="slidenum">
              <a:rPr lang="en-US" smtClean="0"/>
              <a:t>3</a:t>
            </a:fld>
            <a:endParaRPr lang="en-US"/>
          </a:p>
        </p:txBody>
      </p:sp>
    </p:spTree>
    <p:extLst>
      <p:ext uri="{BB962C8B-B14F-4D97-AF65-F5344CB8AC3E}">
        <p14:creationId xmlns:p14="http://schemas.microsoft.com/office/powerpoint/2010/main" val="4046518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moment has reminded us that challenges in the real world rarely have simple solutions.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need to help students develop the perseverance and mindset of an innovator.</a:t>
            </a:r>
          </a:p>
          <a:p>
            <a:endParaRPr lang="en-US" dirty="0"/>
          </a:p>
        </p:txBody>
      </p:sp>
      <p:sp>
        <p:nvSpPr>
          <p:cNvPr id="4" name="Slide Number Placeholder 3"/>
          <p:cNvSpPr>
            <a:spLocks noGrp="1"/>
          </p:cNvSpPr>
          <p:nvPr>
            <p:ph type="sldNum" sz="quarter" idx="5"/>
          </p:nvPr>
        </p:nvSpPr>
        <p:spPr/>
        <p:txBody>
          <a:bodyPr/>
          <a:lstStyle/>
          <a:p>
            <a:fld id="{360DC87D-1E78-F340-909F-367AE400FF7A}" type="slidenum">
              <a:rPr lang="en-US" smtClean="0"/>
              <a:t>4</a:t>
            </a:fld>
            <a:endParaRPr lang="en-US"/>
          </a:p>
        </p:txBody>
      </p:sp>
    </p:spTree>
    <p:extLst>
      <p:ext uri="{BB962C8B-B14F-4D97-AF65-F5344CB8AC3E}">
        <p14:creationId xmlns:p14="http://schemas.microsoft.com/office/powerpoint/2010/main" val="16788757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this uncertain environment, teaching the ability to adapt and solve complex challenges through creativity and innovation is more important than ever before.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Simply put, we must embrace education that champions adaptation.</a:t>
            </a:r>
            <a:endParaRPr lang="en-US" dirty="0"/>
          </a:p>
        </p:txBody>
      </p:sp>
      <p:sp>
        <p:nvSpPr>
          <p:cNvPr id="4" name="Slide Number Placeholder 3"/>
          <p:cNvSpPr>
            <a:spLocks noGrp="1"/>
          </p:cNvSpPr>
          <p:nvPr>
            <p:ph type="sldNum" sz="quarter" idx="5"/>
          </p:nvPr>
        </p:nvSpPr>
        <p:spPr/>
        <p:txBody>
          <a:bodyPr/>
          <a:lstStyle/>
          <a:p>
            <a:fld id="{360DC87D-1E78-F340-909F-367AE400FF7A}" type="slidenum">
              <a:rPr lang="en-US" smtClean="0"/>
              <a:t>5</a:t>
            </a:fld>
            <a:endParaRPr lang="en-US"/>
          </a:p>
        </p:txBody>
      </p:sp>
    </p:spTree>
    <p:extLst>
      <p:ext uri="{BB962C8B-B14F-4D97-AF65-F5344CB8AC3E}">
        <p14:creationId xmlns:p14="http://schemas.microsoft.com/office/powerpoint/2010/main" val="30581186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kern="1200" dirty="0">
                <a:solidFill>
                  <a:schemeClr val="tx1"/>
                </a:solidFill>
                <a:effectLst/>
                <a:latin typeface="+mn-lt"/>
                <a:ea typeface="+mn-ea"/>
                <a:cs typeface="+mn-cs"/>
              </a:rPr>
              <a:t>By consulting with our National Inventors Hall of Fame® Inductees, we’ve been able to identify 8 essential skills and traits that can transform today’s students into the innovators of tomorrow.   </a:t>
            </a:r>
          </a:p>
          <a:p>
            <a:pPr fontAlgn="base"/>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Let’s unpack the different parts of the Innovation Mindset!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60DC87D-1E78-F340-909F-367AE400FF7A}" type="slidenum">
              <a:rPr lang="en-US" smtClean="0"/>
              <a:t>6</a:t>
            </a:fld>
            <a:endParaRPr lang="en-US"/>
          </a:p>
        </p:txBody>
      </p:sp>
    </p:spTree>
    <p:extLst>
      <p:ext uri="{BB962C8B-B14F-4D97-AF65-F5344CB8AC3E}">
        <p14:creationId xmlns:p14="http://schemas.microsoft.com/office/powerpoint/2010/main" val="27457158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drive to innovate is what moves society forward. By engaging in hands-on challenges involving real-world issues, children are encouraged to dream up new inventions and improve upon existing ones.</a:t>
            </a:r>
            <a:r>
              <a:rPr lang="en-US" dirty="0">
                <a:effectLst/>
              </a:rPr>
              <a:t> </a:t>
            </a:r>
            <a:endParaRPr lang="en-US" dirty="0"/>
          </a:p>
        </p:txBody>
      </p:sp>
      <p:sp>
        <p:nvSpPr>
          <p:cNvPr id="4" name="Slide Number Placeholder 3"/>
          <p:cNvSpPr>
            <a:spLocks noGrp="1"/>
          </p:cNvSpPr>
          <p:nvPr>
            <p:ph type="sldNum" sz="quarter" idx="5"/>
          </p:nvPr>
        </p:nvSpPr>
        <p:spPr/>
        <p:txBody>
          <a:bodyPr/>
          <a:lstStyle/>
          <a:p>
            <a:fld id="{360DC87D-1E78-F340-909F-367AE400FF7A}" type="slidenum">
              <a:rPr lang="en-US" smtClean="0"/>
              <a:t>7</a:t>
            </a:fld>
            <a:endParaRPr lang="en-US"/>
          </a:p>
        </p:txBody>
      </p:sp>
    </p:spTree>
    <p:extLst>
      <p:ext uri="{BB962C8B-B14F-4D97-AF65-F5344CB8AC3E}">
        <p14:creationId xmlns:p14="http://schemas.microsoft.com/office/powerpoint/2010/main" val="6689073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persistence to recover from failure and overcome obstacles is essential for every aspect of life. Our programs foster perseverance through a “create, test and retest” approach to learning.</a:t>
            </a:r>
          </a:p>
          <a:p>
            <a:endParaRPr lang="en-US" dirty="0"/>
          </a:p>
        </p:txBody>
      </p:sp>
      <p:sp>
        <p:nvSpPr>
          <p:cNvPr id="4" name="Slide Number Placeholder 3"/>
          <p:cNvSpPr>
            <a:spLocks noGrp="1"/>
          </p:cNvSpPr>
          <p:nvPr>
            <p:ph type="sldNum" sz="quarter" idx="5"/>
          </p:nvPr>
        </p:nvSpPr>
        <p:spPr/>
        <p:txBody>
          <a:bodyPr/>
          <a:lstStyle/>
          <a:p>
            <a:fld id="{360DC87D-1E78-F340-909F-367AE400FF7A}" type="slidenum">
              <a:rPr lang="en-US" smtClean="0"/>
              <a:t>8</a:t>
            </a:fld>
            <a:endParaRPr lang="en-US"/>
          </a:p>
        </p:txBody>
      </p:sp>
    </p:spTree>
    <p:extLst>
      <p:ext uri="{BB962C8B-B14F-4D97-AF65-F5344CB8AC3E}">
        <p14:creationId xmlns:p14="http://schemas.microsoft.com/office/powerpoint/2010/main" val="38487937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0731B-588C-7E42-97E3-56355E9032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192096D-953F-C743-9BE0-5F87C3F2BE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2A48502-029F-2E49-8C3B-2B0E6F1B0517}"/>
              </a:ext>
            </a:extLst>
          </p:cNvPr>
          <p:cNvSpPr>
            <a:spLocks noGrp="1"/>
          </p:cNvSpPr>
          <p:nvPr>
            <p:ph type="dt" sz="half" idx="10"/>
          </p:nvPr>
        </p:nvSpPr>
        <p:spPr/>
        <p:txBody>
          <a:bodyPr/>
          <a:lstStyle/>
          <a:p>
            <a:fld id="{F3CD5B76-8075-B442-8B8E-EFF200806311}" type="datetime1">
              <a:rPr lang="en-US" smtClean="0"/>
              <a:t>9/21/20</a:t>
            </a:fld>
            <a:endParaRPr lang="en-US"/>
          </a:p>
        </p:txBody>
      </p:sp>
      <p:sp>
        <p:nvSpPr>
          <p:cNvPr id="5" name="Footer Placeholder 4">
            <a:extLst>
              <a:ext uri="{FF2B5EF4-FFF2-40B4-BE49-F238E27FC236}">
                <a16:creationId xmlns:a16="http://schemas.microsoft.com/office/drawing/2014/main" id="{691936BA-6033-AB4E-80BB-7EEDD77817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5F2AA7-BE7B-1147-BF4B-120F75DAB887}"/>
              </a:ext>
            </a:extLst>
          </p:cNvPr>
          <p:cNvSpPr>
            <a:spLocks noGrp="1"/>
          </p:cNvSpPr>
          <p:nvPr>
            <p:ph type="sldNum" sz="quarter" idx="12"/>
          </p:nvPr>
        </p:nvSpPr>
        <p:spPr/>
        <p:txBody>
          <a:bodyPr/>
          <a:lstStyle/>
          <a:p>
            <a:fld id="{94DC9DD2-2495-514D-AC64-61306741A44B}" type="slidenum">
              <a:rPr lang="en-US" smtClean="0"/>
              <a:t>‹#›</a:t>
            </a:fld>
            <a:endParaRPr lang="en-US"/>
          </a:p>
        </p:txBody>
      </p:sp>
    </p:spTree>
    <p:extLst>
      <p:ext uri="{BB962C8B-B14F-4D97-AF65-F5344CB8AC3E}">
        <p14:creationId xmlns:p14="http://schemas.microsoft.com/office/powerpoint/2010/main" val="15955357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28F52-4803-DD44-B63D-13C084D4323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DD69BFC-A00B-6841-9277-71D96D2173A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C536A8-4BCA-804F-BD7D-E60DAA8C9D33}"/>
              </a:ext>
            </a:extLst>
          </p:cNvPr>
          <p:cNvSpPr>
            <a:spLocks noGrp="1"/>
          </p:cNvSpPr>
          <p:nvPr>
            <p:ph type="dt" sz="half" idx="10"/>
          </p:nvPr>
        </p:nvSpPr>
        <p:spPr/>
        <p:txBody>
          <a:bodyPr/>
          <a:lstStyle/>
          <a:p>
            <a:fld id="{4EEED336-2417-824D-90B1-0C11DE401494}" type="datetime1">
              <a:rPr lang="en-US" smtClean="0"/>
              <a:t>9/21/20</a:t>
            </a:fld>
            <a:endParaRPr lang="en-US"/>
          </a:p>
        </p:txBody>
      </p:sp>
      <p:sp>
        <p:nvSpPr>
          <p:cNvPr id="5" name="Footer Placeholder 4">
            <a:extLst>
              <a:ext uri="{FF2B5EF4-FFF2-40B4-BE49-F238E27FC236}">
                <a16:creationId xmlns:a16="http://schemas.microsoft.com/office/drawing/2014/main" id="{963B8553-8CBA-AE4C-B824-F5657EA3F3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E5D3CC-D660-6848-966F-95BA73362B76}"/>
              </a:ext>
            </a:extLst>
          </p:cNvPr>
          <p:cNvSpPr>
            <a:spLocks noGrp="1"/>
          </p:cNvSpPr>
          <p:nvPr>
            <p:ph type="sldNum" sz="quarter" idx="12"/>
          </p:nvPr>
        </p:nvSpPr>
        <p:spPr/>
        <p:txBody>
          <a:bodyPr/>
          <a:lstStyle/>
          <a:p>
            <a:fld id="{94DC9DD2-2495-514D-AC64-61306741A44B}" type="slidenum">
              <a:rPr lang="en-US" smtClean="0"/>
              <a:t>‹#›</a:t>
            </a:fld>
            <a:endParaRPr lang="en-US"/>
          </a:p>
        </p:txBody>
      </p:sp>
    </p:spTree>
    <p:extLst>
      <p:ext uri="{BB962C8B-B14F-4D97-AF65-F5344CB8AC3E}">
        <p14:creationId xmlns:p14="http://schemas.microsoft.com/office/powerpoint/2010/main" val="3999132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E38FDE-1B96-8E4C-9839-125556F48BD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B7DC2C-B480-7A4B-B109-82FA9EDD414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89010C-5A6D-9C44-8332-C743403ED8AD}"/>
              </a:ext>
            </a:extLst>
          </p:cNvPr>
          <p:cNvSpPr>
            <a:spLocks noGrp="1"/>
          </p:cNvSpPr>
          <p:nvPr>
            <p:ph type="dt" sz="half" idx="10"/>
          </p:nvPr>
        </p:nvSpPr>
        <p:spPr/>
        <p:txBody>
          <a:bodyPr/>
          <a:lstStyle/>
          <a:p>
            <a:fld id="{4E2CBDCE-B674-0B4E-AEC9-D4004559D0B1}" type="datetime1">
              <a:rPr lang="en-US" smtClean="0"/>
              <a:t>9/21/20</a:t>
            </a:fld>
            <a:endParaRPr lang="en-US"/>
          </a:p>
        </p:txBody>
      </p:sp>
      <p:sp>
        <p:nvSpPr>
          <p:cNvPr id="5" name="Footer Placeholder 4">
            <a:extLst>
              <a:ext uri="{FF2B5EF4-FFF2-40B4-BE49-F238E27FC236}">
                <a16:creationId xmlns:a16="http://schemas.microsoft.com/office/drawing/2014/main" id="{538B045B-A8F3-BC4B-81D2-1E15B6AFB7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B873A4-8326-A841-9126-B3023FF46CB5}"/>
              </a:ext>
            </a:extLst>
          </p:cNvPr>
          <p:cNvSpPr>
            <a:spLocks noGrp="1"/>
          </p:cNvSpPr>
          <p:nvPr>
            <p:ph type="sldNum" sz="quarter" idx="12"/>
          </p:nvPr>
        </p:nvSpPr>
        <p:spPr/>
        <p:txBody>
          <a:bodyPr/>
          <a:lstStyle/>
          <a:p>
            <a:fld id="{94DC9DD2-2495-514D-AC64-61306741A44B}" type="slidenum">
              <a:rPr lang="en-US" smtClean="0"/>
              <a:t>‹#›</a:t>
            </a:fld>
            <a:endParaRPr lang="en-US"/>
          </a:p>
        </p:txBody>
      </p:sp>
    </p:spTree>
    <p:extLst>
      <p:ext uri="{BB962C8B-B14F-4D97-AF65-F5344CB8AC3E}">
        <p14:creationId xmlns:p14="http://schemas.microsoft.com/office/powerpoint/2010/main" val="2670265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967B9-A6AD-A54E-81CE-61CF4CE554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736316-1CBA-3E4B-A301-D840BE5627B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CF7D31-40C9-234C-B908-9A03FFBFB73A}"/>
              </a:ext>
            </a:extLst>
          </p:cNvPr>
          <p:cNvSpPr>
            <a:spLocks noGrp="1"/>
          </p:cNvSpPr>
          <p:nvPr>
            <p:ph type="dt" sz="half" idx="10"/>
          </p:nvPr>
        </p:nvSpPr>
        <p:spPr/>
        <p:txBody>
          <a:bodyPr/>
          <a:lstStyle/>
          <a:p>
            <a:fld id="{1E39FB41-98C7-B64D-B39B-1C93FDAD6203}" type="datetime1">
              <a:rPr lang="en-US" smtClean="0"/>
              <a:t>9/21/20</a:t>
            </a:fld>
            <a:endParaRPr lang="en-US"/>
          </a:p>
        </p:txBody>
      </p:sp>
      <p:sp>
        <p:nvSpPr>
          <p:cNvPr id="5" name="Footer Placeholder 4">
            <a:extLst>
              <a:ext uri="{FF2B5EF4-FFF2-40B4-BE49-F238E27FC236}">
                <a16:creationId xmlns:a16="http://schemas.microsoft.com/office/drawing/2014/main" id="{F7E34759-505A-E84E-843E-260354937D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63B22A-8C2F-1344-835E-E30203A69DAF}"/>
              </a:ext>
            </a:extLst>
          </p:cNvPr>
          <p:cNvSpPr>
            <a:spLocks noGrp="1"/>
          </p:cNvSpPr>
          <p:nvPr>
            <p:ph type="sldNum" sz="quarter" idx="12"/>
          </p:nvPr>
        </p:nvSpPr>
        <p:spPr/>
        <p:txBody>
          <a:bodyPr/>
          <a:lstStyle/>
          <a:p>
            <a:fld id="{94DC9DD2-2495-514D-AC64-61306741A44B}" type="slidenum">
              <a:rPr lang="en-US" smtClean="0"/>
              <a:t>‹#›</a:t>
            </a:fld>
            <a:endParaRPr lang="en-US"/>
          </a:p>
        </p:txBody>
      </p:sp>
    </p:spTree>
    <p:extLst>
      <p:ext uri="{BB962C8B-B14F-4D97-AF65-F5344CB8AC3E}">
        <p14:creationId xmlns:p14="http://schemas.microsoft.com/office/powerpoint/2010/main" val="773480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43612-40E3-1545-908B-187D6867A42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B3C3CED-2257-7548-974C-E91BBD0E70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86ED0B-1706-1441-B3B8-D2591D8D30B4}"/>
              </a:ext>
            </a:extLst>
          </p:cNvPr>
          <p:cNvSpPr>
            <a:spLocks noGrp="1"/>
          </p:cNvSpPr>
          <p:nvPr>
            <p:ph type="dt" sz="half" idx="10"/>
          </p:nvPr>
        </p:nvSpPr>
        <p:spPr/>
        <p:txBody>
          <a:bodyPr/>
          <a:lstStyle/>
          <a:p>
            <a:fld id="{13DE12BC-D5EC-7C4C-B39C-AB083248F7DF}" type="datetime1">
              <a:rPr lang="en-US" smtClean="0"/>
              <a:t>9/21/20</a:t>
            </a:fld>
            <a:endParaRPr lang="en-US"/>
          </a:p>
        </p:txBody>
      </p:sp>
      <p:sp>
        <p:nvSpPr>
          <p:cNvPr id="5" name="Footer Placeholder 4">
            <a:extLst>
              <a:ext uri="{FF2B5EF4-FFF2-40B4-BE49-F238E27FC236}">
                <a16:creationId xmlns:a16="http://schemas.microsoft.com/office/drawing/2014/main" id="{FEB188F7-5364-DD4E-8FAF-89CD25DBBF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42F851-BF3E-3748-A92B-C13F30CC2986}"/>
              </a:ext>
            </a:extLst>
          </p:cNvPr>
          <p:cNvSpPr>
            <a:spLocks noGrp="1"/>
          </p:cNvSpPr>
          <p:nvPr>
            <p:ph type="sldNum" sz="quarter" idx="12"/>
          </p:nvPr>
        </p:nvSpPr>
        <p:spPr/>
        <p:txBody>
          <a:bodyPr/>
          <a:lstStyle/>
          <a:p>
            <a:fld id="{94DC9DD2-2495-514D-AC64-61306741A44B}" type="slidenum">
              <a:rPr lang="en-US" smtClean="0"/>
              <a:t>‹#›</a:t>
            </a:fld>
            <a:endParaRPr lang="en-US"/>
          </a:p>
        </p:txBody>
      </p:sp>
    </p:spTree>
    <p:extLst>
      <p:ext uri="{BB962C8B-B14F-4D97-AF65-F5344CB8AC3E}">
        <p14:creationId xmlns:p14="http://schemas.microsoft.com/office/powerpoint/2010/main" val="627418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77E5E-9DF9-0341-8DBB-4F7FA51DD6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29696F-B9ED-1D4F-9BBB-D6B0663CEEB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53109DE-701B-654A-BE33-8B16EED3F8E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D5162BF-9F67-FA4D-A9DF-705CE11397C5}"/>
              </a:ext>
            </a:extLst>
          </p:cNvPr>
          <p:cNvSpPr>
            <a:spLocks noGrp="1"/>
          </p:cNvSpPr>
          <p:nvPr>
            <p:ph type="dt" sz="half" idx="10"/>
          </p:nvPr>
        </p:nvSpPr>
        <p:spPr/>
        <p:txBody>
          <a:bodyPr/>
          <a:lstStyle/>
          <a:p>
            <a:fld id="{1DD97F31-2830-9A4F-B210-31F721B19B93}" type="datetime1">
              <a:rPr lang="en-US" smtClean="0"/>
              <a:t>9/21/20</a:t>
            </a:fld>
            <a:endParaRPr lang="en-US"/>
          </a:p>
        </p:txBody>
      </p:sp>
      <p:sp>
        <p:nvSpPr>
          <p:cNvPr id="6" name="Footer Placeholder 5">
            <a:extLst>
              <a:ext uri="{FF2B5EF4-FFF2-40B4-BE49-F238E27FC236}">
                <a16:creationId xmlns:a16="http://schemas.microsoft.com/office/drawing/2014/main" id="{9B2D72A6-FC4F-B642-9EA6-229EB6E2EE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A5F1D0-EFD8-364B-81B3-5BABFC2B29C5}"/>
              </a:ext>
            </a:extLst>
          </p:cNvPr>
          <p:cNvSpPr>
            <a:spLocks noGrp="1"/>
          </p:cNvSpPr>
          <p:nvPr>
            <p:ph type="sldNum" sz="quarter" idx="12"/>
          </p:nvPr>
        </p:nvSpPr>
        <p:spPr/>
        <p:txBody>
          <a:bodyPr/>
          <a:lstStyle/>
          <a:p>
            <a:fld id="{94DC9DD2-2495-514D-AC64-61306741A44B}" type="slidenum">
              <a:rPr lang="en-US" smtClean="0"/>
              <a:t>‹#›</a:t>
            </a:fld>
            <a:endParaRPr lang="en-US"/>
          </a:p>
        </p:txBody>
      </p:sp>
    </p:spTree>
    <p:extLst>
      <p:ext uri="{BB962C8B-B14F-4D97-AF65-F5344CB8AC3E}">
        <p14:creationId xmlns:p14="http://schemas.microsoft.com/office/powerpoint/2010/main" val="523683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98005-C5DF-FD49-8DCE-4026FAE3369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3C73969-3E67-4046-84E8-9601142763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C8B2DD3-B4C5-3148-9214-ED63E89F60A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C1FB23-FC48-3643-A190-129CD78BE9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4D6D616-2480-5443-9654-3733A438B4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39BBD2-FBA8-CB49-BA50-F85D2A51E25F}"/>
              </a:ext>
            </a:extLst>
          </p:cNvPr>
          <p:cNvSpPr>
            <a:spLocks noGrp="1"/>
          </p:cNvSpPr>
          <p:nvPr>
            <p:ph type="dt" sz="half" idx="10"/>
          </p:nvPr>
        </p:nvSpPr>
        <p:spPr/>
        <p:txBody>
          <a:bodyPr/>
          <a:lstStyle/>
          <a:p>
            <a:fld id="{D052EA1A-FA31-1747-BEBF-0C9E4DECBF3E}" type="datetime1">
              <a:rPr lang="en-US" smtClean="0"/>
              <a:t>9/21/20</a:t>
            </a:fld>
            <a:endParaRPr lang="en-US"/>
          </a:p>
        </p:txBody>
      </p:sp>
      <p:sp>
        <p:nvSpPr>
          <p:cNvPr id="8" name="Footer Placeholder 7">
            <a:extLst>
              <a:ext uri="{FF2B5EF4-FFF2-40B4-BE49-F238E27FC236}">
                <a16:creationId xmlns:a16="http://schemas.microsoft.com/office/drawing/2014/main" id="{3876B85D-3C6E-2F4A-9A11-BFC07FB8895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D29D79D-BCD8-1E4B-8E60-DA0D19303780}"/>
              </a:ext>
            </a:extLst>
          </p:cNvPr>
          <p:cNvSpPr>
            <a:spLocks noGrp="1"/>
          </p:cNvSpPr>
          <p:nvPr>
            <p:ph type="sldNum" sz="quarter" idx="12"/>
          </p:nvPr>
        </p:nvSpPr>
        <p:spPr/>
        <p:txBody>
          <a:bodyPr/>
          <a:lstStyle/>
          <a:p>
            <a:fld id="{94DC9DD2-2495-514D-AC64-61306741A44B}" type="slidenum">
              <a:rPr lang="en-US" smtClean="0"/>
              <a:t>‹#›</a:t>
            </a:fld>
            <a:endParaRPr lang="en-US"/>
          </a:p>
        </p:txBody>
      </p:sp>
    </p:spTree>
    <p:extLst>
      <p:ext uri="{BB962C8B-B14F-4D97-AF65-F5344CB8AC3E}">
        <p14:creationId xmlns:p14="http://schemas.microsoft.com/office/powerpoint/2010/main" val="42143326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A75D9-D5B9-B247-A5B4-C3EA0A395BF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17A79A7-0222-BC47-9E63-FE3A0C37F45B}"/>
              </a:ext>
            </a:extLst>
          </p:cNvPr>
          <p:cNvSpPr>
            <a:spLocks noGrp="1"/>
          </p:cNvSpPr>
          <p:nvPr>
            <p:ph type="dt" sz="half" idx="10"/>
          </p:nvPr>
        </p:nvSpPr>
        <p:spPr/>
        <p:txBody>
          <a:bodyPr/>
          <a:lstStyle/>
          <a:p>
            <a:fld id="{793ACAF5-EE8D-C745-8C94-3CD154EC7546}" type="datetime1">
              <a:rPr lang="en-US" smtClean="0"/>
              <a:t>9/21/20</a:t>
            </a:fld>
            <a:endParaRPr lang="en-US"/>
          </a:p>
        </p:txBody>
      </p:sp>
      <p:sp>
        <p:nvSpPr>
          <p:cNvPr id="4" name="Footer Placeholder 3">
            <a:extLst>
              <a:ext uri="{FF2B5EF4-FFF2-40B4-BE49-F238E27FC236}">
                <a16:creationId xmlns:a16="http://schemas.microsoft.com/office/drawing/2014/main" id="{32004134-6A33-F541-B0C1-C05FD3177FA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C405CE2-E888-D446-BBC7-CD0DB12B4558}"/>
              </a:ext>
            </a:extLst>
          </p:cNvPr>
          <p:cNvSpPr>
            <a:spLocks noGrp="1"/>
          </p:cNvSpPr>
          <p:nvPr>
            <p:ph type="sldNum" sz="quarter" idx="12"/>
          </p:nvPr>
        </p:nvSpPr>
        <p:spPr/>
        <p:txBody>
          <a:bodyPr/>
          <a:lstStyle/>
          <a:p>
            <a:fld id="{94DC9DD2-2495-514D-AC64-61306741A44B}" type="slidenum">
              <a:rPr lang="en-US" smtClean="0"/>
              <a:t>‹#›</a:t>
            </a:fld>
            <a:endParaRPr lang="en-US"/>
          </a:p>
        </p:txBody>
      </p:sp>
    </p:spTree>
    <p:extLst>
      <p:ext uri="{BB962C8B-B14F-4D97-AF65-F5344CB8AC3E}">
        <p14:creationId xmlns:p14="http://schemas.microsoft.com/office/powerpoint/2010/main" val="2163414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46EB40-7506-B746-B814-0186D882998F}"/>
              </a:ext>
            </a:extLst>
          </p:cNvPr>
          <p:cNvSpPr>
            <a:spLocks noGrp="1"/>
          </p:cNvSpPr>
          <p:nvPr>
            <p:ph type="dt" sz="half" idx="10"/>
          </p:nvPr>
        </p:nvSpPr>
        <p:spPr/>
        <p:txBody>
          <a:bodyPr/>
          <a:lstStyle/>
          <a:p>
            <a:fld id="{D3176121-4841-C647-B013-7199E23C8403}" type="datetime1">
              <a:rPr lang="en-US" smtClean="0"/>
              <a:t>9/21/20</a:t>
            </a:fld>
            <a:endParaRPr lang="en-US"/>
          </a:p>
        </p:txBody>
      </p:sp>
      <p:sp>
        <p:nvSpPr>
          <p:cNvPr id="3" name="Footer Placeholder 2">
            <a:extLst>
              <a:ext uri="{FF2B5EF4-FFF2-40B4-BE49-F238E27FC236}">
                <a16:creationId xmlns:a16="http://schemas.microsoft.com/office/drawing/2014/main" id="{BA20930C-02BF-4748-B316-42CE8FA6E8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6A54AAD-2B58-BD44-8616-4679423F550F}"/>
              </a:ext>
            </a:extLst>
          </p:cNvPr>
          <p:cNvSpPr>
            <a:spLocks noGrp="1"/>
          </p:cNvSpPr>
          <p:nvPr>
            <p:ph type="sldNum" sz="quarter" idx="12"/>
          </p:nvPr>
        </p:nvSpPr>
        <p:spPr/>
        <p:txBody>
          <a:bodyPr/>
          <a:lstStyle/>
          <a:p>
            <a:fld id="{94DC9DD2-2495-514D-AC64-61306741A44B}" type="slidenum">
              <a:rPr lang="en-US" smtClean="0"/>
              <a:t>‹#›</a:t>
            </a:fld>
            <a:endParaRPr lang="en-US"/>
          </a:p>
        </p:txBody>
      </p:sp>
    </p:spTree>
    <p:extLst>
      <p:ext uri="{BB962C8B-B14F-4D97-AF65-F5344CB8AC3E}">
        <p14:creationId xmlns:p14="http://schemas.microsoft.com/office/powerpoint/2010/main" val="25824742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1F0B9-950D-B04D-B205-82AC8947C2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5BCDAFA-F086-AE46-B84D-608AEFE1D2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CB9E83-DC1E-1346-AAB2-DB5B76FA34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FC163E-F97B-8844-8147-8C45BB872624}"/>
              </a:ext>
            </a:extLst>
          </p:cNvPr>
          <p:cNvSpPr>
            <a:spLocks noGrp="1"/>
          </p:cNvSpPr>
          <p:nvPr>
            <p:ph type="dt" sz="half" idx="10"/>
          </p:nvPr>
        </p:nvSpPr>
        <p:spPr/>
        <p:txBody>
          <a:bodyPr/>
          <a:lstStyle/>
          <a:p>
            <a:fld id="{96B7E3ED-B20A-6048-B47A-4D2029CBF235}" type="datetime1">
              <a:rPr lang="en-US" smtClean="0"/>
              <a:t>9/21/20</a:t>
            </a:fld>
            <a:endParaRPr lang="en-US"/>
          </a:p>
        </p:txBody>
      </p:sp>
      <p:sp>
        <p:nvSpPr>
          <p:cNvPr id="6" name="Footer Placeholder 5">
            <a:extLst>
              <a:ext uri="{FF2B5EF4-FFF2-40B4-BE49-F238E27FC236}">
                <a16:creationId xmlns:a16="http://schemas.microsoft.com/office/drawing/2014/main" id="{7CAD65E6-2F0B-D34D-9276-30C02B99D3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2BF645-8993-C445-9EEF-8BDE164C527B}"/>
              </a:ext>
            </a:extLst>
          </p:cNvPr>
          <p:cNvSpPr>
            <a:spLocks noGrp="1"/>
          </p:cNvSpPr>
          <p:nvPr>
            <p:ph type="sldNum" sz="quarter" idx="12"/>
          </p:nvPr>
        </p:nvSpPr>
        <p:spPr/>
        <p:txBody>
          <a:bodyPr/>
          <a:lstStyle/>
          <a:p>
            <a:fld id="{94DC9DD2-2495-514D-AC64-61306741A44B}" type="slidenum">
              <a:rPr lang="en-US" smtClean="0"/>
              <a:t>‹#›</a:t>
            </a:fld>
            <a:endParaRPr lang="en-US"/>
          </a:p>
        </p:txBody>
      </p:sp>
    </p:spTree>
    <p:extLst>
      <p:ext uri="{BB962C8B-B14F-4D97-AF65-F5344CB8AC3E}">
        <p14:creationId xmlns:p14="http://schemas.microsoft.com/office/powerpoint/2010/main" val="2527776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9DE71-5713-AC4B-9B76-3AD5E11AA6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EF88BC1-CECF-1541-8115-C1187D6C1F4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DA54DB-20BC-BA48-9CE6-8E15F82129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9FFE61-E0CA-A649-8159-A04D0D4C5249}"/>
              </a:ext>
            </a:extLst>
          </p:cNvPr>
          <p:cNvSpPr>
            <a:spLocks noGrp="1"/>
          </p:cNvSpPr>
          <p:nvPr>
            <p:ph type="dt" sz="half" idx="10"/>
          </p:nvPr>
        </p:nvSpPr>
        <p:spPr/>
        <p:txBody>
          <a:bodyPr/>
          <a:lstStyle/>
          <a:p>
            <a:fld id="{C02B8D08-3039-0E4A-9917-0F1A79858BF2}" type="datetime1">
              <a:rPr lang="en-US" smtClean="0"/>
              <a:t>9/21/20</a:t>
            </a:fld>
            <a:endParaRPr lang="en-US"/>
          </a:p>
        </p:txBody>
      </p:sp>
      <p:sp>
        <p:nvSpPr>
          <p:cNvPr id="6" name="Footer Placeholder 5">
            <a:extLst>
              <a:ext uri="{FF2B5EF4-FFF2-40B4-BE49-F238E27FC236}">
                <a16:creationId xmlns:a16="http://schemas.microsoft.com/office/drawing/2014/main" id="{E138D1BE-B7FB-074E-B10A-5F2594768B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6472AD-DE34-4C44-B092-E82118729821}"/>
              </a:ext>
            </a:extLst>
          </p:cNvPr>
          <p:cNvSpPr>
            <a:spLocks noGrp="1"/>
          </p:cNvSpPr>
          <p:nvPr>
            <p:ph type="sldNum" sz="quarter" idx="12"/>
          </p:nvPr>
        </p:nvSpPr>
        <p:spPr/>
        <p:txBody>
          <a:bodyPr/>
          <a:lstStyle/>
          <a:p>
            <a:fld id="{94DC9DD2-2495-514D-AC64-61306741A44B}" type="slidenum">
              <a:rPr lang="en-US" smtClean="0"/>
              <a:t>‹#›</a:t>
            </a:fld>
            <a:endParaRPr lang="en-US"/>
          </a:p>
        </p:txBody>
      </p:sp>
    </p:spTree>
    <p:extLst>
      <p:ext uri="{BB962C8B-B14F-4D97-AF65-F5344CB8AC3E}">
        <p14:creationId xmlns:p14="http://schemas.microsoft.com/office/powerpoint/2010/main" val="31368606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7CFFCE-FF35-6541-8FB7-B95610D10B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CC60B80-FAAC-E048-9CB5-3F2EAA6027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C19916-B057-194A-B1D5-2CB79C0BB0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104420-79A5-2840-9640-DC6DB48D55EE}" type="datetime1">
              <a:rPr lang="en-US" smtClean="0"/>
              <a:t>9/21/20</a:t>
            </a:fld>
            <a:endParaRPr lang="en-US"/>
          </a:p>
        </p:txBody>
      </p:sp>
      <p:sp>
        <p:nvSpPr>
          <p:cNvPr id="5" name="Footer Placeholder 4">
            <a:extLst>
              <a:ext uri="{FF2B5EF4-FFF2-40B4-BE49-F238E27FC236}">
                <a16:creationId xmlns:a16="http://schemas.microsoft.com/office/drawing/2014/main" id="{2B860451-78AB-7842-A93B-44C813DDB5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153A8C1-6363-D246-A264-64E729820E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DC9DD2-2495-514D-AC64-61306741A44B}" type="slidenum">
              <a:rPr lang="en-US" smtClean="0"/>
              <a:t>‹#›</a:t>
            </a:fld>
            <a:endParaRPr lang="en-US"/>
          </a:p>
        </p:txBody>
      </p:sp>
    </p:spTree>
    <p:extLst>
      <p:ext uri="{BB962C8B-B14F-4D97-AF65-F5344CB8AC3E}">
        <p14:creationId xmlns:p14="http://schemas.microsoft.com/office/powerpoint/2010/main" val="1405756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slide" Target="slide2.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https://www.dropbox.com/s/kjpiofcvny8wtoq/Animated%20fold-out%20piece%20v003.mp4?dl=0"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hyperlink" Target="https://www.invent.org/inductees/james-e-west" TargetMode="External"/><Relationship Id="rId4" Type="http://schemas.openxmlformats.org/officeDocument/2006/relationships/slide" Target="slide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s://www.invent.org/inductees/garrett-w-brown" TargetMode="External"/><Relationship Id="rId4" Type="http://schemas.openxmlformats.org/officeDocument/2006/relationships/slide" Target="slide7.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s://www.invent.org/inductees/sumita-mitra" TargetMode="External"/><Relationship Id="rId4" Type="http://schemas.openxmlformats.org/officeDocument/2006/relationships/slide" Target="slide7.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s://www.invent.org/inductees/marcian-e-ted-hoff" TargetMode="External"/><Relationship Id="rId4" Type="http://schemas.openxmlformats.org/officeDocument/2006/relationships/slide" Target="slide7.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hyperlink" Target="https://www.invent.org/inductees/spencer-silver" TargetMode="External"/><Relationship Id="rId4" Type="http://schemas.openxmlformats.org/officeDocument/2006/relationships/slide" Target="slide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hyperlink" Target="https://www.invent.org/inductees/raymond-v-damadian"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slide" Target="slide7.xml"/><Relationship Id="rId5" Type="http://schemas.openxmlformats.org/officeDocument/2006/relationships/slide" Target="slide14.xml"/><Relationship Id="rId4" Type="http://schemas.openxmlformats.org/officeDocument/2006/relationships/slide" Target="slide8.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4.jpe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13" Type="http://schemas.openxmlformats.org/officeDocument/2006/relationships/image" Target="../media/image36.png"/><Relationship Id="rId18" Type="http://schemas.openxmlformats.org/officeDocument/2006/relationships/image" Target="../media/image41.png"/><Relationship Id="rId26" Type="http://schemas.openxmlformats.org/officeDocument/2006/relationships/hyperlink" Target="https://www.invent.org/sites/default/files/file-upload/2020-09/Club_At-Home_Program_Catalog_Final_Web.pdf" TargetMode="External"/><Relationship Id="rId3" Type="http://schemas.openxmlformats.org/officeDocument/2006/relationships/image" Target="../media/image1.png"/><Relationship Id="rId21" Type="http://schemas.openxmlformats.org/officeDocument/2006/relationships/image" Target="../media/image44.jpeg"/><Relationship Id="rId34" Type="http://schemas.openxmlformats.org/officeDocument/2006/relationships/hyperlink" Target="https://www.invent.org/sites/default/files/2020-08/Invention%20Project%20K-6_Program_Catalog_Final%20Web.pdf" TargetMode="External"/><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image" Target="../media/image40.jpeg"/><Relationship Id="rId25" Type="http://schemas.openxmlformats.org/officeDocument/2006/relationships/hyperlink" Target="https://www.invent.org/educators/club-invention-afterschool" TargetMode="External"/><Relationship Id="rId33" Type="http://schemas.openxmlformats.org/officeDocument/2006/relationships/image" Target="../media/image49.png"/><Relationship Id="rId2" Type="http://schemas.openxmlformats.org/officeDocument/2006/relationships/notesSlide" Target="../notesSlides/notesSlide18.xml"/><Relationship Id="rId16" Type="http://schemas.openxmlformats.org/officeDocument/2006/relationships/image" Target="../media/image39.png"/><Relationship Id="rId20" Type="http://schemas.openxmlformats.org/officeDocument/2006/relationships/image" Target="../media/image43.png"/><Relationship Id="rId29" Type="http://schemas.openxmlformats.org/officeDocument/2006/relationships/hyperlink" Target="https://www.invent.org/programs/camp-invention" TargetMode="External"/><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24" Type="http://schemas.openxmlformats.org/officeDocument/2006/relationships/image" Target="../media/image47.jpeg"/><Relationship Id="rId32" Type="http://schemas.openxmlformats.org/officeDocument/2006/relationships/image" Target="../media/image48.png"/><Relationship Id="rId5" Type="http://schemas.openxmlformats.org/officeDocument/2006/relationships/image" Target="../media/image28.jpeg"/><Relationship Id="rId15" Type="http://schemas.openxmlformats.org/officeDocument/2006/relationships/image" Target="../media/image38.png"/><Relationship Id="rId23" Type="http://schemas.openxmlformats.org/officeDocument/2006/relationships/image" Target="../media/image46.jpeg"/><Relationship Id="rId28" Type="http://schemas.openxmlformats.org/officeDocument/2006/relationships/hyperlink" Target="https://www.invent.org/educators/invention-playground" TargetMode="External"/><Relationship Id="rId10" Type="http://schemas.openxmlformats.org/officeDocument/2006/relationships/image" Target="../media/image33.png"/><Relationship Id="rId19" Type="http://schemas.openxmlformats.org/officeDocument/2006/relationships/image" Target="../media/image42.png"/><Relationship Id="rId31" Type="http://schemas.openxmlformats.org/officeDocument/2006/relationships/hyperlink" Target="https://www.invent.org/educators/professional-development" TargetMode="External"/><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 Id="rId22" Type="http://schemas.openxmlformats.org/officeDocument/2006/relationships/image" Target="../media/image45.png"/><Relationship Id="rId27" Type="http://schemas.openxmlformats.org/officeDocument/2006/relationships/hyperlink" Target="https://www.invent.org/educators/stem-maker-lab" TargetMode="External"/><Relationship Id="rId30" Type="http://schemas.openxmlformats.org/officeDocument/2006/relationships/hyperlink" Target="https://www.invent.org/sites/default/files/2020-08/IEK_Program_Catalog.pdf" TargetMode="External"/><Relationship Id="rId35" Type="http://schemas.openxmlformats.org/officeDocument/2006/relationships/hyperlink" Target="https://www.invent.org/educators/invention-project" TargetMode="External"/><Relationship Id="rId8" Type="http://schemas.openxmlformats.org/officeDocument/2006/relationships/image" Target="../media/image31.png"/></Relationships>
</file>

<file path=ppt/slides/_rels/slide19.xml.rels><?xml version="1.0" encoding="UTF-8" standalone="yes"?>
<Relationships xmlns="http://schemas.openxmlformats.org/package/2006/relationships"><Relationship Id="rId13" Type="http://schemas.openxmlformats.org/officeDocument/2006/relationships/image" Target="../media/image36.png"/><Relationship Id="rId18" Type="http://schemas.openxmlformats.org/officeDocument/2006/relationships/image" Target="../media/image41.png"/><Relationship Id="rId26" Type="http://schemas.openxmlformats.org/officeDocument/2006/relationships/hyperlink" Target="https://www.invent.org/sites/default/files/file-upload/2020-09/Club_At-Home_Program_Catalog_Final_Web.pdf" TargetMode="External"/><Relationship Id="rId3" Type="http://schemas.openxmlformats.org/officeDocument/2006/relationships/image" Target="../media/image1.png"/><Relationship Id="rId21" Type="http://schemas.openxmlformats.org/officeDocument/2006/relationships/image" Target="../media/image44.jpeg"/><Relationship Id="rId34" Type="http://schemas.openxmlformats.org/officeDocument/2006/relationships/hyperlink" Target="https://www.invent.org/sites/default/files/2020-08/Invention%20Project%20K-6_Program_Catalog_Final%20Web.pdf" TargetMode="External"/><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image" Target="../media/image40.jpeg"/><Relationship Id="rId25" Type="http://schemas.openxmlformats.org/officeDocument/2006/relationships/hyperlink" Target="https://www.invent.org/educators/club-invention-afterschool" TargetMode="External"/><Relationship Id="rId33" Type="http://schemas.openxmlformats.org/officeDocument/2006/relationships/image" Target="../media/image49.png"/><Relationship Id="rId2" Type="http://schemas.openxmlformats.org/officeDocument/2006/relationships/notesSlide" Target="../notesSlides/notesSlide19.xml"/><Relationship Id="rId16" Type="http://schemas.openxmlformats.org/officeDocument/2006/relationships/image" Target="../media/image39.png"/><Relationship Id="rId20" Type="http://schemas.openxmlformats.org/officeDocument/2006/relationships/image" Target="../media/image43.png"/><Relationship Id="rId29" Type="http://schemas.openxmlformats.org/officeDocument/2006/relationships/hyperlink" Target="https://www.invent.org/programs/camp-invention" TargetMode="External"/><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24" Type="http://schemas.openxmlformats.org/officeDocument/2006/relationships/image" Target="../media/image47.jpeg"/><Relationship Id="rId32" Type="http://schemas.openxmlformats.org/officeDocument/2006/relationships/image" Target="../media/image48.png"/><Relationship Id="rId5" Type="http://schemas.openxmlformats.org/officeDocument/2006/relationships/image" Target="../media/image28.jpeg"/><Relationship Id="rId15" Type="http://schemas.openxmlformats.org/officeDocument/2006/relationships/image" Target="../media/image38.png"/><Relationship Id="rId23" Type="http://schemas.openxmlformats.org/officeDocument/2006/relationships/image" Target="../media/image46.jpeg"/><Relationship Id="rId28" Type="http://schemas.openxmlformats.org/officeDocument/2006/relationships/hyperlink" Target="https://www.invent.org/educators/invention-playground" TargetMode="External"/><Relationship Id="rId10" Type="http://schemas.openxmlformats.org/officeDocument/2006/relationships/image" Target="../media/image33.png"/><Relationship Id="rId19" Type="http://schemas.openxmlformats.org/officeDocument/2006/relationships/image" Target="../media/image42.png"/><Relationship Id="rId31" Type="http://schemas.openxmlformats.org/officeDocument/2006/relationships/hyperlink" Target="https://www.invent.org/educators/professional-development" TargetMode="External"/><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 Id="rId22" Type="http://schemas.openxmlformats.org/officeDocument/2006/relationships/image" Target="../media/image45.png"/><Relationship Id="rId27" Type="http://schemas.openxmlformats.org/officeDocument/2006/relationships/hyperlink" Target="https://www.invent.org/educators/stem-maker-lab" TargetMode="External"/><Relationship Id="rId30" Type="http://schemas.openxmlformats.org/officeDocument/2006/relationships/hyperlink" Target="https://www.invent.org/sites/default/files/2020-08/IEK_Program_Catalog.pdf" TargetMode="External"/><Relationship Id="rId35" Type="http://schemas.openxmlformats.org/officeDocument/2006/relationships/hyperlink" Target="https://www.invent.org/educators/invention-project" TargetMode="External"/><Relationship Id="rId8"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slide" Target="slide9.xml"/><Relationship Id="rId3" Type="http://schemas.openxmlformats.org/officeDocument/2006/relationships/image" Target="../media/image13.png"/><Relationship Id="rId7" Type="http://schemas.openxmlformats.org/officeDocument/2006/relationships/slide" Target="slide11.xml"/><Relationship Id="rId12" Type="http://schemas.openxmlformats.org/officeDocument/2006/relationships/slide" Target="slide8.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slide" Target="slide10.xml"/><Relationship Id="rId11" Type="http://schemas.openxmlformats.org/officeDocument/2006/relationships/slide" Target="slide15.xml"/><Relationship Id="rId5" Type="http://schemas.openxmlformats.org/officeDocument/2006/relationships/image" Target="../media/image7.png"/><Relationship Id="rId10" Type="http://schemas.openxmlformats.org/officeDocument/2006/relationships/slide" Target="slide14.xml"/><Relationship Id="rId4" Type="http://schemas.openxmlformats.org/officeDocument/2006/relationships/image" Target="../media/image14.png"/><Relationship Id="rId9" Type="http://schemas.openxmlformats.org/officeDocument/2006/relationships/slide" Target="slide13.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www.invent.org/inductees/radia-perlman" TargetMode="External"/><Relationship Id="rId5" Type="http://schemas.openxmlformats.org/officeDocument/2006/relationships/slide" Target="slide15.xml"/><Relationship Id="rId4" Type="http://schemas.openxmlformats.org/officeDocument/2006/relationships/slide" Target="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s://www.invent.org/inductees/frances-arnold" TargetMode="External"/><Relationship Id="rId4" Type="http://schemas.openxmlformats.org/officeDocument/2006/relationships/slide" Target="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D6F6B2-AE24-A14E-8C2F-EFA5523EC27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209" t="7315" r="6187" b="9141"/>
          <a:stretch/>
        </p:blipFill>
        <p:spPr>
          <a:xfrm>
            <a:off x="0" y="1"/>
            <a:ext cx="12192000" cy="6858000"/>
          </a:xfrm>
          <a:prstGeom prst="rect">
            <a:avLst/>
          </a:prstGeom>
          <a:effectLst/>
        </p:spPr>
      </p:pic>
      <p:pic>
        <p:nvPicPr>
          <p:cNvPr id="9" name="Picture 8" descr="A close up of a logo&#10;&#10;Description automatically generated">
            <a:extLst>
              <a:ext uri="{FF2B5EF4-FFF2-40B4-BE49-F238E27FC236}">
                <a16:creationId xmlns:a16="http://schemas.microsoft.com/office/drawing/2014/main" id="{519E1D5D-F165-6549-A3EF-B854D023F152}"/>
              </a:ext>
            </a:extLst>
          </p:cNvPr>
          <p:cNvPicPr>
            <a:picLocks noChangeAspect="1"/>
          </p:cNvPicPr>
          <p:nvPr/>
        </p:nvPicPr>
        <p:blipFill>
          <a:blip r:embed="rId4"/>
          <a:stretch>
            <a:fillRect/>
          </a:stretch>
        </p:blipFill>
        <p:spPr>
          <a:xfrm>
            <a:off x="3032238" y="2443654"/>
            <a:ext cx="6095992" cy="1371598"/>
          </a:xfrm>
          <a:prstGeom prst="rect">
            <a:avLst/>
          </a:prstGeom>
        </p:spPr>
      </p:pic>
      <p:pic>
        <p:nvPicPr>
          <p:cNvPr id="11" name="Picture 10" descr="A picture containing drawing&#10;&#10;Description automatically generated">
            <a:hlinkClick r:id="rId5"/>
            <a:extLst>
              <a:ext uri="{FF2B5EF4-FFF2-40B4-BE49-F238E27FC236}">
                <a16:creationId xmlns:a16="http://schemas.microsoft.com/office/drawing/2014/main" id="{6631C190-FC17-FC4A-BA43-94819FFC7AFE}"/>
              </a:ext>
            </a:extLst>
          </p:cNvPr>
          <p:cNvPicPr>
            <a:picLocks noChangeAspect="1"/>
          </p:cNvPicPr>
          <p:nvPr/>
        </p:nvPicPr>
        <p:blipFill>
          <a:blip r:embed="rId6" cstate="screen">
            <a:alphaModFix amt="20000"/>
            <a:extLst>
              <a:ext uri="{28A0092B-C50C-407E-A947-70E740481C1C}">
                <a14:useLocalDpi xmlns:a14="http://schemas.microsoft.com/office/drawing/2010/main"/>
              </a:ext>
            </a:extLst>
          </a:blip>
          <a:stretch>
            <a:fillRect/>
          </a:stretch>
        </p:blipFill>
        <p:spPr>
          <a:xfrm>
            <a:off x="5690985" y="4847288"/>
            <a:ext cx="805606" cy="795939"/>
          </a:xfrm>
          <a:prstGeom prst="rect">
            <a:avLst/>
          </a:prstGeom>
        </p:spPr>
      </p:pic>
      <p:sp>
        <p:nvSpPr>
          <p:cNvPr id="12" name="Rectangle 11">
            <a:hlinkClick r:id="rId7" action="ppaction://hlinksldjump"/>
            <a:extLst>
              <a:ext uri="{FF2B5EF4-FFF2-40B4-BE49-F238E27FC236}">
                <a16:creationId xmlns:a16="http://schemas.microsoft.com/office/drawing/2014/main" id="{4939D7AD-6138-8147-A4C9-EC2207977F4A}"/>
              </a:ext>
            </a:extLst>
          </p:cNvPr>
          <p:cNvSpPr/>
          <p:nvPr/>
        </p:nvSpPr>
        <p:spPr>
          <a:xfrm>
            <a:off x="5591503" y="4748643"/>
            <a:ext cx="977462" cy="9932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73265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A close up of a sign&#10;&#10;Description automatically generated">
            <a:extLst>
              <a:ext uri="{FF2B5EF4-FFF2-40B4-BE49-F238E27FC236}">
                <a16:creationId xmlns:a16="http://schemas.microsoft.com/office/drawing/2014/main" id="{9BBF6A70-4946-6246-8F22-D6AB167539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Rectangle 9">
            <a:hlinkClick r:id="" action="ppaction://hlinkshowjump?jump=nextslide"/>
            <a:extLst>
              <a:ext uri="{FF2B5EF4-FFF2-40B4-BE49-F238E27FC236}">
                <a16:creationId xmlns:a16="http://schemas.microsoft.com/office/drawing/2014/main" id="{C28FCAF5-1323-5345-80F2-C3DE8A505602}"/>
              </a:ext>
            </a:extLst>
          </p:cNvPr>
          <p:cNvSpPr/>
          <p:nvPr/>
        </p:nvSpPr>
        <p:spPr>
          <a:xfrm>
            <a:off x="3795913" y="5547872"/>
            <a:ext cx="284309" cy="6147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hlinkClick r:id="" action="ppaction://hlinkshowjump?jump=previousslide"/>
            <a:extLst>
              <a:ext uri="{FF2B5EF4-FFF2-40B4-BE49-F238E27FC236}">
                <a16:creationId xmlns:a16="http://schemas.microsoft.com/office/drawing/2014/main" id="{E703105A-60E5-9047-BBB1-E77558E9D99E}"/>
              </a:ext>
            </a:extLst>
          </p:cNvPr>
          <p:cNvSpPr/>
          <p:nvPr/>
        </p:nvSpPr>
        <p:spPr>
          <a:xfrm>
            <a:off x="1613648" y="5547872"/>
            <a:ext cx="284309" cy="6147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B3B45743-6FA0-1547-ACA1-6FC6ED2BEE1D}"/>
              </a:ext>
            </a:extLst>
          </p:cNvPr>
          <p:cNvGrpSpPr/>
          <p:nvPr/>
        </p:nvGrpSpPr>
        <p:grpSpPr>
          <a:xfrm rot="18900000">
            <a:off x="11452186" y="213872"/>
            <a:ext cx="478332" cy="476410"/>
            <a:chOff x="11353800" y="167768"/>
            <a:chExt cx="478332" cy="476410"/>
          </a:xfrm>
        </p:grpSpPr>
        <p:cxnSp>
          <p:nvCxnSpPr>
            <p:cNvPr id="13" name="Straight Connector 12">
              <a:extLst>
                <a:ext uri="{FF2B5EF4-FFF2-40B4-BE49-F238E27FC236}">
                  <a16:creationId xmlns:a16="http://schemas.microsoft.com/office/drawing/2014/main" id="{B40DB2DE-9153-AB48-A84C-50691B67F263}"/>
                </a:ext>
              </a:extLst>
            </p:cNvPr>
            <p:cNvCxnSpPr>
              <a:cxnSpLocks/>
            </p:cNvCxnSpPr>
            <p:nvPr/>
          </p:nvCxnSpPr>
          <p:spPr>
            <a:xfrm>
              <a:off x="11595207" y="167768"/>
              <a:ext cx="0" cy="47641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8FE8D9D-C736-4F46-9A32-A63068C6CC3F}"/>
                </a:ext>
              </a:extLst>
            </p:cNvPr>
            <p:cNvCxnSpPr>
              <a:cxnSpLocks/>
            </p:cNvCxnSpPr>
            <p:nvPr/>
          </p:nvCxnSpPr>
          <p:spPr>
            <a:xfrm flipH="1">
              <a:off x="11353800" y="405973"/>
              <a:ext cx="478332"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5" name="Rectangle 14">
            <a:hlinkClick r:id="rId4" action="ppaction://hlinksldjump"/>
            <a:extLst>
              <a:ext uri="{FF2B5EF4-FFF2-40B4-BE49-F238E27FC236}">
                <a16:creationId xmlns:a16="http://schemas.microsoft.com/office/drawing/2014/main" id="{0B0C5113-7AC3-2949-BAE3-3BF3890485F0}"/>
              </a:ext>
            </a:extLst>
          </p:cNvPr>
          <p:cNvSpPr/>
          <p:nvPr/>
        </p:nvSpPr>
        <p:spPr>
          <a:xfrm>
            <a:off x="11418474" y="192101"/>
            <a:ext cx="560934" cy="5071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hlinkClick r:id="rId4" action="ppaction://hlinksldjump"/>
            <a:extLst>
              <a:ext uri="{FF2B5EF4-FFF2-40B4-BE49-F238E27FC236}">
                <a16:creationId xmlns:a16="http://schemas.microsoft.com/office/drawing/2014/main" id="{6FB229ED-DE7A-E646-BA37-DE43A28E325B}"/>
              </a:ext>
            </a:extLst>
          </p:cNvPr>
          <p:cNvSpPr/>
          <p:nvPr/>
        </p:nvSpPr>
        <p:spPr>
          <a:xfrm>
            <a:off x="2213002" y="5355771"/>
            <a:ext cx="1260181" cy="8606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arallelogram 16">
            <a:hlinkClick r:id="rId5"/>
            <a:extLst>
              <a:ext uri="{FF2B5EF4-FFF2-40B4-BE49-F238E27FC236}">
                <a16:creationId xmlns:a16="http://schemas.microsoft.com/office/drawing/2014/main" id="{0FAD39C9-E4E9-E143-AE5E-811183270224}"/>
              </a:ext>
            </a:extLst>
          </p:cNvPr>
          <p:cNvSpPr/>
          <p:nvPr/>
        </p:nvSpPr>
        <p:spPr>
          <a:xfrm rot="5400000" flipV="1">
            <a:off x="7243233" y="3272369"/>
            <a:ext cx="1566334" cy="4656666"/>
          </a:xfrm>
          <a:prstGeom prst="parallelogram">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50434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38E9E01B-C59E-F546-A30B-6BEC57D4082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Rectangle 9">
            <a:hlinkClick r:id="" action="ppaction://hlinkshowjump?jump=nextslide"/>
            <a:extLst>
              <a:ext uri="{FF2B5EF4-FFF2-40B4-BE49-F238E27FC236}">
                <a16:creationId xmlns:a16="http://schemas.microsoft.com/office/drawing/2014/main" id="{1FCDAE52-32AF-9548-8CD6-67847CE942EF}"/>
              </a:ext>
            </a:extLst>
          </p:cNvPr>
          <p:cNvSpPr/>
          <p:nvPr/>
        </p:nvSpPr>
        <p:spPr>
          <a:xfrm>
            <a:off x="3795913" y="5547872"/>
            <a:ext cx="284309" cy="6147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hlinkClick r:id="" action="ppaction://hlinkshowjump?jump=previousslide"/>
            <a:extLst>
              <a:ext uri="{FF2B5EF4-FFF2-40B4-BE49-F238E27FC236}">
                <a16:creationId xmlns:a16="http://schemas.microsoft.com/office/drawing/2014/main" id="{D5FB932A-0AD4-244A-A888-BC7341663723}"/>
              </a:ext>
            </a:extLst>
          </p:cNvPr>
          <p:cNvSpPr/>
          <p:nvPr/>
        </p:nvSpPr>
        <p:spPr>
          <a:xfrm>
            <a:off x="1613648" y="5547872"/>
            <a:ext cx="284309" cy="6147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8272F89F-4C6C-8F4C-9D08-E14E2DD08B12}"/>
              </a:ext>
            </a:extLst>
          </p:cNvPr>
          <p:cNvGrpSpPr/>
          <p:nvPr/>
        </p:nvGrpSpPr>
        <p:grpSpPr>
          <a:xfrm rot="18900000">
            <a:off x="11452186" y="213872"/>
            <a:ext cx="478332" cy="476410"/>
            <a:chOff x="11353800" y="167768"/>
            <a:chExt cx="478332" cy="476410"/>
          </a:xfrm>
        </p:grpSpPr>
        <p:cxnSp>
          <p:nvCxnSpPr>
            <p:cNvPr id="13" name="Straight Connector 12">
              <a:extLst>
                <a:ext uri="{FF2B5EF4-FFF2-40B4-BE49-F238E27FC236}">
                  <a16:creationId xmlns:a16="http://schemas.microsoft.com/office/drawing/2014/main" id="{FB762CFA-AF10-5749-8B30-804F2D8447AC}"/>
                </a:ext>
              </a:extLst>
            </p:cNvPr>
            <p:cNvCxnSpPr>
              <a:cxnSpLocks/>
            </p:cNvCxnSpPr>
            <p:nvPr/>
          </p:nvCxnSpPr>
          <p:spPr>
            <a:xfrm>
              <a:off x="11595207" y="167768"/>
              <a:ext cx="0" cy="47641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11503C1-7906-CF43-B664-2AAFB436133A}"/>
                </a:ext>
              </a:extLst>
            </p:cNvPr>
            <p:cNvCxnSpPr>
              <a:cxnSpLocks/>
            </p:cNvCxnSpPr>
            <p:nvPr/>
          </p:nvCxnSpPr>
          <p:spPr>
            <a:xfrm flipH="1">
              <a:off x="11353800" y="405973"/>
              <a:ext cx="478332"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5" name="Rectangle 14">
            <a:hlinkClick r:id="rId4" action="ppaction://hlinksldjump"/>
            <a:extLst>
              <a:ext uri="{FF2B5EF4-FFF2-40B4-BE49-F238E27FC236}">
                <a16:creationId xmlns:a16="http://schemas.microsoft.com/office/drawing/2014/main" id="{272BEEDD-DB65-E545-8369-3B69B44B31EE}"/>
              </a:ext>
            </a:extLst>
          </p:cNvPr>
          <p:cNvSpPr/>
          <p:nvPr/>
        </p:nvSpPr>
        <p:spPr>
          <a:xfrm>
            <a:off x="11418474" y="192101"/>
            <a:ext cx="560934" cy="5071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hlinkClick r:id="rId4" action="ppaction://hlinksldjump"/>
            <a:extLst>
              <a:ext uri="{FF2B5EF4-FFF2-40B4-BE49-F238E27FC236}">
                <a16:creationId xmlns:a16="http://schemas.microsoft.com/office/drawing/2014/main" id="{46211F44-ADB1-6847-9ECE-C316C423B270}"/>
              </a:ext>
            </a:extLst>
          </p:cNvPr>
          <p:cNvSpPr/>
          <p:nvPr/>
        </p:nvSpPr>
        <p:spPr>
          <a:xfrm>
            <a:off x="2213002" y="5355771"/>
            <a:ext cx="1260181" cy="8606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arallelogram 16">
            <a:hlinkClick r:id="rId5"/>
            <a:extLst>
              <a:ext uri="{FF2B5EF4-FFF2-40B4-BE49-F238E27FC236}">
                <a16:creationId xmlns:a16="http://schemas.microsoft.com/office/drawing/2014/main" id="{ACBB8A66-9637-A749-840F-C16FABFAA5E0}"/>
              </a:ext>
            </a:extLst>
          </p:cNvPr>
          <p:cNvSpPr/>
          <p:nvPr/>
        </p:nvSpPr>
        <p:spPr>
          <a:xfrm rot="5400000" flipV="1">
            <a:off x="7628466" y="2861734"/>
            <a:ext cx="1566334" cy="5427133"/>
          </a:xfrm>
          <a:prstGeom prst="parallelogram">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7254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A close up of text on a white background&#10;&#10;Description automatically generated">
            <a:extLst>
              <a:ext uri="{FF2B5EF4-FFF2-40B4-BE49-F238E27FC236}">
                <a16:creationId xmlns:a16="http://schemas.microsoft.com/office/drawing/2014/main" id="{BD9CA6F0-B0B9-FE41-83BD-47B2FE31A1E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Rectangle 9">
            <a:hlinkClick r:id="" action="ppaction://hlinkshowjump?jump=nextslide"/>
            <a:extLst>
              <a:ext uri="{FF2B5EF4-FFF2-40B4-BE49-F238E27FC236}">
                <a16:creationId xmlns:a16="http://schemas.microsoft.com/office/drawing/2014/main" id="{935444DD-9BF4-F040-A2B8-A4C0E7F03BCC}"/>
              </a:ext>
            </a:extLst>
          </p:cNvPr>
          <p:cNvSpPr/>
          <p:nvPr/>
        </p:nvSpPr>
        <p:spPr>
          <a:xfrm>
            <a:off x="3795913" y="5547872"/>
            <a:ext cx="284309" cy="6147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hlinkClick r:id="" action="ppaction://hlinkshowjump?jump=previousslide"/>
            <a:extLst>
              <a:ext uri="{FF2B5EF4-FFF2-40B4-BE49-F238E27FC236}">
                <a16:creationId xmlns:a16="http://schemas.microsoft.com/office/drawing/2014/main" id="{8B524451-848A-D64E-A7EC-1353CB0C71EF}"/>
              </a:ext>
            </a:extLst>
          </p:cNvPr>
          <p:cNvSpPr/>
          <p:nvPr/>
        </p:nvSpPr>
        <p:spPr>
          <a:xfrm>
            <a:off x="1613648" y="5547872"/>
            <a:ext cx="284309" cy="6147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03FD75E4-FE89-5649-9CC6-E42B4B514B81}"/>
              </a:ext>
            </a:extLst>
          </p:cNvPr>
          <p:cNvGrpSpPr/>
          <p:nvPr/>
        </p:nvGrpSpPr>
        <p:grpSpPr>
          <a:xfrm rot="18900000">
            <a:off x="11452186" y="213872"/>
            <a:ext cx="478332" cy="476410"/>
            <a:chOff x="11353800" y="167768"/>
            <a:chExt cx="478332" cy="476410"/>
          </a:xfrm>
        </p:grpSpPr>
        <p:cxnSp>
          <p:nvCxnSpPr>
            <p:cNvPr id="13" name="Straight Connector 12">
              <a:extLst>
                <a:ext uri="{FF2B5EF4-FFF2-40B4-BE49-F238E27FC236}">
                  <a16:creationId xmlns:a16="http://schemas.microsoft.com/office/drawing/2014/main" id="{C3EA21A4-AAAF-EC48-8CAF-16B7F3596C31}"/>
                </a:ext>
              </a:extLst>
            </p:cNvPr>
            <p:cNvCxnSpPr>
              <a:cxnSpLocks/>
            </p:cNvCxnSpPr>
            <p:nvPr/>
          </p:nvCxnSpPr>
          <p:spPr>
            <a:xfrm>
              <a:off x="11595207" y="167768"/>
              <a:ext cx="0" cy="47641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CF90A48-C0B4-0E4F-8CED-ADDC098A303F}"/>
                </a:ext>
              </a:extLst>
            </p:cNvPr>
            <p:cNvCxnSpPr>
              <a:cxnSpLocks/>
            </p:cNvCxnSpPr>
            <p:nvPr/>
          </p:nvCxnSpPr>
          <p:spPr>
            <a:xfrm flipH="1">
              <a:off x="11353800" y="405973"/>
              <a:ext cx="478332"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5" name="Rectangle 14">
            <a:hlinkClick r:id="rId4" action="ppaction://hlinksldjump"/>
            <a:extLst>
              <a:ext uri="{FF2B5EF4-FFF2-40B4-BE49-F238E27FC236}">
                <a16:creationId xmlns:a16="http://schemas.microsoft.com/office/drawing/2014/main" id="{195DA79C-6B16-6B4E-9A28-26AAA41DC32F}"/>
              </a:ext>
            </a:extLst>
          </p:cNvPr>
          <p:cNvSpPr/>
          <p:nvPr/>
        </p:nvSpPr>
        <p:spPr>
          <a:xfrm>
            <a:off x="11418474" y="192101"/>
            <a:ext cx="560934" cy="5071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hlinkClick r:id="rId4" action="ppaction://hlinksldjump"/>
            <a:extLst>
              <a:ext uri="{FF2B5EF4-FFF2-40B4-BE49-F238E27FC236}">
                <a16:creationId xmlns:a16="http://schemas.microsoft.com/office/drawing/2014/main" id="{9A51FD59-9BAD-7F44-93B6-58FDFA5E1EA7}"/>
              </a:ext>
            </a:extLst>
          </p:cNvPr>
          <p:cNvSpPr/>
          <p:nvPr/>
        </p:nvSpPr>
        <p:spPr>
          <a:xfrm>
            <a:off x="2213002" y="5355771"/>
            <a:ext cx="1260181" cy="8606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arallelogram 16">
            <a:hlinkClick r:id="rId5"/>
            <a:extLst>
              <a:ext uri="{FF2B5EF4-FFF2-40B4-BE49-F238E27FC236}">
                <a16:creationId xmlns:a16="http://schemas.microsoft.com/office/drawing/2014/main" id="{E228CB6D-D988-5746-A10D-CB105DB6E827}"/>
              </a:ext>
            </a:extLst>
          </p:cNvPr>
          <p:cNvSpPr/>
          <p:nvPr/>
        </p:nvSpPr>
        <p:spPr>
          <a:xfrm rot="5400000" flipV="1">
            <a:off x="7603068" y="2912534"/>
            <a:ext cx="1523998" cy="5334000"/>
          </a:xfrm>
          <a:prstGeom prst="parallelogram">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59118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A9DA6035-52DE-7E45-A158-F75DBB5FEB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Rectangle 9">
            <a:hlinkClick r:id="" action="ppaction://hlinkshowjump?jump=nextslide"/>
            <a:extLst>
              <a:ext uri="{FF2B5EF4-FFF2-40B4-BE49-F238E27FC236}">
                <a16:creationId xmlns:a16="http://schemas.microsoft.com/office/drawing/2014/main" id="{9DA8B42E-C62E-6F4A-8EE8-A839C15735C4}"/>
              </a:ext>
            </a:extLst>
          </p:cNvPr>
          <p:cNvSpPr/>
          <p:nvPr/>
        </p:nvSpPr>
        <p:spPr>
          <a:xfrm>
            <a:off x="3795913" y="5547872"/>
            <a:ext cx="284309" cy="6147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hlinkClick r:id="" action="ppaction://hlinkshowjump?jump=previousslide"/>
            <a:extLst>
              <a:ext uri="{FF2B5EF4-FFF2-40B4-BE49-F238E27FC236}">
                <a16:creationId xmlns:a16="http://schemas.microsoft.com/office/drawing/2014/main" id="{806A9801-A207-B047-92A6-7A55EA923C85}"/>
              </a:ext>
            </a:extLst>
          </p:cNvPr>
          <p:cNvSpPr/>
          <p:nvPr/>
        </p:nvSpPr>
        <p:spPr>
          <a:xfrm>
            <a:off x="1613648" y="5547872"/>
            <a:ext cx="284309" cy="6147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185866E2-5AFD-FA4B-96CE-BBB2BF8F54EB}"/>
              </a:ext>
            </a:extLst>
          </p:cNvPr>
          <p:cNvGrpSpPr/>
          <p:nvPr/>
        </p:nvGrpSpPr>
        <p:grpSpPr>
          <a:xfrm rot="18900000">
            <a:off x="11452186" y="213872"/>
            <a:ext cx="478332" cy="476410"/>
            <a:chOff x="11353800" y="167768"/>
            <a:chExt cx="478332" cy="476410"/>
          </a:xfrm>
        </p:grpSpPr>
        <p:cxnSp>
          <p:nvCxnSpPr>
            <p:cNvPr id="13" name="Straight Connector 12">
              <a:extLst>
                <a:ext uri="{FF2B5EF4-FFF2-40B4-BE49-F238E27FC236}">
                  <a16:creationId xmlns:a16="http://schemas.microsoft.com/office/drawing/2014/main" id="{57881444-C231-5D41-B05D-08CF78868B7B}"/>
                </a:ext>
              </a:extLst>
            </p:cNvPr>
            <p:cNvCxnSpPr>
              <a:cxnSpLocks/>
            </p:cNvCxnSpPr>
            <p:nvPr/>
          </p:nvCxnSpPr>
          <p:spPr>
            <a:xfrm>
              <a:off x="11595207" y="167768"/>
              <a:ext cx="0" cy="47641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1A42AF2-0DEE-2E49-8C62-3AC7BC1050F2}"/>
                </a:ext>
              </a:extLst>
            </p:cNvPr>
            <p:cNvCxnSpPr>
              <a:cxnSpLocks/>
            </p:cNvCxnSpPr>
            <p:nvPr/>
          </p:nvCxnSpPr>
          <p:spPr>
            <a:xfrm flipH="1">
              <a:off x="11353800" y="405973"/>
              <a:ext cx="478332"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5" name="Rectangle 14">
            <a:hlinkClick r:id="rId4" action="ppaction://hlinksldjump"/>
            <a:extLst>
              <a:ext uri="{FF2B5EF4-FFF2-40B4-BE49-F238E27FC236}">
                <a16:creationId xmlns:a16="http://schemas.microsoft.com/office/drawing/2014/main" id="{11532E3C-05B3-6E46-9F57-78F8A6A2BDD6}"/>
              </a:ext>
            </a:extLst>
          </p:cNvPr>
          <p:cNvSpPr/>
          <p:nvPr/>
        </p:nvSpPr>
        <p:spPr>
          <a:xfrm>
            <a:off x="11418474" y="192101"/>
            <a:ext cx="560934" cy="5071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hlinkClick r:id="rId4" action="ppaction://hlinksldjump"/>
            <a:extLst>
              <a:ext uri="{FF2B5EF4-FFF2-40B4-BE49-F238E27FC236}">
                <a16:creationId xmlns:a16="http://schemas.microsoft.com/office/drawing/2014/main" id="{B6C3E85D-E79B-D245-A0F2-42EADE80C71A}"/>
              </a:ext>
            </a:extLst>
          </p:cNvPr>
          <p:cNvSpPr/>
          <p:nvPr/>
        </p:nvSpPr>
        <p:spPr>
          <a:xfrm>
            <a:off x="2213002" y="5355771"/>
            <a:ext cx="1260181" cy="8606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arallelogram 16">
            <a:hlinkClick r:id="rId5"/>
            <a:extLst>
              <a:ext uri="{FF2B5EF4-FFF2-40B4-BE49-F238E27FC236}">
                <a16:creationId xmlns:a16="http://schemas.microsoft.com/office/drawing/2014/main" id="{3E495A4D-DD4E-DE4F-9217-010281C04ECF}"/>
              </a:ext>
            </a:extLst>
          </p:cNvPr>
          <p:cNvSpPr/>
          <p:nvPr/>
        </p:nvSpPr>
        <p:spPr>
          <a:xfrm rot="5400000" flipV="1">
            <a:off x="6582834" y="3314699"/>
            <a:ext cx="1523998" cy="4546600"/>
          </a:xfrm>
          <a:prstGeom prst="parallelogram">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61416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4295A5-DAD5-1A4E-B5A0-789570632A5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Rectangle 7">
            <a:hlinkClick r:id="" action="ppaction://hlinkshowjump?jump=nextslide"/>
            <a:extLst>
              <a:ext uri="{FF2B5EF4-FFF2-40B4-BE49-F238E27FC236}">
                <a16:creationId xmlns:a16="http://schemas.microsoft.com/office/drawing/2014/main" id="{F150BA44-9F9E-1041-9790-A3A813FEE4A3}"/>
              </a:ext>
            </a:extLst>
          </p:cNvPr>
          <p:cNvSpPr/>
          <p:nvPr/>
        </p:nvSpPr>
        <p:spPr>
          <a:xfrm>
            <a:off x="3795913" y="5547872"/>
            <a:ext cx="284309" cy="6147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hlinkClick r:id="" action="ppaction://hlinkshowjump?jump=previousslide"/>
            <a:extLst>
              <a:ext uri="{FF2B5EF4-FFF2-40B4-BE49-F238E27FC236}">
                <a16:creationId xmlns:a16="http://schemas.microsoft.com/office/drawing/2014/main" id="{2D9BF285-D439-9A43-BFBB-1496C275A5C4}"/>
              </a:ext>
            </a:extLst>
          </p:cNvPr>
          <p:cNvSpPr/>
          <p:nvPr/>
        </p:nvSpPr>
        <p:spPr>
          <a:xfrm>
            <a:off x="1613648" y="5547872"/>
            <a:ext cx="284309" cy="6147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0F1D0FC4-D4CA-1145-A623-00B5907EF9E3}"/>
              </a:ext>
            </a:extLst>
          </p:cNvPr>
          <p:cNvGrpSpPr/>
          <p:nvPr/>
        </p:nvGrpSpPr>
        <p:grpSpPr>
          <a:xfrm rot="18900000">
            <a:off x="11452186" y="213872"/>
            <a:ext cx="478332" cy="476410"/>
            <a:chOff x="11353800" y="167768"/>
            <a:chExt cx="478332" cy="476410"/>
          </a:xfrm>
        </p:grpSpPr>
        <p:cxnSp>
          <p:nvCxnSpPr>
            <p:cNvPr id="11" name="Straight Connector 10">
              <a:extLst>
                <a:ext uri="{FF2B5EF4-FFF2-40B4-BE49-F238E27FC236}">
                  <a16:creationId xmlns:a16="http://schemas.microsoft.com/office/drawing/2014/main" id="{51237958-D075-A74C-987B-CDBC5304FE94}"/>
                </a:ext>
              </a:extLst>
            </p:cNvPr>
            <p:cNvCxnSpPr>
              <a:cxnSpLocks/>
            </p:cNvCxnSpPr>
            <p:nvPr/>
          </p:nvCxnSpPr>
          <p:spPr>
            <a:xfrm>
              <a:off x="11595207" y="167768"/>
              <a:ext cx="0" cy="47641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C48D46C-6C5B-F142-B0E8-C389637D3032}"/>
                </a:ext>
              </a:extLst>
            </p:cNvPr>
            <p:cNvCxnSpPr>
              <a:cxnSpLocks/>
            </p:cNvCxnSpPr>
            <p:nvPr/>
          </p:nvCxnSpPr>
          <p:spPr>
            <a:xfrm flipH="1">
              <a:off x="11353800" y="405973"/>
              <a:ext cx="478332"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3" name="Rectangle 12">
            <a:hlinkClick r:id="rId4" action="ppaction://hlinksldjump"/>
            <a:extLst>
              <a:ext uri="{FF2B5EF4-FFF2-40B4-BE49-F238E27FC236}">
                <a16:creationId xmlns:a16="http://schemas.microsoft.com/office/drawing/2014/main" id="{FB95A3FF-7F6D-AE4E-8808-44ED729AA7B4}"/>
              </a:ext>
            </a:extLst>
          </p:cNvPr>
          <p:cNvSpPr/>
          <p:nvPr/>
        </p:nvSpPr>
        <p:spPr>
          <a:xfrm>
            <a:off x="11418474" y="192101"/>
            <a:ext cx="560934" cy="5071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hlinkClick r:id="rId4" action="ppaction://hlinksldjump"/>
            <a:extLst>
              <a:ext uri="{FF2B5EF4-FFF2-40B4-BE49-F238E27FC236}">
                <a16:creationId xmlns:a16="http://schemas.microsoft.com/office/drawing/2014/main" id="{2B5F627C-2A76-6846-A1D1-9885E5DC118C}"/>
              </a:ext>
            </a:extLst>
          </p:cNvPr>
          <p:cNvSpPr/>
          <p:nvPr/>
        </p:nvSpPr>
        <p:spPr>
          <a:xfrm>
            <a:off x="2213002" y="5355771"/>
            <a:ext cx="1260181" cy="8606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arallelogram 14">
            <a:hlinkClick r:id="rId5"/>
            <a:extLst>
              <a:ext uri="{FF2B5EF4-FFF2-40B4-BE49-F238E27FC236}">
                <a16:creationId xmlns:a16="http://schemas.microsoft.com/office/drawing/2014/main" id="{42D926A9-D34E-3F46-BB85-3EB72ABDB786}"/>
              </a:ext>
            </a:extLst>
          </p:cNvPr>
          <p:cNvSpPr/>
          <p:nvPr/>
        </p:nvSpPr>
        <p:spPr>
          <a:xfrm rot="5400000" flipV="1">
            <a:off x="7167032" y="3636432"/>
            <a:ext cx="1490134" cy="4004736"/>
          </a:xfrm>
          <a:prstGeom prst="parallelogram">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01539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8FE2919E-7722-6247-A2CC-655187FCE2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Rectangle 7">
            <a:hlinkClick r:id="rId4" action="ppaction://hlinksldjump"/>
            <a:extLst>
              <a:ext uri="{FF2B5EF4-FFF2-40B4-BE49-F238E27FC236}">
                <a16:creationId xmlns:a16="http://schemas.microsoft.com/office/drawing/2014/main" id="{1FE3B80B-4258-A04D-B988-3D4EBA12228C}"/>
              </a:ext>
            </a:extLst>
          </p:cNvPr>
          <p:cNvSpPr/>
          <p:nvPr/>
        </p:nvSpPr>
        <p:spPr>
          <a:xfrm>
            <a:off x="3795913" y="5547872"/>
            <a:ext cx="284309" cy="6147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hlinkClick r:id="rId5" action="ppaction://hlinksldjump"/>
            <a:extLst>
              <a:ext uri="{FF2B5EF4-FFF2-40B4-BE49-F238E27FC236}">
                <a16:creationId xmlns:a16="http://schemas.microsoft.com/office/drawing/2014/main" id="{48C7F697-1436-574C-B41F-B207258B6C3C}"/>
              </a:ext>
            </a:extLst>
          </p:cNvPr>
          <p:cNvSpPr/>
          <p:nvPr/>
        </p:nvSpPr>
        <p:spPr>
          <a:xfrm>
            <a:off x="1613648" y="5547872"/>
            <a:ext cx="284309" cy="6147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3974C71-BF3B-4F40-B515-5227D876FD4F}"/>
              </a:ext>
            </a:extLst>
          </p:cNvPr>
          <p:cNvGrpSpPr/>
          <p:nvPr/>
        </p:nvGrpSpPr>
        <p:grpSpPr>
          <a:xfrm rot="18900000">
            <a:off x="11452186" y="213872"/>
            <a:ext cx="478332" cy="476410"/>
            <a:chOff x="11353800" y="167768"/>
            <a:chExt cx="478332" cy="476410"/>
          </a:xfrm>
        </p:grpSpPr>
        <p:cxnSp>
          <p:nvCxnSpPr>
            <p:cNvPr id="11" name="Straight Connector 10">
              <a:extLst>
                <a:ext uri="{FF2B5EF4-FFF2-40B4-BE49-F238E27FC236}">
                  <a16:creationId xmlns:a16="http://schemas.microsoft.com/office/drawing/2014/main" id="{A0B17EA2-CEF8-4640-8E9A-A7768307502F}"/>
                </a:ext>
              </a:extLst>
            </p:cNvPr>
            <p:cNvCxnSpPr>
              <a:cxnSpLocks/>
            </p:cNvCxnSpPr>
            <p:nvPr/>
          </p:nvCxnSpPr>
          <p:spPr>
            <a:xfrm>
              <a:off x="11595207" y="167768"/>
              <a:ext cx="0" cy="47641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3E32A17-7AE2-CC4F-8097-44B92A4405D2}"/>
                </a:ext>
              </a:extLst>
            </p:cNvPr>
            <p:cNvCxnSpPr>
              <a:cxnSpLocks/>
            </p:cNvCxnSpPr>
            <p:nvPr/>
          </p:nvCxnSpPr>
          <p:spPr>
            <a:xfrm flipH="1">
              <a:off x="11353800" y="405973"/>
              <a:ext cx="478332"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3" name="Rectangle 12">
            <a:hlinkClick r:id="rId6" action="ppaction://hlinksldjump"/>
            <a:extLst>
              <a:ext uri="{FF2B5EF4-FFF2-40B4-BE49-F238E27FC236}">
                <a16:creationId xmlns:a16="http://schemas.microsoft.com/office/drawing/2014/main" id="{69F2FBC7-A36B-3641-B90E-63DC8ACEA464}"/>
              </a:ext>
            </a:extLst>
          </p:cNvPr>
          <p:cNvSpPr/>
          <p:nvPr/>
        </p:nvSpPr>
        <p:spPr>
          <a:xfrm>
            <a:off x="11418474" y="192101"/>
            <a:ext cx="560934" cy="5071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hlinkClick r:id="rId6" action="ppaction://hlinksldjump"/>
            <a:extLst>
              <a:ext uri="{FF2B5EF4-FFF2-40B4-BE49-F238E27FC236}">
                <a16:creationId xmlns:a16="http://schemas.microsoft.com/office/drawing/2014/main" id="{12884A45-43FB-7F47-95B0-3D4037EB4973}"/>
              </a:ext>
            </a:extLst>
          </p:cNvPr>
          <p:cNvSpPr/>
          <p:nvPr/>
        </p:nvSpPr>
        <p:spPr>
          <a:xfrm>
            <a:off x="2213002" y="5355771"/>
            <a:ext cx="1260181" cy="8606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arallelogram 14">
            <a:hlinkClick r:id="rId7"/>
            <a:extLst>
              <a:ext uri="{FF2B5EF4-FFF2-40B4-BE49-F238E27FC236}">
                <a16:creationId xmlns:a16="http://schemas.microsoft.com/office/drawing/2014/main" id="{FB7A9962-1687-6A4D-8F1B-CA977BEED361}"/>
              </a:ext>
            </a:extLst>
          </p:cNvPr>
          <p:cNvSpPr/>
          <p:nvPr/>
        </p:nvSpPr>
        <p:spPr>
          <a:xfrm rot="5400000" flipV="1">
            <a:off x="7167032" y="3611031"/>
            <a:ext cx="1490134" cy="4004736"/>
          </a:xfrm>
          <a:prstGeom prst="parallelogram">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13221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4197A61-875C-D544-B672-73995DD3F2E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50621" b="9426"/>
          <a:stretch/>
        </p:blipFill>
        <p:spPr>
          <a:xfrm>
            <a:off x="0" y="0"/>
            <a:ext cx="6020287" cy="6211571"/>
          </a:xfrm>
          <a:prstGeom prst="rect">
            <a:avLst/>
          </a:prstGeom>
        </p:spPr>
      </p:pic>
      <p:pic>
        <p:nvPicPr>
          <p:cNvPr id="7" name="Picture 6" descr="A group of people posing for the camera&#10;&#10;Description automatically generated">
            <a:extLst>
              <a:ext uri="{FF2B5EF4-FFF2-40B4-BE49-F238E27FC236}">
                <a16:creationId xmlns:a16="http://schemas.microsoft.com/office/drawing/2014/main" id="{C48886F0-2214-C74C-BDB3-A73D32CD56D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8242" t="32246" r="8207" b="1"/>
          <a:stretch/>
        </p:blipFill>
        <p:spPr>
          <a:xfrm>
            <a:off x="6171714" y="0"/>
            <a:ext cx="6020288" cy="6211572"/>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F61FC3F2-28D6-7A48-9DE4-75D083CFA3BA}"/>
              </a:ext>
            </a:extLst>
          </p:cNvPr>
          <p:cNvPicPr>
            <a:picLocks noChangeAspect="1"/>
          </p:cNvPicPr>
          <p:nvPr/>
        </p:nvPicPr>
        <p:blipFill>
          <a:blip r:embed="rId5" cstate="screen">
            <a:alphaModFix amt="50000"/>
            <a:extLst>
              <a:ext uri="{28A0092B-C50C-407E-A947-70E740481C1C}">
                <a14:useLocalDpi xmlns:a14="http://schemas.microsoft.com/office/drawing/2010/main"/>
              </a:ext>
            </a:extLst>
          </a:blip>
          <a:stretch>
            <a:fillRect/>
          </a:stretch>
        </p:blipFill>
        <p:spPr>
          <a:xfrm>
            <a:off x="96882" y="6306572"/>
            <a:ext cx="2118662" cy="477405"/>
          </a:xfrm>
          <a:prstGeom prst="rect">
            <a:avLst/>
          </a:prstGeom>
        </p:spPr>
      </p:pic>
      <p:sp>
        <p:nvSpPr>
          <p:cNvPr id="13" name="TextBox 12">
            <a:extLst>
              <a:ext uri="{FF2B5EF4-FFF2-40B4-BE49-F238E27FC236}">
                <a16:creationId xmlns:a16="http://schemas.microsoft.com/office/drawing/2014/main" id="{F9F41FEA-9A25-FF4F-9D76-567251A1A4AB}"/>
              </a:ext>
            </a:extLst>
          </p:cNvPr>
          <p:cNvSpPr txBox="1"/>
          <p:nvPr/>
        </p:nvSpPr>
        <p:spPr>
          <a:xfrm>
            <a:off x="500689" y="2941193"/>
            <a:ext cx="4747967" cy="2308324"/>
          </a:xfrm>
          <a:prstGeom prst="rect">
            <a:avLst/>
          </a:prstGeom>
          <a:noFill/>
        </p:spPr>
        <p:txBody>
          <a:bodyPr wrap="square" rtlCol="0">
            <a:spAutoFit/>
          </a:bodyPr>
          <a:lstStyle/>
          <a:p>
            <a:pPr lvl="0" fontAlgn="base"/>
            <a:r>
              <a:rPr lang="en-US" sz="2400" dirty="0">
                <a:solidFill>
                  <a:schemeClr val="bg1"/>
                </a:solidFill>
              </a:rPr>
              <a:t>While the Innovation Mindset is particularly effective in this critical moment, for more than 30 years our education team has developed curricula with these principles as their core.</a:t>
            </a:r>
          </a:p>
        </p:txBody>
      </p:sp>
      <p:pic>
        <p:nvPicPr>
          <p:cNvPr id="23" name="Picture 22" descr="A close up of a sign&#10;&#10;Description automatically generated">
            <a:extLst>
              <a:ext uri="{FF2B5EF4-FFF2-40B4-BE49-F238E27FC236}">
                <a16:creationId xmlns:a16="http://schemas.microsoft.com/office/drawing/2014/main" id="{9A49F2B3-76C6-EE4B-B36B-21F75251824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92129" y="493775"/>
            <a:ext cx="4062167" cy="2189957"/>
          </a:xfrm>
          <a:prstGeom prst="rect">
            <a:avLst/>
          </a:prstGeom>
        </p:spPr>
      </p:pic>
    </p:spTree>
    <p:extLst>
      <p:ext uri="{BB962C8B-B14F-4D97-AF65-F5344CB8AC3E}">
        <p14:creationId xmlns:p14="http://schemas.microsoft.com/office/powerpoint/2010/main" val="2668319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27C7799-E698-E349-9B83-C7FB38ED639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50621" b="9426"/>
          <a:stretch/>
        </p:blipFill>
        <p:spPr>
          <a:xfrm>
            <a:off x="0" y="0"/>
            <a:ext cx="6020287" cy="6211571"/>
          </a:xfrm>
          <a:prstGeom prst="rect">
            <a:avLst/>
          </a:prstGeom>
        </p:spPr>
      </p:pic>
      <p:pic>
        <p:nvPicPr>
          <p:cNvPr id="7" name="Picture 6" descr="A group of people posing for the camera&#10;&#10;Description automatically generated">
            <a:extLst>
              <a:ext uri="{FF2B5EF4-FFF2-40B4-BE49-F238E27FC236}">
                <a16:creationId xmlns:a16="http://schemas.microsoft.com/office/drawing/2014/main" id="{C48886F0-2214-C74C-BDB3-A73D32CD56D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8242" t="32246" r="8207" b="1"/>
          <a:stretch/>
        </p:blipFill>
        <p:spPr>
          <a:xfrm>
            <a:off x="6171714" y="0"/>
            <a:ext cx="6020288" cy="6211572"/>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F61FC3F2-28D6-7A48-9DE4-75D083CFA3BA}"/>
              </a:ext>
            </a:extLst>
          </p:cNvPr>
          <p:cNvPicPr>
            <a:picLocks noChangeAspect="1"/>
          </p:cNvPicPr>
          <p:nvPr/>
        </p:nvPicPr>
        <p:blipFill>
          <a:blip r:embed="rId5" cstate="screen">
            <a:alphaModFix amt="50000"/>
            <a:extLst>
              <a:ext uri="{28A0092B-C50C-407E-A947-70E740481C1C}">
                <a14:useLocalDpi xmlns:a14="http://schemas.microsoft.com/office/drawing/2010/main"/>
              </a:ext>
            </a:extLst>
          </a:blip>
          <a:stretch>
            <a:fillRect/>
          </a:stretch>
        </p:blipFill>
        <p:spPr>
          <a:xfrm>
            <a:off x="96882" y="6306572"/>
            <a:ext cx="2118662" cy="477405"/>
          </a:xfrm>
          <a:prstGeom prst="rect">
            <a:avLst/>
          </a:prstGeom>
        </p:spPr>
      </p:pic>
      <p:pic>
        <p:nvPicPr>
          <p:cNvPr id="4" name="Picture 3" descr="A close up of a sign&#10;&#10;Description automatically generated">
            <a:extLst>
              <a:ext uri="{FF2B5EF4-FFF2-40B4-BE49-F238E27FC236}">
                <a16:creationId xmlns:a16="http://schemas.microsoft.com/office/drawing/2014/main" id="{F9F5E5BC-C100-A945-A1AF-0917999C8371}"/>
              </a:ext>
            </a:extLst>
          </p:cNvPr>
          <p:cNvPicPr>
            <a:picLocks noChangeAspect="1"/>
          </p:cNvPicPr>
          <p:nvPr/>
        </p:nvPicPr>
        <p:blipFill rotWithShape="1">
          <a:blip r:embed="rId6" cstate="screen">
            <a:alphaModFix amt="20000"/>
            <a:extLst>
              <a:ext uri="{28A0092B-C50C-407E-A947-70E740481C1C}">
                <a14:useLocalDpi xmlns:a14="http://schemas.microsoft.com/office/drawing/2010/main"/>
              </a:ext>
            </a:extLst>
          </a:blip>
          <a:srcRect l="24505"/>
          <a:stretch/>
        </p:blipFill>
        <p:spPr>
          <a:xfrm>
            <a:off x="-2" y="-678989"/>
            <a:ext cx="2001246" cy="2650836"/>
          </a:xfrm>
          <a:prstGeom prst="rect">
            <a:avLst/>
          </a:prstGeom>
        </p:spPr>
      </p:pic>
      <p:sp>
        <p:nvSpPr>
          <p:cNvPr id="13" name="TextBox 12">
            <a:extLst>
              <a:ext uri="{FF2B5EF4-FFF2-40B4-BE49-F238E27FC236}">
                <a16:creationId xmlns:a16="http://schemas.microsoft.com/office/drawing/2014/main" id="{F9F41FEA-9A25-FF4F-9D76-567251A1A4AB}"/>
              </a:ext>
            </a:extLst>
          </p:cNvPr>
          <p:cNvSpPr txBox="1"/>
          <p:nvPr/>
        </p:nvSpPr>
        <p:spPr>
          <a:xfrm>
            <a:off x="444135" y="443517"/>
            <a:ext cx="5132015" cy="5324535"/>
          </a:xfrm>
          <a:prstGeom prst="rect">
            <a:avLst/>
          </a:prstGeom>
          <a:noFill/>
        </p:spPr>
        <p:txBody>
          <a:bodyPr wrap="square" rtlCol="0">
            <a:spAutoFit/>
          </a:bodyPr>
          <a:lstStyle/>
          <a:p>
            <a:pPr lvl="0" fontAlgn="base">
              <a:spcAft>
                <a:spcPts val="2400"/>
              </a:spcAft>
            </a:pPr>
            <a:r>
              <a:rPr lang="en-US" sz="2000" dirty="0">
                <a:solidFill>
                  <a:schemeClr val="bg1"/>
                </a:solidFill>
              </a:rPr>
              <a:t>Camp Invention has the right balance of challenge and engagement to support </a:t>
            </a:r>
            <a:r>
              <a:rPr lang="en-US" sz="2000" dirty="0">
                <a:solidFill>
                  <a:srgbClr val="FFA300"/>
                </a:solidFill>
              </a:rPr>
              <a:t>student learning, creativity and confidence.</a:t>
            </a:r>
            <a:br>
              <a:rPr lang="en-US" sz="2000" dirty="0">
                <a:solidFill>
                  <a:schemeClr val="bg1"/>
                </a:solidFill>
              </a:rPr>
            </a:br>
            <a:r>
              <a:rPr lang="en-US" sz="2000" i="1" dirty="0">
                <a:solidFill>
                  <a:schemeClr val="bg1"/>
                </a:solidFill>
              </a:rPr>
              <a:t>- Julia, Camp Invention Director </a:t>
            </a:r>
          </a:p>
          <a:p>
            <a:pPr lvl="0" fontAlgn="base">
              <a:spcAft>
                <a:spcPts val="2400"/>
              </a:spcAft>
            </a:pPr>
            <a:r>
              <a:rPr lang="en-US" sz="2000" dirty="0">
                <a:solidFill>
                  <a:schemeClr val="bg1"/>
                </a:solidFill>
              </a:rPr>
              <a:t>My twin girls learned so much at camp. It literally changed how they play with their toys at home and </a:t>
            </a:r>
            <a:r>
              <a:rPr lang="en-US" sz="2000" dirty="0">
                <a:solidFill>
                  <a:srgbClr val="FFA300"/>
                </a:solidFill>
              </a:rPr>
              <a:t>even their perception of the world has changed.</a:t>
            </a:r>
            <a:br>
              <a:rPr lang="en-US" sz="2000" i="1" dirty="0">
                <a:solidFill>
                  <a:schemeClr val="bg1"/>
                </a:solidFill>
              </a:rPr>
            </a:br>
            <a:r>
              <a:rPr lang="en-US" sz="2000" i="1" dirty="0">
                <a:solidFill>
                  <a:schemeClr val="bg1"/>
                </a:solidFill>
              </a:rPr>
              <a:t>- Alex, Parent of Camper</a:t>
            </a:r>
          </a:p>
          <a:p>
            <a:pPr lvl="0" fontAlgn="base">
              <a:spcAft>
                <a:spcPts val="2400"/>
              </a:spcAft>
            </a:pPr>
            <a:r>
              <a:rPr lang="en-US" sz="2000" dirty="0">
                <a:solidFill>
                  <a:schemeClr val="bg1"/>
                </a:solidFill>
              </a:rPr>
              <a:t>I really liked taking the LINK robot apart because I got to see all of the parts inside. </a:t>
            </a:r>
            <a:r>
              <a:rPr lang="en-US" sz="2000" dirty="0">
                <a:solidFill>
                  <a:srgbClr val="FFA300"/>
                </a:solidFill>
              </a:rPr>
              <a:t>It makes me feel more confident in building</a:t>
            </a:r>
            <a:r>
              <a:rPr lang="en-US" sz="2000" dirty="0">
                <a:solidFill>
                  <a:schemeClr val="bg1"/>
                </a:solidFill>
              </a:rPr>
              <a:t> and feel like I could fix my bike or build something bigger.</a:t>
            </a:r>
            <a:br>
              <a:rPr lang="en-US" sz="2000" i="1" dirty="0">
                <a:solidFill>
                  <a:schemeClr val="bg1"/>
                </a:solidFill>
              </a:rPr>
            </a:br>
            <a:r>
              <a:rPr lang="en-US" sz="2000" i="1" dirty="0">
                <a:solidFill>
                  <a:schemeClr val="bg1"/>
                </a:solidFill>
              </a:rPr>
              <a:t>- Reed, Camp Invention Participant</a:t>
            </a:r>
            <a:endParaRPr lang="en-US" sz="2000" dirty="0">
              <a:solidFill>
                <a:schemeClr val="bg1"/>
              </a:solidFill>
            </a:endParaRPr>
          </a:p>
        </p:txBody>
      </p:sp>
      <p:pic>
        <p:nvPicPr>
          <p:cNvPr id="9" name="Picture 8" descr="A close up of a sign&#10;&#10;Description automatically generated">
            <a:extLst>
              <a:ext uri="{FF2B5EF4-FFF2-40B4-BE49-F238E27FC236}">
                <a16:creationId xmlns:a16="http://schemas.microsoft.com/office/drawing/2014/main" id="{30B692D8-0420-E541-97CF-449760EA0A81}"/>
              </a:ext>
            </a:extLst>
          </p:cNvPr>
          <p:cNvPicPr>
            <a:picLocks noChangeAspect="1"/>
          </p:cNvPicPr>
          <p:nvPr/>
        </p:nvPicPr>
        <p:blipFill rotWithShape="1">
          <a:blip r:embed="rId6" cstate="screen">
            <a:alphaModFix amt="20000"/>
            <a:extLst>
              <a:ext uri="{28A0092B-C50C-407E-A947-70E740481C1C}">
                <a14:useLocalDpi xmlns:a14="http://schemas.microsoft.com/office/drawing/2010/main"/>
              </a:ext>
            </a:extLst>
          </a:blip>
          <a:srcRect t="35724"/>
          <a:stretch/>
        </p:blipFill>
        <p:spPr>
          <a:xfrm rot="10800000">
            <a:off x="3772707" y="4507735"/>
            <a:ext cx="2650836" cy="1703834"/>
          </a:xfrm>
          <a:prstGeom prst="rect">
            <a:avLst/>
          </a:prstGeom>
        </p:spPr>
      </p:pic>
    </p:spTree>
    <p:extLst>
      <p:ext uri="{BB962C8B-B14F-4D97-AF65-F5344CB8AC3E}">
        <p14:creationId xmlns:p14="http://schemas.microsoft.com/office/powerpoint/2010/main" val="16847292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8E56D9-93D6-914F-9461-601184D52A4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209" t="7315" r="6187" b="9141"/>
          <a:stretch/>
        </p:blipFill>
        <p:spPr>
          <a:xfrm>
            <a:off x="0" y="0"/>
            <a:ext cx="12192000" cy="6858000"/>
          </a:xfrm>
          <a:prstGeom prst="rect">
            <a:avLst/>
          </a:prstGeom>
          <a:effectLst/>
        </p:spPr>
      </p:pic>
      <p:sp>
        <p:nvSpPr>
          <p:cNvPr id="31" name="Title 1">
            <a:extLst>
              <a:ext uri="{FF2B5EF4-FFF2-40B4-BE49-F238E27FC236}">
                <a16:creationId xmlns:a16="http://schemas.microsoft.com/office/drawing/2014/main" id="{348A2CB6-1A9E-1547-8B7A-B9D8044EFE2D}"/>
              </a:ext>
            </a:extLst>
          </p:cNvPr>
          <p:cNvSpPr>
            <a:spLocks noGrp="1"/>
          </p:cNvSpPr>
          <p:nvPr>
            <p:ph type="title"/>
          </p:nvPr>
        </p:nvSpPr>
        <p:spPr>
          <a:xfrm>
            <a:off x="714724" y="288156"/>
            <a:ext cx="10515600" cy="1325563"/>
          </a:xfrm>
        </p:spPr>
        <p:txBody>
          <a:bodyPr/>
          <a:lstStyle/>
          <a:p>
            <a:pPr algn="ctr"/>
            <a:r>
              <a:rPr lang="en-US" b="1" dirty="0">
                <a:solidFill>
                  <a:schemeClr val="bg1"/>
                </a:solidFill>
                <a:latin typeface="+mn-lt"/>
              </a:rPr>
              <a:t>Now Is the Time to Bring the </a:t>
            </a:r>
            <a:br>
              <a:rPr lang="en-US" b="1" dirty="0">
                <a:solidFill>
                  <a:schemeClr val="bg1"/>
                </a:solidFill>
                <a:latin typeface="+mn-lt"/>
              </a:rPr>
            </a:br>
            <a:r>
              <a:rPr lang="en-US" b="1" dirty="0">
                <a:solidFill>
                  <a:schemeClr val="bg1"/>
                </a:solidFill>
                <a:latin typeface="+mn-lt"/>
              </a:rPr>
              <a:t>Innovation Mindset to Your District </a:t>
            </a:r>
          </a:p>
        </p:txBody>
      </p:sp>
      <p:pic>
        <p:nvPicPr>
          <p:cNvPr id="44" name="Picture 43" descr="A close up of a logo&#10;&#10;Description automatically generated">
            <a:extLst>
              <a:ext uri="{FF2B5EF4-FFF2-40B4-BE49-F238E27FC236}">
                <a16:creationId xmlns:a16="http://schemas.microsoft.com/office/drawing/2014/main" id="{F1E7F488-49FC-5F4E-81A4-3CA7A354C05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02" t="180" r="68503" b="37558"/>
          <a:stretch/>
        </p:blipFill>
        <p:spPr>
          <a:xfrm>
            <a:off x="1302910" y="1805083"/>
            <a:ext cx="2010750" cy="2264748"/>
          </a:xfrm>
          <a:prstGeom prst="rect">
            <a:avLst/>
          </a:prstGeom>
          <a:effectLst>
            <a:outerShdw blurRad="50800" dist="38100" dir="8100000" algn="tr" rotWithShape="0">
              <a:prstClr val="black">
                <a:alpha val="40000"/>
              </a:prstClr>
            </a:outerShdw>
          </a:effectLst>
        </p:spPr>
      </p:pic>
      <p:pic>
        <p:nvPicPr>
          <p:cNvPr id="45" name="Picture 44" descr="A close up of a logo&#10;&#10;Description automatically generated">
            <a:extLst>
              <a:ext uri="{FF2B5EF4-FFF2-40B4-BE49-F238E27FC236}">
                <a16:creationId xmlns:a16="http://schemas.microsoft.com/office/drawing/2014/main" id="{722E28D8-9FC3-8246-A941-9EEAD4AEABB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585" r="57844" b="15767"/>
          <a:stretch/>
        </p:blipFill>
        <p:spPr>
          <a:xfrm>
            <a:off x="3763224" y="1802424"/>
            <a:ext cx="2029083" cy="2264747"/>
          </a:xfrm>
          <a:prstGeom prst="rect">
            <a:avLst/>
          </a:prstGeom>
          <a:effectLst>
            <a:outerShdw blurRad="50800" dist="38100" dir="8100000" algn="tr" rotWithShape="0">
              <a:prstClr val="black">
                <a:alpha val="40000"/>
              </a:prstClr>
            </a:outerShdw>
          </a:effectLst>
        </p:spPr>
      </p:pic>
      <p:pic>
        <p:nvPicPr>
          <p:cNvPr id="46" name="Picture 45" descr="A picture containing table, sitting, computer&#10;&#10;Description automatically generated">
            <a:extLst>
              <a:ext uri="{FF2B5EF4-FFF2-40B4-BE49-F238E27FC236}">
                <a16:creationId xmlns:a16="http://schemas.microsoft.com/office/drawing/2014/main" id="{210A903D-9B91-EB4D-98FB-7D1FB8E6F7A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293" r="57844" b="16062"/>
          <a:stretch/>
        </p:blipFill>
        <p:spPr>
          <a:xfrm>
            <a:off x="6217429" y="1802425"/>
            <a:ext cx="2029082" cy="2264746"/>
          </a:xfrm>
          <a:prstGeom prst="rect">
            <a:avLst/>
          </a:prstGeom>
          <a:effectLst>
            <a:outerShdw blurRad="50800" dist="38100" dir="8100000" algn="tr" rotWithShape="0">
              <a:prstClr val="black">
                <a:alpha val="40000"/>
              </a:prstClr>
            </a:outerShdw>
          </a:effectLst>
        </p:spPr>
      </p:pic>
      <p:pic>
        <p:nvPicPr>
          <p:cNvPr id="48" name="Picture 47" descr="A close up of a logo&#10;&#10;Description automatically generated">
            <a:extLst>
              <a:ext uri="{FF2B5EF4-FFF2-40B4-BE49-F238E27FC236}">
                <a16:creationId xmlns:a16="http://schemas.microsoft.com/office/drawing/2014/main" id="{69ABF006-2AF8-0741-B710-425599503A6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1" t="2" r="62189" b="24974"/>
          <a:stretch/>
        </p:blipFill>
        <p:spPr>
          <a:xfrm>
            <a:off x="8652627" y="1815169"/>
            <a:ext cx="2029082" cy="2264744"/>
          </a:xfrm>
          <a:prstGeom prst="rect">
            <a:avLst/>
          </a:prstGeom>
          <a:effectLst>
            <a:outerShdw blurRad="50800" dist="38100" dir="8100000" algn="tr" rotWithShape="0">
              <a:prstClr val="black">
                <a:alpha val="40000"/>
              </a:prstClr>
            </a:outerShdw>
          </a:effectLst>
        </p:spPr>
      </p:pic>
      <p:pic>
        <p:nvPicPr>
          <p:cNvPr id="50" name="Picture 49" descr="A picture containing light&#10;&#10;Description automatically generated">
            <a:extLst>
              <a:ext uri="{FF2B5EF4-FFF2-40B4-BE49-F238E27FC236}">
                <a16:creationId xmlns:a16="http://schemas.microsoft.com/office/drawing/2014/main" id="{10DE440C-532A-874C-AE87-4C3DD168E53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t="371" r="57591" b="15981"/>
          <a:stretch/>
        </p:blipFill>
        <p:spPr>
          <a:xfrm>
            <a:off x="3770611" y="4267298"/>
            <a:ext cx="2041308" cy="2264743"/>
          </a:xfrm>
          <a:prstGeom prst="rect">
            <a:avLst/>
          </a:prstGeom>
          <a:effectLst>
            <a:outerShdw blurRad="50800" dist="38100" dir="8100000" algn="tr" rotWithShape="0">
              <a:prstClr val="black">
                <a:alpha val="40000"/>
              </a:prstClr>
            </a:outerShdw>
          </a:effectLst>
        </p:spPr>
      </p:pic>
      <p:pic>
        <p:nvPicPr>
          <p:cNvPr id="51" name="Picture 50" descr="A picture containing fish, large, table, umbrella&#10;&#10;Description automatically generated">
            <a:extLst>
              <a:ext uri="{FF2B5EF4-FFF2-40B4-BE49-F238E27FC236}">
                <a16:creationId xmlns:a16="http://schemas.microsoft.com/office/drawing/2014/main" id="{2060B095-4E65-F046-B525-3381A89935D4}"/>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1" t="555" r="62185" b="24161"/>
          <a:stretch/>
        </p:blipFill>
        <p:spPr>
          <a:xfrm>
            <a:off x="1298907" y="4267299"/>
            <a:ext cx="2029082" cy="2264744"/>
          </a:xfrm>
          <a:prstGeom prst="rect">
            <a:avLst/>
          </a:prstGeom>
          <a:effectLst>
            <a:outerShdw blurRad="50800" dist="38100" dir="8100000" algn="tr" rotWithShape="0">
              <a:prstClr val="black">
                <a:alpha val="40000"/>
              </a:prstClr>
            </a:outerShdw>
          </a:effectLst>
        </p:spPr>
      </p:pic>
      <p:pic>
        <p:nvPicPr>
          <p:cNvPr id="52" name="Picture 51" descr="A close up of a logo&#10;&#10;Description automatically generated">
            <a:extLst>
              <a:ext uri="{FF2B5EF4-FFF2-40B4-BE49-F238E27FC236}">
                <a16:creationId xmlns:a16="http://schemas.microsoft.com/office/drawing/2014/main" id="{B60D90DA-8ACC-4C4C-86B0-1528C319FBF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1" t="754" r="62189" b="24596"/>
          <a:stretch/>
        </p:blipFill>
        <p:spPr>
          <a:xfrm>
            <a:off x="6220213" y="4278599"/>
            <a:ext cx="2029082" cy="2253442"/>
          </a:xfrm>
          <a:prstGeom prst="rect">
            <a:avLst/>
          </a:prstGeom>
          <a:effectLst>
            <a:outerShdw blurRad="50800" dist="38100" dir="8100000" algn="tr" rotWithShape="0">
              <a:prstClr val="black">
                <a:alpha val="40000"/>
              </a:prstClr>
            </a:outerShdw>
          </a:effectLst>
        </p:spPr>
      </p:pic>
      <p:pic>
        <p:nvPicPr>
          <p:cNvPr id="53" name="Picture 52" descr="A picture containing table&#10;&#10;Description automatically generated">
            <a:extLst>
              <a:ext uri="{FF2B5EF4-FFF2-40B4-BE49-F238E27FC236}">
                <a16:creationId xmlns:a16="http://schemas.microsoft.com/office/drawing/2014/main" id="{BF88B8A1-2CE7-FF45-AA90-7997777A301F}"/>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1472" t="3153" r="56372" b="13132"/>
          <a:stretch/>
        </p:blipFill>
        <p:spPr>
          <a:xfrm>
            <a:off x="8666570" y="4274332"/>
            <a:ext cx="2029082" cy="2264744"/>
          </a:xfrm>
          <a:prstGeom prst="rect">
            <a:avLst/>
          </a:prstGeom>
          <a:effectLst>
            <a:outerShdw blurRad="50800" dist="38100" dir="8100000" algn="tr" rotWithShape="0">
              <a:prstClr val="black">
                <a:alpha val="40000"/>
              </a:prstClr>
            </a:outerShdw>
          </a:effectLst>
        </p:spPr>
      </p:pic>
      <p:pic>
        <p:nvPicPr>
          <p:cNvPr id="55" name="Picture 54" descr="A picture containing sitting&#10;&#10;Description automatically generated">
            <a:extLst>
              <a:ext uri="{FF2B5EF4-FFF2-40B4-BE49-F238E27FC236}">
                <a16:creationId xmlns:a16="http://schemas.microsoft.com/office/drawing/2014/main" id="{8D6CCDAE-841D-3F48-8390-7275C99F83E3}"/>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r="9963"/>
          <a:stretch/>
        </p:blipFill>
        <p:spPr>
          <a:xfrm>
            <a:off x="1715087" y="1897389"/>
            <a:ext cx="1353703" cy="338286"/>
          </a:xfrm>
          <a:prstGeom prst="rect">
            <a:avLst/>
          </a:prstGeom>
        </p:spPr>
      </p:pic>
      <p:pic>
        <p:nvPicPr>
          <p:cNvPr id="60" name="Picture 59" descr="A close up of a logo&#10;&#10;Description automatically generated">
            <a:extLst>
              <a:ext uri="{FF2B5EF4-FFF2-40B4-BE49-F238E27FC236}">
                <a16:creationId xmlns:a16="http://schemas.microsoft.com/office/drawing/2014/main" id="{496FF91B-BA30-FF44-88A5-9425FE564C4F}"/>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897546" y="4358283"/>
            <a:ext cx="1567129" cy="352604"/>
          </a:xfrm>
          <a:prstGeom prst="rect">
            <a:avLst/>
          </a:prstGeom>
        </p:spPr>
      </p:pic>
      <p:pic>
        <p:nvPicPr>
          <p:cNvPr id="62" name="Picture 61" descr="A picture containing sitting, dark, room&#10;&#10;Description automatically generated">
            <a:extLst>
              <a:ext uri="{FF2B5EF4-FFF2-40B4-BE49-F238E27FC236}">
                <a16:creationId xmlns:a16="http://schemas.microsoft.com/office/drawing/2014/main" id="{31C9B047-0EE2-834F-9E1E-67460F01E2E6}"/>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857210" y="1897683"/>
            <a:ext cx="1568639" cy="339732"/>
          </a:xfrm>
          <a:prstGeom prst="rect">
            <a:avLst/>
          </a:prstGeom>
        </p:spPr>
      </p:pic>
      <p:pic>
        <p:nvPicPr>
          <p:cNvPr id="64" name="Picture 63" descr="A close up of a sign&#10;&#10;Description automatically generated">
            <a:extLst>
              <a:ext uri="{FF2B5EF4-FFF2-40B4-BE49-F238E27FC236}">
                <a16:creationId xmlns:a16="http://schemas.microsoft.com/office/drawing/2014/main" id="{702E52EE-A8BE-9041-910C-24D1750BF6AD}"/>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502064" y="4360587"/>
            <a:ext cx="1465380" cy="373257"/>
          </a:xfrm>
          <a:prstGeom prst="rect">
            <a:avLst/>
          </a:prstGeom>
        </p:spPr>
      </p:pic>
      <p:pic>
        <p:nvPicPr>
          <p:cNvPr id="68" name="Picture 67" descr="A close up of a logo&#10;&#10;Description automatically generated">
            <a:extLst>
              <a:ext uri="{FF2B5EF4-FFF2-40B4-BE49-F238E27FC236}">
                <a16:creationId xmlns:a16="http://schemas.microsoft.com/office/drawing/2014/main" id="{B334831E-AC95-2542-8415-AA6E06EABE84}"/>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488491" y="1876917"/>
            <a:ext cx="1758020" cy="395555"/>
          </a:xfrm>
          <a:prstGeom prst="rect">
            <a:avLst/>
          </a:prstGeom>
        </p:spPr>
      </p:pic>
      <p:pic>
        <p:nvPicPr>
          <p:cNvPr id="70" name="Picture 69" descr="A close up of a logo&#10;&#10;Description automatically generated">
            <a:extLst>
              <a:ext uri="{FF2B5EF4-FFF2-40B4-BE49-F238E27FC236}">
                <a16:creationId xmlns:a16="http://schemas.microsoft.com/office/drawing/2014/main" id="{40F7E6DB-6DD5-9049-AABF-A03C2031F969}"/>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4034087" y="1881033"/>
            <a:ext cx="1487356" cy="395003"/>
          </a:xfrm>
          <a:prstGeom prst="rect">
            <a:avLst/>
          </a:prstGeom>
        </p:spPr>
      </p:pic>
      <p:pic>
        <p:nvPicPr>
          <p:cNvPr id="86" name="Picture 85" descr="A picture containing person, indoor, table, sitting&#10;&#10;Description automatically generated">
            <a:extLst>
              <a:ext uri="{FF2B5EF4-FFF2-40B4-BE49-F238E27FC236}">
                <a16:creationId xmlns:a16="http://schemas.microsoft.com/office/drawing/2014/main" id="{A64D4183-0388-DC47-83CB-412A98D4D6B8}"/>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l="9695" t="5608" r="8362" b="17083"/>
          <a:stretch/>
        </p:blipFill>
        <p:spPr>
          <a:xfrm>
            <a:off x="1423289" y="2349852"/>
            <a:ext cx="1769992" cy="1112878"/>
          </a:xfrm>
          <a:prstGeom prst="rect">
            <a:avLst/>
          </a:prstGeom>
        </p:spPr>
      </p:pic>
      <p:pic>
        <p:nvPicPr>
          <p:cNvPr id="87" name="Picture 86" descr="A young girl jumping in the air&#10;&#10;Description automatically generated">
            <a:extLst>
              <a:ext uri="{FF2B5EF4-FFF2-40B4-BE49-F238E27FC236}">
                <a16:creationId xmlns:a16="http://schemas.microsoft.com/office/drawing/2014/main" id="{FA34ACAD-0D7C-584E-BA90-39B1DAE4E223}"/>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t="13871" b="8748"/>
          <a:stretch/>
        </p:blipFill>
        <p:spPr>
          <a:xfrm>
            <a:off x="3880055" y="2349851"/>
            <a:ext cx="1786272" cy="1112879"/>
          </a:xfrm>
          <a:prstGeom prst="rect">
            <a:avLst/>
          </a:prstGeom>
        </p:spPr>
      </p:pic>
      <p:pic>
        <p:nvPicPr>
          <p:cNvPr id="88" name="Picture 87" descr="A picture containing person, child, indoor, boy&#10;&#10;Description automatically generated">
            <a:extLst>
              <a:ext uri="{FF2B5EF4-FFF2-40B4-BE49-F238E27FC236}">
                <a16:creationId xmlns:a16="http://schemas.microsoft.com/office/drawing/2014/main" id="{4029D483-8CB6-0D40-8678-A90310B59E52}"/>
              </a:ext>
            </a:extLst>
          </p:cNvPr>
          <p:cNvPicPr>
            <a:picLocks noChangeAspect="1"/>
          </p:cNvPicPr>
          <p:nvPr/>
        </p:nvPicPr>
        <p:blipFill rotWithShape="1">
          <a:blip r:embed="rId19" cstate="screen">
            <a:extLst>
              <a:ext uri="{28A0092B-C50C-407E-A947-70E740481C1C}">
                <a14:useLocalDpi xmlns:a14="http://schemas.microsoft.com/office/drawing/2010/main"/>
              </a:ext>
            </a:extLst>
          </a:blip>
          <a:srcRect t="14002" b="9457"/>
          <a:stretch/>
        </p:blipFill>
        <p:spPr>
          <a:xfrm>
            <a:off x="6314969" y="2342725"/>
            <a:ext cx="1801263" cy="1112879"/>
          </a:xfrm>
          <a:prstGeom prst="rect">
            <a:avLst/>
          </a:prstGeom>
        </p:spPr>
      </p:pic>
      <p:pic>
        <p:nvPicPr>
          <p:cNvPr id="90" name="Picture 89" descr="A small child sitting on a table&#10;&#10;Description automatically generated">
            <a:extLst>
              <a:ext uri="{FF2B5EF4-FFF2-40B4-BE49-F238E27FC236}">
                <a16:creationId xmlns:a16="http://schemas.microsoft.com/office/drawing/2014/main" id="{DF670412-A711-8F42-811B-A0814A7E4376}"/>
              </a:ext>
            </a:extLst>
          </p:cNvPr>
          <p:cNvPicPr>
            <a:picLocks noChangeAspect="1"/>
          </p:cNvPicPr>
          <p:nvPr/>
        </p:nvPicPr>
        <p:blipFill rotWithShape="1">
          <a:blip r:embed="rId20" cstate="screen">
            <a:extLst>
              <a:ext uri="{28A0092B-C50C-407E-A947-70E740481C1C}">
                <a14:useLocalDpi xmlns:a14="http://schemas.microsoft.com/office/drawing/2010/main"/>
              </a:ext>
            </a:extLst>
          </a:blip>
          <a:srcRect t="14284" b="7817"/>
          <a:stretch/>
        </p:blipFill>
        <p:spPr>
          <a:xfrm>
            <a:off x="6352638" y="4818900"/>
            <a:ext cx="1764232" cy="1112879"/>
          </a:xfrm>
          <a:prstGeom prst="rect">
            <a:avLst/>
          </a:prstGeom>
        </p:spPr>
      </p:pic>
      <p:pic>
        <p:nvPicPr>
          <p:cNvPr id="91" name="Picture 90" descr="A group of people posing for the camera&#10;&#10;Description automatically generated">
            <a:extLst>
              <a:ext uri="{FF2B5EF4-FFF2-40B4-BE49-F238E27FC236}">
                <a16:creationId xmlns:a16="http://schemas.microsoft.com/office/drawing/2014/main" id="{99006438-7628-2145-9E6B-E64B868DDF59}"/>
              </a:ext>
            </a:extLst>
          </p:cNvPr>
          <p:cNvPicPr>
            <a:picLocks noChangeAspect="1"/>
          </p:cNvPicPr>
          <p:nvPr/>
        </p:nvPicPr>
        <p:blipFill rotWithShape="1">
          <a:blip r:embed="rId21" cstate="screen">
            <a:extLst>
              <a:ext uri="{28A0092B-C50C-407E-A947-70E740481C1C}">
                <a14:useLocalDpi xmlns:a14="http://schemas.microsoft.com/office/drawing/2010/main"/>
              </a:ext>
            </a:extLst>
          </a:blip>
          <a:srcRect l="-40" t="7072" r="-371"/>
          <a:stretch/>
        </p:blipFill>
        <p:spPr>
          <a:xfrm>
            <a:off x="3881386" y="4788312"/>
            <a:ext cx="1819758" cy="1120005"/>
          </a:xfrm>
          <a:prstGeom prst="rect">
            <a:avLst/>
          </a:prstGeom>
        </p:spPr>
      </p:pic>
      <p:pic>
        <p:nvPicPr>
          <p:cNvPr id="92" name="Picture 91" descr="A young boy sitting at a table&#10;&#10;Description automatically generated">
            <a:extLst>
              <a:ext uri="{FF2B5EF4-FFF2-40B4-BE49-F238E27FC236}">
                <a16:creationId xmlns:a16="http://schemas.microsoft.com/office/drawing/2014/main" id="{47830B0A-C702-BB45-B65A-342699CFE2A7}"/>
              </a:ext>
            </a:extLst>
          </p:cNvPr>
          <p:cNvPicPr>
            <a:picLocks noChangeAspect="1"/>
          </p:cNvPicPr>
          <p:nvPr/>
        </p:nvPicPr>
        <p:blipFill rotWithShape="1">
          <a:blip r:embed="rId22" cstate="screen">
            <a:extLst>
              <a:ext uri="{28A0092B-C50C-407E-A947-70E740481C1C}">
                <a14:useLocalDpi xmlns:a14="http://schemas.microsoft.com/office/drawing/2010/main"/>
              </a:ext>
            </a:extLst>
          </a:blip>
          <a:srcRect t="11202" b="13952"/>
          <a:stretch/>
        </p:blipFill>
        <p:spPr>
          <a:xfrm>
            <a:off x="1403569" y="4788312"/>
            <a:ext cx="1819757" cy="1106426"/>
          </a:xfrm>
          <a:prstGeom prst="rect">
            <a:avLst/>
          </a:prstGeom>
        </p:spPr>
      </p:pic>
      <p:pic>
        <p:nvPicPr>
          <p:cNvPr id="93" name="Picture 92" descr="A group of people standing in front of a store&#10;&#10;Description automatically generated">
            <a:extLst>
              <a:ext uri="{FF2B5EF4-FFF2-40B4-BE49-F238E27FC236}">
                <a16:creationId xmlns:a16="http://schemas.microsoft.com/office/drawing/2014/main" id="{C291688E-1617-5B48-B0CF-179C65BCD9DF}"/>
              </a:ext>
            </a:extLst>
          </p:cNvPr>
          <p:cNvPicPr>
            <a:picLocks noChangeAspect="1"/>
          </p:cNvPicPr>
          <p:nvPr/>
        </p:nvPicPr>
        <p:blipFill rotWithShape="1">
          <a:blip r:embed="rId23" cstate="screen">
            <a:extLst>
              <a:ext uri="{28A0092B-C50C-407E-A947-70E740481C1C}">
                <a14:useLocalDpi xmlns:a14="http://schemas.microsoft.com/office/drawing/2010/main"/>
              </a:ext>
            </a:extLst>
          </a:blip>
          <a:srcRect l="7524" t="11295" r="10025" b="13475"/>
          <a:stretch/>
        </p:blipFill>
        <p:spPr>
          <a:xfrm>
            <a:off x="8757289" y="2341074"/>
            <a:ext cx="1819757" cy="1108080"/>
          </a:xfrm>
          <a:prstGeom prst="rect">
            <a:avLst/>
          </a:prstGeom>
        </p:spPr>
      </p:pic>
      <p:pic>
        <p:nvPicPr>
          <p:cNvPr id="94" name="Picture 93" descr="A group of people sitting at a table&#10;&#10;Description automatically generated">
            <a:extLst>
              <a:ext uri="{FF2B5EF4-FFF2-40B4-BE49-F238E27FC236}">
                <a16:creationId xmlns:a16="http://schemas.microsoft.com/office/drawing/2014/main" id="{0616FF44-F545-4146-A396-A14044DD21E3}"/>
              </a:ext>
            </a:extLst>
          </p:cNvPr>
          <p:cNvPicPr>
            <a:picLocks noChangeAspect="1"/>
          </p:cNvPicPr>
          <p:nvPr/>
        </p:nvPicPr>
        <p:blipFill rotWithShape="1">
          <a:blip r:embed="rId24" cstate="screen">
            <a:extLst>
              <a:ext uri="{28A0092B-C50C-407E-A947-70E740481C1C}">
                <a14:useLocalDpi xmlns:a14="http://schemas.microsoft.com/office/drawing/2010/main"/>
              </a:ext>
            </a:extLst>
          </a:blip>
          <a:srcRect l="12662" t="16114" r="5740" b="9329"/>
          <a:stretch/>
        </p:blipFill>
        <p:spPr>
          <a:xfrm>
            <a:off x="8771232" y="4794274"/>
            <a:ext cx="1819756" cy="1108080"/>
          </a:xfrm>
          <a:prstGeom prst="rect">
            <a:avLst/>
          </a:prstGeom>
        </p:spPr>
      </p:pic>
      <p:sp>
        <p:nvSpPr>
          <p:cNvPr id="95" name="Content Placeholder 2">
            <a:extLst>
              <a:ext uri="{FF2B5EF4-FFF2-40B4-BE49-F238E27FC236}">
                <a16:creationId xmlns:a16="http://schemas.microsoft.com/office/drawing/2014/main" id="{C695272B-98EE-E947-93BD-BF1D762ED59B}"/>
              </a:ext>
            </a:extLst>
          </p:cNvPr>
          <p:cNvSpPr txBox="1">
            <a:spLocks/>
          </p:cNvSpPr>
          <p:nvPr/>
        </p:nvSpPr>
        <p:spPr>
          <a:xfrm>
            <a:off x="3769967" y="3507948"/>
            <a:ext cx="2025124" cy="5665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100"/>
              </a:spcAft>
              <a:buNone/>
            </a:pPr>
            <a:r>
              <a:rPr lang="en-US" sz="1000" dirty="0">
                <a:solidFill>
                  <a:schemeClr val="bg1"/>
                </a:solidFill>
              </a:rPr>
              <a:t>Nationally acclaimed K-6 STEM summer camp providing in-person and at-home learning opportunities </a:t>
            </a:r>
          </a:p>
        </p:txBody>
      </p:sp>
      <p:sp>
        <p:nvSpPr>
          <p:cNvPr id="96" name="Content Placeholder 2">
            <a:extLst>
              <a:ext uri="{FF2B5EF4-FFF2-40B4-BE49-F238E27FC236}">
                <a16:creationId xmlns:a16="http://schemas.microsoft.com/office/drawing/2014/main" id="{3B3DC1BA-A197-444B-8DB7-B99E2C0B08AB}"/>
              </a:ext>
            </a:extLst>
          </p:cNvPr>
          <p:cNvSpPr txBox="1">
            <a:spLocks/>
          </p:cNvSpPr>
          <p:nvPr/>
        </p:nvSpPr>
        <p:spPr>
          <a:xfrm>
            <a:off x="6215648" y="3485826"/>
            <a:ext cx="2019775" cy="5665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100"/>
              </a:spcAft>
              <a:buNone/>
            </a:pPr>
            <a:r>
              <a:rPr lang="en-US" sz="1100" dirty="0">
                <a:solidFill>
                  <a:schemeClr val="bg1"/>
                </a:solidFill>
              </a:rPr>
              <a:t>Engaging, </a:t>
            </a:r>
            <a:r>
              <a:rPr lang="en-US" sz="1100" dirty="0">
                <a:solidFill>
                  <a:schemeClr val="bg1"/>
                </a:solidFill>
                <a:hlinkClick r:id="rId25">
                  <a:extLst>
                    <a:ext uri="{A12FA001-AC4F-418D-AE19-62706E023703}">
                      <ahyp:hlinkClr xmlns:ahyp="http://schemas.microsoft.com/office/drawing/2018/hyperlinkcolor" val="tx"/>
                    </a:ext>
                  </a:extLst>
                </a:hlinkClick>
              </a:rPr>
              <a:t>in-person</a:t>
            </a:r>
            <a:r>
              <a:rPr lang="en-US" sz="1100" dirty="0">
                <a:solidFill>
                  <a:schemeClr val="bg1"/>
                </a:solidFill>
              </a:rPr>
              <a:t> and </a:t>
            </a:r>
            <a:br>
              <a:rPr lang="en-US" sz="1100" dirty="0">
                <a:solidFill>
                  <a:schemeClr val="bg1"/>
                </a:solidFill>
              </a:rPr>
            </a:br>
            <a:r>
              <a:rPr lang="en-US" sz="1100" dirty="0">
                <a:solidFill>
                  <a:schemeClr val="bg1"/>
                </a:solidFill>
                <a:hlinkClick r:id="rId26">
                  <a:extLst>
                    <a:ext uri="{A12FA001-AC4F-418D-AE19-62706E023703}">
                      <ahyp:hlinkClr xmlns:ahyp="http://schemas.microsoft.com/office/drawing/2018/hyperlinkcolor" val="tx"/>
                    </a:ext>
                  </a:extLst>
                </a:hlinkClick>
              </a:rPr>
              <a:t>at-home</a:t>
            </a:r>
            <a:r>
              <a:rPr lang="en-US" sz="1100" dirty="0">
                <a:solidFill>
                  <a:schemeClr val="bg1"/>
                </a:solidFill>
              </a:rPr>
              <a:t> afterschool STEM programs for grades 1-6 </a:t>
            </a:r>
          </a:p>
        </p:txBody>
      </p:sp>
      <p:sp>
        <p:nvSpPr>
          <p:cNvPr id="97" name="Content Placeholder 2">
            <a:extLst>
              <a:ext uri="{FF2B5EF4-FFF2-40B4-BE49-F238E27FC236}">
                <a16:creationId xmlns:a16="http://schemas.microsoft.com/office/drawing/2014/main" id="{7A5F8321-F896-2047-B8EA-12169105F2FC}"/>
              </a:ext>
            </a:extLst>
          </p:cNvPr>
          <p:cNvSpPr txBox="1">
            <a:spLocks/>
          </p:cNvSpPr>
          <p:nvPr/>
        </p:nvSpPr>
        <p:spPr>
          <a:xfrm>
            <a:off x="1291101" y="5928207"/>
            <a:ext cx="2057026" cy="6108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100" dirty="0">
                <a:solidFill>
                  <a:schemeClr val="bg1"/>
                </a:solidFill>
              </a:rPr>
              <a:t>Immersive, cross-cutting K-6 curriculum for in-school, at-home and blended learning </a:t>
            </a:r>
          </a:p>
        </p:txBody>
      </p:sp>
      <p:sp>
        <p:nvSpPr>
          <p:cNvPr id="98" name="Content Placeholder 2">
            <a:extLst>
              <a:ext uri="{FF2B5EF4-FFF2-40B4-BE49-F238E27FC236}">
                <a16:creationId xmlns:a16="http://schemas.microsoft.com/office/drawing/2014/main" id="{96B3BA36-E3EB-EB4C-A536-A4E50E4A509A}"/>
              </a:ext>
            </a:extLst>
          </p:cNvPr>
          <p:cNvSpPr txBox="1">
            <a:spLocks/>
          </p:cNvSpPr>
          <p:nvPr/>
        </p:nvSpPr>
        <p:spPr>
          <a:xfrm>
            <a:off x="6329508" y="5962001"/>
            <a:ext cx="1786272" cy="5665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100"/>
              </a:spcAft>
              <a:buNone/>
            </a:pPr>
            <a:r>
              <a:rPr lang="en-US" sz="1100" dirty="0">
                <a:solidFill>
                  <a:schemeClr val="bg1"/>
                </a:solidFill>
              </a:rPr>
              <a:t>Hands-on STEM activity kits for independent learning in grades K-9</a:t>
            </a:r>
          </a:p>
        </p:txBody>
      </p:sp>
      <p:sp>
        <p:nvSpPr>
          <p:cNvPr id="99" name="Content Placeholder 2">
            <a:extLst>
              <a:ext uri="{FF2B5EF4-FFF2-40B4-BE49-F238E27FC236}">
                <a16:creationId xmlns:a16="http://schemas.microsoft.com/office/drawing/2014/main" id="{C99CCF21-5E9C-D142-866D-C5D5CA4EACA3}"/>
              </a:ext>
            </a:extLst>
          </p:cNvPr>
          <p:cNvSpPr txBox="1">
            <a:spLocks/>
          </p:cNvSpPr>
          <p:nvPr/>
        </p:nvSpPr>
        <p:spPr>
          <a:xfrm>
            <a:off x="8749574" y="5931623"/>
            <a:ext cx="1841414" cy="6074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100"/>
              </a:spcAft>
              <a:buNone/>
            </a:pPr>
            <a:r>
              <a:rPr lang="en-US" sz="1100" dirty="0">
                <a:solidFill>
                  <a:schemeClr val="bg1"/>
                </a:solidFill>
              </a:rPr>
              <a:t>Customizable professional development workshops for educators </a:t>
            </a:r>
          </a:p>
        </p:txBody>
      </p:sp>
      <p:sp>
        <p:nvSpPr>
          <p:cNvPr id="36" name="Content Placeholder 2">
            <a:extLst>
              <a:ext uri="{FF2B5EF4-FFF2-40B4-BE49-F238E27FC236}">
                <a16:creationId xmlns:a16="http://schemas.microsoft.com/office/drawing/2014/main" id="{DE89DDD2-14DA-5B41-8D28-A6FEA741A8E6}"/>
              </a:ext>
            </a:extLst>
          </p:cNvPr>
          <p:cNvSpPr txBox="1">
            <a:spLocks/>
          </p:cNvSpPr>
          <p:nvPr/>
        </p:nvSpPr>
        <p:spPr>
          <a:xfrm>
            <a:off x="1410893" y="3484230"/>
            <a:ext cx="1786272" cy="57556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100" dirty="0">
                <a:solidFill>
                  <a:schemeClr val="bg1"/>
                </a:solidFill>
              </a:rPr>
              <a:t>Early STEM learning through play for in-person preschool classrooms</a:t>
            </a:r>
          </a:p>
        </p:txBody>
      </p:sp>
      <p:sp>
        <p:nvSpPr>
          <p:cNvPr id="38" name="Content Placeholder 2">
            <a:extLst>
              <a:ext uri="{FF2B5EF4-FFF2-40B4-BE49-F238E27FC236}">
                <a16:creationId xmlns:a16="http://schemas.microsoft.com/office/drawing/2014/main" id="{33A25ABF-B694-B840-9878-BAB0C1E4AFEF}"/>
              </a:ext>
            </a:extLst>
          </p:cNvPr>
          <p:cNvSpPr txBox="1">
            <a:spLocks/>
          </p:cNvSpPr>
          <p:nvPr/>
        </p:nvSpPr>
        <p:spPr>
          <a:xfrm>
            <a:off x="3889684" y="5926974"/>
            <a:ext cx="1786272" cy="6050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100"/>
              </a:spcAft>
              <a:buNone/>
            </a:pPr>
            <a:r>
              <a:rPr lang="en-US" sz="1100" dirty="0">
                <a:solidFill>
                  <a:schemeClr val="bg1"/>
                </a:solidFill>
              </a:rPr>
              <a:t>Empowering, in-person STEM programming for grades 6-9 </a:t>
            </a:r>
          </a:p>
        </p:txBody>
      </p:sp>
      <p:sp>
        <p:nvSpPr>
          <p:cNvPr id="39" name="Content Placeholder 2">
            <a:extLst>
              <a:ext uri="{FF2B5EF4-FFF2-40B4-BE49-F238E27FC236}">
                <a16:creationId xmlns:a16="http://schemas.microsoft.com/office/drawing/2014/main" id="{59E320AF-805F-8043-BE0C-91E3A2104C12}"/>
              </a:ext>
            </a:extLst>
          </p:cNvPr>
          <p:cNvSpPr txBox="1">
            <a:spLocks/>
          </p:cNvSpPr>
          <p:nvPr/>
        </p:nvSpPr>
        <p:spPr>
          <a:xfrm>
            <a:off x="8774625" y="3467811"/>
            <a:ext cx="1786272" cy="5665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100"/>
              </a:spcAft>
              <a:buNone/>
            </a:pPr>
            <a:r>
              <a:rPr lang="en-US" sz="1100" dirty="0">
                <a:solidFill>
                  <a:schemeClr val="bg1"/>
                </a:solidFill>
              </a:rPr>
              <a:t>Innovative, in-person makerspace experiences for grades 1-6</a:t>
            </a:r>
          </a:p>
        </p:txBody>
      </p:sp>
      <p:sp>
        <p:nvSpPr>
          <p:cNvPr id="40" name="Rectangle 39">
            <a:hlinkClick r:id="rId27"/>
            <a:extLst>
              <a:ext uri="{FF2B5EF4-FFF2-40B4-BE49-F238E27FC236}">
                <a16:creationId xmlns:a16="http://schemas.microsoft.com/office/drawing/2014/main" id="{A239D9AD-89C5-9F48-9D06-F4025DDF77E0}"/>
              </a:ext>
            </a:extLst>
          </p:cNvPr>
          <p:cNvSpPr/>
          <p:nvPr/>
        </p:nvSpPr>
        <p:spPr>
          <a:xfrm>
            <a:off x="8656586" y="1808134"/>
            <a:ext cx="2025124" cy="2264743"/>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hlinkClick r:id="rId28"/>
            <a:extLst>
              <a:ext uri="{FF2B5EF4-FFF2-40B4-BE49-F238E27FC236}">
                <a16:creationId xmlns:a16="http://schemas.microsoft.com/office/drawing/2014/main" id="{44D15CD4-CE95-FD4D-ACB8-3D21379DFD4B}"/>
              </a:ext>
            </a:extLst>
          </p:cNvPr>
          <p:cNvSpPr/>
          <p:nvPr/>
        </p:nvSpPr>
        <p:spPr>
          <a:xfrm>
            <a:off x="1278243" y="1805083"/>
            <a:ext cx="2025124" cy="2286246"/>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hlinkClick r:id="rId25"/>
            <a:extLst>
              <a:ext uri="{FF2B5EF4-FFF2-40B4-BE49-F238E27FC236}">
                <a16:creationId xmlns:a16="http://schemas.microsoft.com/office/drawing/2014/main" id="{951EE89B-2591-F049-B5D4-81C2A97C4E8D}"/>
              </a:ext>
            </a:extLst>
          </p:cNvPr>
          <p:cNvSpPr/>
          <p:nvPr/>
        </p:nvSpPr>
        <p:spPr>
          <a:xfrm>
            <a:off x="6210299" y="1790497"/>
            <a:ext cx="2025124" cy="1255045"/>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hlinkClick r:id="rId29"/>
            <a:extLst>
              <a:ext uri="{FF2B5EF4-FFF2-40B4-BE49-F238E27FC236}">
                <a16:creationId xmlns:a16="http://schemas.microsoft.com/office/drawing/2014/main" id="{F288FC53-85A9-8A4A-A69C-3FF6B5313C42}"/>
              </a:ext>
            </a:extLst>
          </p:cNvPr>
          <p:cNvSpPr/>
          <p:nvPr/>
        </p:nvSpPr>
        <p:spPr>
          <a:xfrm>
            <a:off x="3760246" y="1801280"/>
            <a:ext cx="2036020" cy="2264746"/>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hlinkClick r:id="rId30"/>
            <a:extLst>
              <a:ext uri="{FF2B5EF4-FFF2-40B4-BE49-F238E27FC236}">
                <a16:creationId xmlns:a16="http://schemas.microsoft.com/office/drawing/2014/main" id="{17149004-322B-B24C-8DB3-2151244F1634}"/>
              </a:ext>
            </a:extLst>
          </p:cNvPr>
          <p:cNvSpPr/>
          <p:nvPr/>
        </p:nvSpPr>
        <p:spPr>
          <a:xfrm>
            <a:off x="6217429" y="4277453"/>
            <a:ext cx="2025124" cy="225344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a:hlinkClick r:id="rId31"/>
            <a:extLst>
              <a:ext uri="{FF2B5EF4-FFF2-40B4-BE49-F238E27FC236}">
                <a16:creationId xmlns:a16="http://schemas.microsoft.com/office/drawing/2014/main" id="{A3F61A02-3409-F446-9096-44A97B8A61BC}"/>
              </a:ext>
            </a:extLst>
          </p:cNvPr>
          <p:cNvSpPr/>
          <p:nvPr/>
        </p:nvSpPr>
        <p:spPr>
          <a:xfrm>
            <a:off x="8662723" y="4274330"/>
            <a:ext cx="2025123" cy="2264743"/>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lower&#10;&#10;Description automatically generated">
            <a:extLst>
              <a:ext uri="{FF2B5EF4-FFF2-40B4-BE49-F238E27FC236}">
                <a16:creationId xmlns:a16="http://schemas.microsoft.com/office/drawing/2014/main" id="{6E3565B8-3530-8944-8539-20E14EB72472}"/>
              </a:ext>
            </a:extLst>
          </p:cNvPr>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3514284" y="4022822"/>
            <a:ext cx="2560472" cy="981515"/>
          </a:xfrm>
          <a:prstGeom prst="rect">
            <a:avLst/>
          </a:prstGeom>
        </p:spPr>
      </p:pic>
      <p:pic>
        <p:nvPicPr>
          <p:cNvPr id="8" name="Picture 7" descr="A picture containing flower&#10;&#10;Description automatically generated">
            <a:extLst>
              <a:ext uri="{FF2B5EF4-FFF2-40B4-BE49-F238E27FC236}">
                <a16:creationId xmlns:a16="http://schemas.microsoft.com/office/drawing/2014/main" id="{99F3902C-D854-BF40-8B17-6C40C1055D87}"/>
              </a:ext>
            </a:extLst>
          </p:cNvPr>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1044551" y="4030022"/>
            <a:ext cx="2605716" cy="998858"/>
          </a:xfrm>
          <a:prstGeom prst="rect">
            <a:avLst/>
          </a:prstGeom>
        </p:spPr>
      </p:pic>
      <p:sp>
        <p:nvSpPr>
          <p:cNvPr id="56" name="Rectangle 55">
            <a:hlinkClick r:id="rId34"/>
            <a:extLst>
              <a:ext uri="{FF2B5EF4-FFF2-40B4-BE49-F238E27FC236}">
                <a16:creationId xmlns:a16="http://schemas.microsoft.com/office/drawing/2014/main" id="{3E68669C-1768-BF41-A06F-C51AB4ED99C2}"/>
              </a:ext>
            </a:extLst>
          </p:cNvPr>
          <p:cNvSpPr/>
          <p:nvPr/>
        </p:nvSpPr>
        <p:spPr>
          <a:xfrm>
            <a:off x="1299104" y="4274330"/>
            <a:ext cx="2036020" cy="2264743"/>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hlinkClick r:id="rId35"/>
            <a:extLst>
              <a:ext uri="{FF2B5EF4-FFF2-40B4-BE49-F238E27FC236}">
                <a16:creationId xmlns:a16="http://schemas.microsoft.com/office/drawing/2014/main" id="{99547302-B6E6-3446-9557-FEA69AD6201D}"/>
              </a:ext>
            </a:extLst>
          </p:cNvPr>
          <p:cNvSpPr/>
          <p:nvPr/>
        </p:nvSpPr>
        <p:spPr>
          <a:xfrm>
            <a:off x="3785999" y="4267296"/>
            <a:ext cx="2025124" cy="2271777"/>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16925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8E56D9-93D6-914F-9461-601184D52A4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209" t="7315" r="6187" b="9141"/>
          <a:stretch/>
        </p:blipFill>
        <p:spPr>
          <a:xfrm>
            <a:off x="0" y="1"/>
            <a:ext cx="12192000" cy="6858000"/>
          </a:xfrm>
          <a:prstGeom prst="rect">
            <a:avLst/>
          </a:prstGeom>
          <a:effectLst/>
        </p:spPr>
      </p:pic>
      <p:sp>
        <p:nvSpPr>
          <p:cNvPr id="2" name="Title 1">
            <a:extLst>
              <a:ext uri="{FF2B5EF4-FFF2-40B4-BE49-F238E27FC236}">
                <a16:creationId xmlns:a16="http://schemas.microsoft.com/office/drawing/2014/main" id="{AD3ECA03-F4CA-F24B-84DA-D5292AF13339}"/>
              </a:ext>
            </a:extLst>
          </p:cNvPr>
          <p:cNvSpPr>
            <a:spLocks noGrp="1"/>
          </p:cNvSpPr>
          <p:nvPr>
            <p:ph type="title"/>
          </p:nvPr>
        </p:nvSpPr>
        <p:spPr>
          <a:xfrm>
            <a:off x="0" y="275203"/>
            <a:ext cx="12192000" cy="1325563"/>
          </a:xfrm>
        </p:spPr>
        <p:txBody>
          <a:bodyPr/>
          <a:lstStyle/>
          <a:p>
            <a:pPr algn="ctr"/>
            <a:r>
              <a:rPr lang="en-US" b="1" dirty="0">
                <a:solidFill>
                  <a:schemeClr val="bg1"/>
                </a:solidFill>
                <a:latin typeface="+mn-lt"/>
              </a:rPr>
              <a:t>Now Is the Time to Discover our </a:t>
            </a:r>
            <a:br>
              <a:rPr lang="en-US" b="1" dirty="0">
                <a:solidFill>
                  <a:schemeClr val="bg1"/>
                </a:solidFill>
                <a:latin typeface="+mn-lt"/>
              </a:rPr>
            </a:br>
            <a:r>
              <a:rPr lang="en-US" b="1" dirty="0">
                <a:solidFill>
                  <a:schemeClr val="bg1"/>
                </a:solidFill>
                <a:latin typeface="+mn-lt"/>
              </a:rPr>
              <a:t>Invention Education Programs</a:t>
            </a:r>
          </a:p>
        </p:txBody>
      </p:sp>
      <p:pic>
        <p:nvPicPr>
          <p:cNvPr id="44" name="Picture 43" descr="A close up of a logo&#10;&#10;Description automatically generated">
            <a:extLst>
              <a:ext uri="{FF2B5EF4-FFF2-40B4-BE49-F238E27FC236}">
                <a16:creationId xmlns:a16="http://schemas.microsoft.com/office/drawing/2014/main" id="{17269B2D-2CB9-5844-83A6-B542ADC7D45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02" t="180" r="68503" b="37558"/>
          <a:stretch/>
        </p:blipFill>
        <p:spPr>
          <a:xfrm>
            <a:off x="1302910" y="1805083"/>
            <a:ext cx="2010750" cy="2264748"/>
          </a:xfrm>
          <a:prstGeom prst="rect">
            <a:avLst/>
          </a:prstGeom>
          <a:effectLst>
            <a:outerShdw blurRad="50800" dist="38100" dir="8100000" algn="tr" rotWithShape="0">
              <a:prstClr val="black">
                <a:alpha val="40000"/>
              </a:prstClr>
            </a:outerShdw>
          </a:effectLst>
        </p:spPr>
      </p:pic>
      <p:pic>
        <p:nvPicPr>
          <p:cNvPr id="45" name="Picture 44" descr="A close up of a logo&#10;&#10;Description automatically generated">
            <a:extLst>
              <a:ext uri="{FF2B5EF4-FFF2-40B4-BE49-F238E27FC236}">
                <a16:creationId xmlns:a16="http://schemas.microsoft.com/office/drawing/2014/main" id="{D372B33A-1EC9-8847-B26D-5B1A5876EC5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585" r="57844" b="15767"/>
          <a:stretch/>
        </p:blipFill>
        <p:spPr>
          <a:xfrm>
            <a:off x="3763224" y="1802424"/>
            <a:ext cx="2029083" cy="2264747"/>
          </a:xfrm>
          <a:prstGeom prst="rect">
            <a:avLst/>
          </a:prstGeom>
          <a:effectLst>
            <a:outerShdw blurRad="50800" dist="38100" dir="8100000" algn="tr" rotWithShape="0">
              <a:prstClr val="black">
                <a:alpha val="40000"/>
              </a:prstClr>
            </a:outerShdw>
          </a:effectLst>
        </p:spPr>
      </p:pic>
      <p:pic>
        <p:nvPicPr>
          <p:cNvPr id="46" name="Picture 45" descr="A picture containing table, sitting, computer&#10;&#10;Description automatically generated">
            <a:extLst>
              <a:ext uri="{FF2B5EF4-FFF2-40B4-BE49-F238E27FC236}">
                <a16:creationId xmlns:a16="http://schemas.microsoft.com/office/drawing/2014/main" id="{C76B154A-9CDD-1140-8D80-D0D1A1AFC37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293" r="57844" b="16062"/>
          <a:stretch/>
        </p:blipFill>
        <p:spPr>
          <a:xfrm>
            <a:off x="6217429" y="1802425"/>
            <a:ext cx="2029082" cy="2264746"/>
          </a:xfrm>
          <a:prstGeom prst="rect">
            <a:avLst/>
          </a:prstGeom>
          <a:effectLst>
            <a:outerShdw blurRad="50800" dist="38100" dir="8100000" algn="tr" rotWithShape="0">
              <a:prstClr val="black">
                <a:alpha val="40000"/>
              </a:prstClr>
            </a:outerShdw>
          </a:effectLst>
        </p:spPr>
      </p:pic>
      <p:pic>
        <p:nvPicPr>
          <p:cNvPr id="47" name="Picture 46" descr="A close up of a logo&#10;&#10;Description automatically generated">
            <a:extLst>
              <a:ext uri="{FF2B5EF4-FFF2-40B4-BE49-F238E27FC236}">
                <a16:creationId xmlns:a16="http://schemas.microsoft.com/office/drawing/2014/main" id="{CE09F4C5-B682-7F4A-86A7-C8F2D31734F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1" t="2" r="62189" b="24974"/>
          <a:stretch/>
        </p:blipFill>
        <p:spPr>
          <a:xfrm>
            <a:off x="8652627" y="1815169"/>
            <a:ext cx="2029082" cy="2264744"/>
          </a:xfrm>
          <a:prstGeom prst="rect">
            <a:avLst/>
          </a:prstGeom>
          <a:effectLst>
            <a:outerShdw blurRad="50800" dist="38100" dir="8100000" algn="tr" rotWithShape="0">
              <a:prstClr val="black">
                <a:alpha val="40000"/>
              </a:prstClr>
            </a:outerShdw>
          </a:effectLst>
        </p:spPr>
      </p:pic>
      <p:pic>
        <p:nvPicPr>
          <p:cNvPr id="48" name="Picture 47" descr="A picture containing light&#10;&#10;Description automatically generated">
            <a:extLst>
              <a:ext uri="{FF2B5EF4-FFF2-40B4-BE49-F238E27FC236}">
                <a16:creationId xmlns:a16="http://schemas.microsoft.com/office/drawing/2014/main" id="{42E06943-32E3-CF45-AEA2-CA7A0F3CD4D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t="371" r="57591" b="15981"/>
          <a:stretch/>
        </p:blipFill>
        <p:spPr>
          <a:xfrm>
            <a:off x="3770611" y="4267298"/>
            <a:ext cx="2041308" cy="2264743"/>
          </a:xfrm>
          <a:prstGeom prst="rect">
            <a:avLst/>
          </a:prstGeom>
          <a:effectLst>
            <a:outerShdw blurRad="50800" dist="38100" dir="8100000" algn="tr" rotWithShape="0">
              <a:prstClr val="black">
                <a:alpha val="40000"/>
              </a:prstClr>
            </a:outerShdw>
          </a:effectLst>
        </p:spPr>
      </p:pic>
      <p:pic>
        <p:nvPicPr>
          <p:cNvPr id="51" name="Picture 50" descr="A picture containing fish, large, table, umbrella&#10;&#10;Description automatically generated">
            <a:extLst>
              <a:ext uri="{FF2B5EF4-FFF2-40B4-BE49-F238E27FC236}">
                <a16:creationId xmlns:a16="http://schemas.microsoft.com/office/drawing/2014/main" id="{A72C27A6-8160-7943-9EBA-0F254AE4BC7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1" t="555" r="62185" b="24161"/>
          <a:stretch/>
        </p:blipFill>
        <p:spPr>
          <a:xfrm>
            <a:off x="1298907" y="4267299"/>
            <a:ext cx="2029082" cy="2264744"/>
          </a:xfrm>
          <a:prstGeom prst="rect">
            <a:avLst/>
          </a:prstGeom>
          <a:effectLst>
            <a:outerShdw blurRad="50800" dist="38100" dir="8100000" algn="tr" rotWithShape="0">
              <a:prstClr val="black">
                <a:alpha val="40000"/>
              </a:prstClr>
            </a:outerShdw>
          </a:effectLst>
        </p:spPr>
      </p:pic>
      <p:pic>
        <p:nvPicPr>
          <p:cNvPr id="52" name="Picture 51" descr="A close up of a logo&#10;&#10;Description automatically generated">
            <a:extLst>
              <a:ext uri="{FF2B5EF4-FFF2-40B4-BE49-F238E27FC236}">
                <a16:creationId xmlns:a16="http://schemas.microsoft.com/office/drawing/2014/main" id="{51C9579C-5913-EB48-A334-CC4C13A72E6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1" t="754" r="62189" b="24596"/>
          <a:stretch/>
        </p:blipFill>
        <p:spPr>
          <a:xfrm>
            <a:off x="6220213" y="4278599"/>
            <a:ext cx="2029082" cy="2253442"/>
          </a:xfrm>
          <a:prstGeom prst="rect">
            <a:avLst/>
          </a:prstGeom>
          <a:effectLst>
            <a:outerShdw blurRad="50800" dist="38100" dir="8100000" algn="tr" rotWithShape="0">
              <a:prstClr val="black">
                <a:alpha val="40000"/>
              </a:prstClr>
            </a:outerShdw>
          </a:effectLst>
        </p:spPr>
      </p:pic>
      <p:pic>
        <p:nvPicPr>
          <p:cNvPr id="53" name="Picture 52" descr="A picture containing table&#10;&#10;Description automatically generated">
            <a:extLst>
              <a:ext uri="{FF2B5EF4-FFF2-40B4-BE49-F238E27FC236}">
                <a16:creationId xmlns:a16="http://schemas.microsoft.com/office/drawing/2014/main" id="{1BBFBBEB-6B64-C044-960A-4CEFABFFB1EB}"/>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1472" t="3153" r="56372" b="13132"/>
          <a:stretch/>
        </p:blipFill>
        <p:spPr>
          <a:xfrm>
            <a:off x="8666570" y="4274332"/>
            <a:ext cx="2029082" cy="2264744"/>
          </a:xfrm>
          <a:prstGeom prst="rect">
            <a:avLst/>
          </a:prstGeom>
          <a:effectLst>
            <a:outerShdw blurRad="50800" dist="38100" dir="8100000" algn="tr" rotWithShape="0">
              <a:prstClr val="black">
                <a:alpha val="40000"/>
              </a:prstClr>
            </a:outerShdw>
          </a:effectLst>
        </p:spPr>
      </p:pic>
      <p:pic>
        <p:nvPicPr>
          <p:cNvPr id="54" name="Picture 53" descr="A picture containing sitting&#10;&#10;Description automatically generated">
            <a:extLst>
              <a:ext uri="{FF2B5EF4-FFF2-40B4-BE49-F238E27FC236}">
                <a16:creationId xmlns:a16="http://schemas.microsoft.com/office/drawing/2014/main" id="{991588B8-86F3-F248-AA27-E0726CCBF1FA}"/>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r="9963"/>
          <a:stretch/>
        </p:blipFill>
        <p:spPr>
          <a:xfrm>
            <a:off x="1715087" y="1897389"/>
            <a:ext cx="1353703" cy="338286"/>
          </a:xfrm>
          <a:prstGeom prst="rect">
            <a:avLst/>
          </a:prstGeom>
        </p:spPr>
      </p:pic>
      <p:pic>
        <p:nvPicPr>
          <p:cNvPr id="55" name="Picture 54" descr="A close up of a logo&#10;&#10;Description automatically generated">
            <a:extLst>
              <a:ext uri="{FF2B5EF4-FFF2-40B4-BE49-F238E27FC236}">
                <a16:creationId xmlns:a16="http://schemas.microsoft.com/office/drawing/2014/main" id="{4B77FF9B-E633-CA40-A2FE-07D19941ED9C}"/>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897546" y="4358283"/>
            <a:ext cx="1567129" cy="352604"/>
          </a:xfrm>
          <a:prstGeom prst="rect">
            <a:avLst/>
          </a:prstGeom>
        </p:spPr>
      </p:pic>
      <p:pic>
        <p:nvPicPr>
          <p:cNvPr id="56" name="Picture 55" descr="A picture containing sitting, dark, room&#10;&#10;Description automatically generated">
            <a:extLst>
              <a:ext uri="{FF2B5EF4-FFF2-40B4-BE49-F238E27FC236}">
                <a16:creationId xmlns:a16="http://schemas.microsoft.com/office/drawing/2014/main" id="{A79ED285-7445-A745-8403-963BC07FCFDF}"/>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857210" y="1897683"/>
            <a:ext cx="1568639" cy="339732"/>
          </a:xfrm>
          <a:prstGeom prst="rect">
            <a:avLst/>
          </a:prstGeom>
        </p:spPr>
      </p:pic>
      <p:pic>
        <p:nvPicPr>
          <p:cNvPr id="57" name="Picture 56" descr="A close up of a sign&#10;&#10;Description automatically generated">
            <a:extLst>
              <a:ext uri="{FF2B5EF4-FFF2-40B4-BE49-F238E27FC236}">
                <a16:creationId xmlns:a16="http://schemas.microsoft.com/office/drawing/2014/main" id="{5D8BD1B2-BEAB-E34C-82BD-F93385B18B66}"/>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502064" y="4360587"/>
            <a:ext cx="1465380" cy="373257"/>
          </a:xfrm>
          <a:prstGeom prst="rect">
            <a:avLst/>
          </a:prstGeom>
        </p:spPr>
      </p:pic>
      <p:pic>
        <p:nvPicPr>
          <p:cNvPr id="58" name="Picture 57" descr="A close up of a logo&#10;&#10;Description automatically generated">
            <a:extLst>
              <a:ext uri="{FF2B5EF4-FFF2-40B4-BE49-F238E27FC236}">
                <a16:creationId xmlns:a16="http://schemas.microsoft.com/office/drawing/2014/main" id="{D4E2068E-ABBD-8540-BAFD-81DE9BC5BD4C}"/>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488491" y="1876917"/>
            <a:ext cx="1758020" cy="395555"/>
          </a:xfrm>
          <a:prstGeom prst="rect">
            <a:avLst/>
          </a:prstGeom>
        </p:spPr>
      </p:pic>
      <p:pic>
        <p:nvPicPr>
          <p:cNvPr id="59" name="Picture 58" descr="A close up of a logo&#10;&#10;Description automatically generated">
            <a:extLst>
              <a:ext uri="{FF2B5EF4-FFF2-40B4-BE49-F238E27FC236}">
                <a16:creationId xmlns:a16="http://schemas.microsoft.com/office/drawing/2014/main" id="{61B6037E-C38F-C74A-ACC8-742E8436A8D3}"/>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4034087" y="1881033"/>
            <a:ext cx="1487356" cy="395003"/>
          </a:xfrm>
          <a:prstGeom prst="rect">
            <a:avLst/>
          </a:prstGeom>
        </p:spPr>
      </p:pic>
      <p:pic>
        <p:nvPicPr>
          <p:cNvPr id="60" name="Picture 59" descr="A picture containing person, indoor, table, sitting&#10;&#10;Description automatically generated">
            <a:extLst>
              <a:ext uri="{FF2B5EF4-FFF2-40B4-BE49-F238E27FC236}">
                <a16:creationId xmlns:a16="http://schemas.microsoft.com/office/drawing/2014/main" id="{924BACE8-497F-454D-87EC-2849B5DC5F85}"/>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l="9695" t="5608" r="8362" b="17083"/>
          <a:stretch/>
        </p:blipFill>
        <p:spPr>
          <a:xfrm>
            <a:off x="1423289" y="2349852"/>
            <a:ext cx="1769992" cy="1112878"/>
          </a:xfrm>
          <a:prstGeom prst="rect">
            <a:avLst/>
          </a:prstGeom>
        </p:spPr>
      </p:pic>
      <p:pic>
        <p:nvPicPr>
          <p:cNvPr id="61" name="Picture 60" descr="A young girl jumping in the air&#10;&#10;Description automatically generated">
            <a:extLst>
              <a:ext uri="{FF2B5EF4-FFF2-40B4-BE49-F238E27FC236}">
                <a16:creationId xmlns:a16="http://schemas.microsoft.com/office/drawing/2014/main" id="{3D2B5DC7-1DD3-7346-B480-9986E9045281}"/>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t="13871" b="8748"/>
          <a:stretch/>
        </p:blipFill>
        <p:spPr>
          <a:xfrm>
            <a:off x="3880055" y="2349851"/>
            <a:ext cx="1786272" cy="1112879"/>
          </a:xfrm>
          <a:prstGeom prst="rect">
            <a:avLst/>
          </a:prstGeom>
        </p:spPr>
      </p:pic>
      <p:pic>
        <p:nvPicPr>
          <p:cNvPr id="62" name="Picture 61" descr="A picture containing person, child, indoor, boy&#10;&#10;Description automatically generated">
            <a:extLst>
              <a:ext uri="{FF2B5EF4-FFF2-40B4-BE49-F238E27FC236}">
                <a16:creationId xmlns:a16="http://schemas.microsoft.com/office/drawing/2014/main" id="{DCC98EBD-19A8-A444-B2C3-98365A14CA40}"/>
              </a:ext>
            </a:extLst>
          </p:cNvPr>
          <p:cNvPicPr>
            <a:picLocks noChangeAspect="1"/>
          </p:cNvPicPr>
          <p:nvPr/>
        </p:nvPicPr>
        <p:blipFill rotWithShape="1">
          <a:blip r:embed="rId19" cstate="screen">
            <a:extLst>
              <a:ext uri="{28A0092B-C50C-407E-A947-70E740481C1C}">
                <a14:useLocalDpi xmlns:a14="http://schemas.microsoft.com/office/drawing/2010/main"/>
              </a:ext>
            </a:extLst>
          </a:blip>
          <a:srcRect t="14002" b="9457"/>
          <a:stretch/>
        </p:blipFill>
        <p:spPr>
          <a:xfrm>
            <a:off x="6314969" y="2342725"/>
            <a:ext cx="1801263" cy="1112879"/>
          </a:xfrm>
          <a:prstGeom prst="rect">
            <a:avLst/>
          </a:prstGeom>
        </p:spPr>
      </p:pic>
      <p:pic>
        <p:nvPicPr>
          <p:cNvPr id="63" name="Picture 62" descr="A small child sitting on a table&#10;&#10;Description automatically generated">
            <a:extLst>
              <a:ext uri="{FF2B5EF4-FFF2-40B4-BE49-F238E27FC236}">
                <a16:creationId xmlns:a16="http://schemas.microsoft.com/office/drawing/2014/main" id="{3877332A-29A4-1243-800D-9FD7B352C14A}"/>
              </a:ext>
            </a:extLst>
          </p:cNvPr>
          <p:cNvPicPr>
            <a:picLocks noChangeAspect="1"/>
          </p:cNvPicPr>
          <p:nvPr/>
        </p:nvPicPr>
        <p:blipFill rotWithShape="1">
          <a:blip r:embed="rId20" cstate="screen">
            <a:extLst>
              <a:ext uri="{28A0092B-C50C-407E-A947-70E740481C1C}">
                <a14:useLocalDpi xmlns:a14="http://schemas.microsoft.com/office/drawing/2010/main"/>
              </a:ext>
            </a:extLst>
          </a:blip>
          <a:srcRect t="14284" b="7817"/>
          <a:stretch/>
        </p:blipFill>
        <p:spPr>
          <a:xfrm>
            <a:off x="6352638" y="4818900"/>
            <a:ext cx="1764232" cy="1112879"/>
          </a:xfrm>
          <a:prstGeom prst="rect">
            <a:avLst/>
          </a:prstGeom>
        </p:spPr>
      </p:pic>
      <p:pic>
        <p:nvPicPr>
          <p:cNvPr id="64" name="Picture 63" descr="A group of people posing for the camera&#10;&#10;Description automatically generated">
            <a:extLst>
              <a:ext uri="{FF2B5EF4-FFF2-40B4-BE49-F238E27FC236}">
                <a16:creationId xmlns:a16="http://schemas.microsoft.com/office/drawing/2014/main" id="{1D38B814-8F35-694E-BB84-02101652EAA2}"/>
              </a:ext>
            </a:extLst>
          </p:cNvPr>
          <p:cNvPicPr>
            <a:picLocks noChangeAspect="1"/>
          </p:cNvPicPr>
          <p:nvPr/>
        </p:nvPicPr>
        <p:blipFill rotWithShape="1">
          <a:blip r:embed="rId21" cstate="screen">
            <a:extLst>
              <a:ext uri="{28A0092B-C50C-407E-A947-70E740481C1C}">
                <a14:useLocalDpi xmlns:a14="http://schemas.microsoft.com/office/drawing/2010/main"/>
              </a:ext>
            </a:extLst>
          </a:blip>
          <a:srcRect l="-40" t="7072" r="-371"/>
          <a:stretch/>
        </p:blipFill>
        <p:spPr>
          <a:xfrm>
            <a:off x="3881386" y="4788312"/>
            <a:ext cx="1819758" cy="1120005"/>
          </a:xfrm>
          <a:prstGeom prst="rect">
            <a:avLst/>
          </a:prstGeom>
        </p:spPr>
      </p:pic>
      <p:pic>
        <p:nvPicPr>
          <p:cNvPr id="65" name="Picture 64" descr="A young boy sitting at a table&#10;&#10;Description automatically generated">
            <a:extLst>
              <a:ext uri="{FF2B5EF4-FFF2-40B4-BE49-F238E27FC236}">
                <a16:creationId xmlns:a16="http://schemas.microsoft.com/office/drawing/2014/main" id="{A96F0C15-32DB-C64D-80AE-ED6647E9C02B}"/>
              </a:ext>
            </a:extLst>
          </p:cNvPr>
          <p:cNvPicPr>
            <a:picLocks noChangeAspect="1"/>
          </p:cNvPicPr>
          <p:nvPr/>
        </p:nvPicPr>
        <p:blipFill rotWithShape="1">
          <a:blip r:embed="rId22" cstate="screen">
            <a:extLst>
              <a:ext uri="{28A0092B-C50C-407E-A947-70E740481C1C}">
                <a14:useLocalDpi xmlns:a14="http://schemas.microsoft.com/office/drawing/2010/main"/>
              </a:ext>
            </a:extLst>
          </a:blip>
          <a:srcRect t="11202" b="13952"/>
          <a:stretch/>
        </p:blipFill>
        <p:spPr>
          <a:xfrm>
            <a:off x="1403569" y="4788312"/>
            <a:ext cx="1819757" cy="1106426"/>
          </a:xfrm>
          <a:prstGeom prst="rect">
            <a:avLst/>
          </a:prstGeom>
        </p:spPr>
      </p:pic>
      <p:pic>
        <p:nvPicPr>
          <p:cNvPr id="66" name="Picture 65" descr="A group of people standing in front of a store&#10;&#10;Description automatically generated">
            <a:extLst>
              <a:ext uri="{FF2B5EF4-FFF2-40B4-BE49-F238E27FC236}">
                <a16:creationId xmlns:a16="http://schemas.microsoft.com/office/drawing/2014/main" id="{594C2DED-5A19-5B4D-8698-1DE9AFF5719E}"/>
              </a:ext>
            </a:extLst>
          </p:cNvPr>
          <p:cNvPicPr>
            <a:picLocks noChangeAspect="1"/>
          </p:cNvPicPr>
          <p:nvPr/>
        </p:nvPicPr>
        <p:blipFill rotWithShape="1">
          <a:blip r:embed="rId23" cstate="screen">
            <a:extLst>
              <a:ext uri="{28A0092B-C50C-407E-A947-70E740481C1C}">
                <a14:useLocalDpi xmlns:a14="http://schemas.microsoft.com/office/drawing/2010/main"/>
              </a:ext>
            </a:extLst>
          </a:blip>
          <a:srcRect l="7524" t="11295" r="10025" b="13475"/>
          <a:stretch/>
        </p:blipFill>
        <p:spPr>
          <a:xfrm>
            <a:off x="8757289" y="2341074"/>
            <a:ext cx="1819757" cy="1108080"/>
          </a:xfrm>
          <a:prstGeom prst="rect">
            <a:avLst/>
          </a:prstGeom>
        </p:spPr>
      </p:pic>
      <p:pic>
        <p:nvPicPr>
          <p:cNvPr id="67" name="Picture 66" descr="A group of people sitting at a table&#10;&#10;Description automatically generated">
            <a:extLst>
              <a:ext uri="{FF2B5EF4-FFF2-40B4-BE49-F238E27FC236}">
                <a16:creationId xmlns:a16="http://schemas.microsoft.com/office/drawing/2014/main" id="{5811DFE5-97F2-D243-99DB-E5195A629524}"/>
              </a:ext>
            </a:extLst>
          </p:cNvPr>
          <p:cNvPicPr>
            <a:picLocks noChangeAspect="1"/>
          </p:cNvPicPr>
          <p:nvPr/>
        </p:nvPicPr>
        <p:blipFill rotWithShape="1">
          <a:blip r:embed="rId24" cstate="screen">
            <a:extLst>
              <a:ext uri="{28A0092B-C50C-407E-A947-70E740481C1C}">
                <a14:useLocalDpi xmlns:a14="http://schemas.microsoft.com/office/drawing/2010/main"/>
              </a:ext>
            </a:extLst>
          </a:blip>
          <a:srcRect l="12662" t="16114" r="5740" b="9329"/>
          <a:stretch/>
        </p:blipFill>
        <p:spPr>
          <a:xfrm>
            <a:off x="8771232" y="4794274"/>
            <a:ext cx="1819756" cy="1108080"/>
          </a:xfrm>
          <a:prstGeom prst="rect">
            <a:avLst/>
          </a:prstGeom>
        </p:spPr>
      </p:pic>
      <p:sp>
        <p:nvSpPr>
          <p:cNvPr id="68" name="Content Placeholder 2">
            <a:extLst>
              <a:ext uri="{FF2B5EF4-FFF2-40B4-BE49-F238E27FC236}">
                <a16:creationId xmlns:a16="http://schemas.microsoft.com/office/drawing/2014/main" id="{25C63FCE-33D4-F041-87C4-96C25687E929}"/>
              </a:ext>
            </a:extLst>
          </p:cNvPr>
          <p:cNvSpPr txBox="1">
            <a:spLocks/>
          </p:cNvSpPr>
          <p:nvPr/>
        </p:nvSpPr>
        <p:spPr>
          <a:xfrm>
            <a:off x="3769967" y="3507948"/>
            <a:ext cx="2025124" cy="5665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100"/>
              </a:spcAft>
              <a:buNone/>
            </a:pPr>
            <a:r>
              <a:rPr lang="en-US" sz="1000" dirty="0">
                <a:solidFill>
                  <a:schemeClr val="bg1"/>
                </a:solidFill>
              </a:rPr>
              <a:t>Nationally acclaimed K-6 STEM summer camp providing in-person and at-home learning opportunities </a:t>
            </a:r>
          </a:p>
        </p:txBody>
      </p:sp>
      <p:sp>
        <p:nvSpPr>
          <p:cNvPr id="69" name="Content Placeholder 2">
            <a:extLst>
              <a:ext uri="{FF2B5EF4-FFF2-40B4-BE49-F238E27FC236}">
                <a16:creationId xmlns:a16="http://schemas.microsoft.com/office/drawing/2014/main" id="{A9BE72D5-5E05-B543-8166-160E6EF2854F}"/>
              </a:ext>
            </a:extLst>
          </p:cNvPr>
          <p:cNvSpPr txBox="1">
            <a:spLocks/>
          </p:cNvSpPr>
          <p:nvPr/>
        </p:nvSpPr>
        <p:spPr>
          <a:xfrm>
            <a:off x="6215648" y="3485826"/>
            <a:ext cx="2019775" cy="5665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100"/>
              </a:spcAft>
              <a:buNone/>
            </a:pPr>
            <a:r>
              <a:rPr lang="en-US" sz="1100" dirty="0">
                <a:solidFill>
                  <a:schemeClr val="bg1"/>
                </a:solidFill>
              </a:rPr>
              <a:t>Engaging, </a:t>
            </a:r>
            <a:r>
              <a:rPr lang="en-US" sz="1100" dirty="0">
                <a:solidFill>
                  <a:schemeClr val="bg1"/>
                </a:solidFill>
                <a:hlinkClick r:id="rId25">
                  <a:extLst>
                    <a:ext uri="{A12FA001-AC4F-418D-AE19-62706E023703}">
                      <ahyp:hlinkClr xmlns:ahyp="http://schemas.microsoft.com/office/drawing/2018/hyperlinkcolor" val="tx"/>
                    </a:ext>
                  </a:extLst>
                </a:hlinkClick>
              </a:rPr>
              <a:t>in-person</a:t>
            </a:r>
            <a:r>
              <a:rPr lang="en-US" sz="1100" dirty="0">
                <a:solidFill>
                  <a:schemeClr val="bg1"/>
                </a:solidFill>
              </a:rPr>
              <a:t> and </a:t>
            </a:r>
            <a:br>
              <a:rPr lang="en-US" sz="1100" dirty="0">
                <a:solidFill>
                  <a:schemeClr val="bg1"/>
                </a:solidFill>
              </a:rPr>
            </a:br>
            <a:r>
              <a:rPr lang="en-US" sz="1100" dirty="0">
                <a:solidFill>
                  <a:schemeClr val="bg1"/>
                </a:solidFill>
                <a:hlinkClick r:id="rId26">
                  <a:extLst>
                    <a:ext uri="{A12FA001-AC4F-418D-AE19-62706E023703}">
                      <ahyp:hlinkClr xmlns:ahyp="http://schemas.microsoft.com/office/drawing/2018/hyperlinkcolor" val="tx"/>
                    </a:ext>
                  </a:extLst>
                </a:hlinkClick>
              </a:rPr>
              <a:t>at-home</a:t>
            </a:r>
            <a:r>
              <a:rPr lang="en-US" sz="1100" dirty="0">
                <a:solidFill>
                  <a:schemeClr val="bg1"/>
                </a:solidFill>
              </a:rPr>
              <a:t> afterschool STEM programs for grades 1-6 </a:t>
            </a:r>
          </a:p>
        </p:txBody>
      </p:sp>
      <p:sp>
        <p:nvSpPr>
          <p:cNvPr id="70" name="Content Placeholder 2">
            <a:extLst>
              <a:ext uri="{FF2B5EF4-FFF2-40B4-BE49-F238E27FC236}">
                <a16:creationId xmlns:a16="http://schemas.microsoft.com/office/drawing/2014/main" id="{716D3AE8-3F86-234C-ABA9-A0CA1A603A6A}"/>
              </a:ext>
            </a:extLst>
          </p:cNvPr>
          <p:cNvSpPr txBox="1">
            <a:spLocks/>
          </p:cNvSpPr>
          <p:nvPr/>
        </p:nvSpPr>
        <p:spPr>
          <a:xfrm>
            <a:off x="1291101" y="5928207"/>
            <a:ext cx="2057026" cy="6108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100" dirty="0">
                <a:solidFill>
                  <a:schemeClr val="bg1"/>
                </a:solidFill>
              </a:rPr>
              <a:t>Immersive, cross-cutting K-6 curriculum for in-school, at-home and blended learning </a:t>
            </a:r>
          </a:p>
        </p:txBody>
      </p:sp>
      <p:sp>
        <p:nvSpPr>
          <p:cNvPr id="71" name="Content Placeholder 2">
            <a:extLst>
              <a:ext uri="{FF2B5EF4-FFF2-40B4-BE49-F238E27FC236}">
                <a16:creationId xmlns:a16="http://schemas.microsoft.com/office/drawing/2014/main" id="{92ACD276-A89F-094A-83FF-D7D4A1CB78AA}"/>
              </a:ext>
            </a:extLst>
          </p:cNvPr>
          <p:cNvSpPr txBox="1">
            <a:spLocks/>
          </p:cNvSpPr>
          <p:nvPr/>
        </p:nvSpPr>
        <p:spPr>
          <a:xfrm>
            <a:off x="6329508" y="5962001"/>
            <a:ext cx="1786272" cy="5665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100"/>
              </a:spcAft>
              <a:buNone/>
            </a:pPr>
            <a:r>
              <a:rPr lang="en-US" sz="1100" dirty="0">
                <a:solidFill>
                  <a:schemeClr val="bg1"/>
                </a:solidFill>
              </a:rPr>
              <a:t>Hands-on STEM activity kits for independent learning in grades K-9</a:t>
            </a:r>
          </a:p>
        </p:txBody>
      </p:sp>
      <p:sp>
        <p:nvSpPr>
          <p:cNvPr id="72" name="Content Placeholder 2">
            <a:extLst>
              <a:ext uri="{FF2B5EF4-FFF2-40B4-BE49-F238E27FC236}">
                <a16:creationId xmlns:a16="http://schemas.microsoft.com/office/drawing/2014/main" id="{0CEC42BD-124A-0146-80F5-7BD1B9E55753}"/>
              </a:ext>
            </a:extLst>
          </p:cNvPr>
          <p:cNvSpPr txBox="1">
            <a:spLocks/>
          </p:cNvSpPr>
          <p:nvPr/>
        </p:nvSpPr>
        <p:spPr>
          <a:xfrm>
            <a:off x="8749574" y="5931623"/>
            <a:ext cx="1841414" cy="6074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100"/>
              </a:spcAft>
              <a:buNone/>
            </a:pPr>
            <a:r>
              <a:rPr lang="en-US" sz="1100" dirty="0">
                <a:solidFill>
                  <a:schemeClr val="bg1"/>
                </a:solidFill>
              </a:rPr>
              <a:t>Customizable professional development workshops for educators </a:t>
            </a:r>
          </a:p>
        </p:txBody>
      </p:sp>
      <p:sp>
        <p:nvSpPr>
          <p:cNvPr id="73" name="Content Placeholder 2">
            <a:extLst>
              <a:ext uri="{FF2B5EF4-FFF2-40B4-BE49-F238E27FC236}">
                <a16:creationId xmlns:a16="http://schemas.microsoft.com/office/drawing/2014/main" id="{660B7296-5817-264D-B95B-6A69AA7424FA}"/>
              </a:ext>
            </a:extLst>
          </p:cNvPr>
          <p:cNvSpPr txBox="1">
            <a:spLocks/>
          </p:cNvSpPr>
          <p:nvPr/>
        </p:nvSpPr>
        <p:spPr>
          <a:xfrm>
            <a:off x="1410893" y="3484230"/>
            <a:ext cx="1786272" cy="57556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100" dirty="0">
                <a:solidFill>
                  <a:schemeClr val="bg1"/>
                </a:solidFill>
              </a:rPr>
              <a:t>Early STEM learning through play for in-person preschool classrooms</a:t>
            </a:r>
          </a:p>
        </p:txBody>
      </p:sp>
      <p:sp>
        <p:nvSpPr>
          <p:cNvPr id="74" name="Content Placeholder 2">
            <a:extLst>
              <a:ext uri="{FF2B5EF4-FFF2-40B4-BE49-F238E27FC236}">
                <a16:creationId xmlns:a16="http://schemas.microsoft.com/office/drawing/2014/main" id="{3A4DB38C-810F-3147-91AD-D202D0D4B56E}"/>
              </a:ext>
            </a:extLst>
          </p:cNvPr>
          <p:cNvSpPr txBox="1">
            <a:spLocks/>
          </p:cNvSpPr>
          <p:nvPr/>
        </p:nvSpPr>
        <p:spPr>
          <a:xfrm>
            <a:off x="3889684" y="5926974"/>
            <a:ext cx="1786272" cy="6050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100"/>
              </a:spcAft>
              <a:buNone/>
            </a:pPr>
            <a:r>
              <a:rPr lang="en-US" sz="1100" dirty="0">
                <a:solidFill>
                  <a:schemeClr val="bg1"/>
                </a:solidFill>
              </a:rPr>
              <a:t>Empowering, in-person STEM programming for grades 6-9 </a:t>
            </a:r>
          </a:p>
        </p:txBody>
      </p:sp>
      <p:sp>
        <p:nvSpPr>
          <p:cNvPr id="75" name="Content Placeholder 2">
            <a:extLst>
              <a:ext uri="{FF2B5EF4-FFF2-40B4-BE49-F238E27FC236}">
                <a16:creationId xmlns:a16="http://schemas.microsoft.com/office/drawing/2014/main" id="{6201400A-0FC6-D341-9E61-1181E46B2EF5}"/>
              </a:ext>
            </a:extLst>
          </p:cNvPr>
          <p:cNvSpPr txBox="1">
            <a:spLocks/>
          </p:cNvSpPr>
          <p:nvPr/>
        </p:nvSpPr>
        <p:spPr>
          <a:xfrm>
            <a:off x="8774625" y="3467811"/>
            <a:ext cx="1786272" cy="5665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100"/>
              </a:spcAft>
              <a:buNone/>
            </a:pPr>
            <a:r>
              <a:rPr lang="en-US" sz="1100" dirty="0">
                <a:solidFill>
                  <a:schemeClr val="bg1"/>
                </a:solidFill>
              </a:rPr>
              <a:t>Innovative, in-person makerspace experiences for grades 1-6</a:t>
            </a:r>
          </a:p>
        </p:txBody>
      </p:sp>
      <p:sp>
        <p:nvSpPr>
          <p:cNvPr id="76" name="Rectangle 75">
            <a:hlinkClick r:id="rId27"/>
            <a:extLst>
              <a:ext uri="{FF2B5EF4-FFF2-40B4-BE49-F238E27FC236}">
                <a16:creationId xmlns:a16="http://schemas.microsoft.com/office/drawing/2014/main" id="{A8AEE439-8C66-224C-A523-5D9A8C14A21E}"/>
              </a:ext>
            </a:extLst>
          </p:cNvPr>
          <p:cNvSpPr/>
          <p:nvPr/>
        </p:nvSpPr>
        <p:spPr>
          <a:xfrm>
            <a:off x="8656586" y="1808134"/>
            <a:ext cx="2025124" cy="2264743"/>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hlinkClick r:id="rId28"/>
            <a:extLst>
              <a:ext uri="{FF2B5EF4-FFF2-40B4-BE49-F238E27FC236}">
                <a16:creationId xmlns:a16="http://schemas.microsoft.com/office/drawing/2014/main" id="{F61E339E-BEE4-FE46-906C-FE1858274BEE}"/>
              </a:ext>
            </a:extLst>
          </p:cNvPr>
          <p:cNvSpPr/>
          <p:nvPr/>
        </p:nvSpPr>
        <p:spPr>
          <a:xfrm>
            <a:off x="1278243" y="1805083"/>
            <a:ext cx="2025124" cy="2286246"/>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hlinkClick r:id="rId25"/>
            <a:extLst>
              <a:ext uri="{FF2B5EF4-FFF2-40B4-BE49-F238E27FC236}">
                <a16:creationId xmlns:a16="http://schemas.microsoft.com/office/drawing/2014/main" id="{862CDC74-2991-934F-93FB-4ECEF2DD5A90}"/>
              </a:ext>
            </a:extLst>
          </p:cNvPr>
          <p:cNvSpPr/>
          <p:nvPr/>
        </p:nvSpPr>
        <p:spPr>
          <a:xfrm>
            <a:off x="6210299" y="1790497"/>
            <a:ext cx="2025124" cy="1255045"/>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hlinkClick r:id="rId29"/>
            <a:extLst>
              <a:ext uri="{FF2B5EF4-FFF2-40B4-BE49-F238E27FC236}">
                <a16:creationId xmlns:a16="http://schemas.microsoft.com/office/drawing/2014/main" id="{CB2C8A66-E3AC-F143-B610-55D19A24FAA7}"/>
              </a:ext>
            </a:extLst>
          </p:cNvPr>
          <p:cNvSpPr/>
          <p:nvPr/>
        </p:nvSpPr>
        <p:spPr>
          <a:xfrm>
            <a:off x="3760246" y="1801280"/>
            <a:ext cx="2036020" cy="2264746"/>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hlinkClick r:id="rId30"/>
            <a:extLst>
              <a:ext uri="{FF2B5EF4-FFF2-40B4-BE49-F238E27FC236}">
                <a16:creationId xmlns:a16="http://schemas.microsoft.com/office/drawing/2014/main" id="{2079CEE8-F3D0-AE45-8000-75D362DED011}"/>
              </a:ext>
            </a:extLst>
          </p:cNvPr>
          <p:cNvSpPr/>
          <p:nvPr/>
        </p:nvSpPr>
        <p:spPr>
          <a:xfrm>
            <a:off x="6217429" y="4277453"/>
            <a:ext cx="2025124" cy="225344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ectangle 80">
            <a:hlinkClick r:id="rId31"/>
            <a:extLst>
              <a:ext uri="{FF2B5EF4-FFF2-40B4-BE49-F238E27FC236}">
                <a16:creationId xmlns:a16="http://schemas.microsoft.com/office/drawing/2014/main" id="{12DE9A1A-5420-5845-9107-56C96504F665}"/>
              </a:ext>
            </a:extLst>
          </p:cNvPr>
          <p:cNvSpPr/>
          <p:nvPr/>
        </p:nvSpPr>
        <p:spPr>
          <a:xfrm>
            <a:off x="8662723" y="4274330"/>
            <a:ext cx="2025123" cy="2264743"/>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2" name="Picture 81" descr="A picture containing flower&#10;&#10;Description automatically generated">
            <a:extLst>
              <a:ext uri="{FF2B5EF4-FFF2-40B4-BE49-F238E27FC236}">
                <a16:creationId xmlns:a16="http://schemas.microsoft.com/office/drawing/2014/main" id="{16F69C11-D191-3042-B2CB-5876B3084164}"/>
              </a:ext>
            </a:extLst>
          </p:cNvPr>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3514284" y="4022822"/>
            <a:ext cx="2560472" cy="981515"/>
          </a:xfrm>
          <a:prstGeom prst="rect">
            <a:avLst/>
          </a:prstGeom>
        </p:spPr>
      </p:pic>
      <p:pic>
        <p:nvPicPr>
          <p:cNvPr id="83" name="Picture 82" descr="A picture containing flower&#10;&#10;Description automatically generated">
            <a:extLst>
              <a:ext uri="{FF2B5EF4-FFF2-40B4-BE49-F238E27FC236}">
                <a16:creationId xmlns:a16="http://schemas.microsoft.com/office/drawing/2014/main" id="{9B73937E-50BB-E841-94E0-C2911577F3A6}"/>
              </a:ext>
            </a:extLst>
          </p:cNvPr>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1044551" y="4030022"/>
            <a:ext cx="2605716" cy="998858"/>
          </a:xfrm>
          <a:prstGeom prst="rect">
            <a:avLst/>
          </a:prstGeom>
        </p:spPr>
      </p:pic>
      <p:sp>
        <p:nvSpPr>
          <p:cNvPr id="84" name="Rectangle 83">
            <a:hlinkClick r:id="rId34"/>
            <a:extLst>
              <a:ext uri="{FF2B5EF4-FFF2-40B4-BE49-F238E27FC236}">
                <a16:creationId xmlns:a16="http://schemas.microsoft.com/office/drawing/2014/main" id="{FCC83701-9A30-AF4E-A953-CD59B21C2A67}"/>
              </a:ext>
            </a:extLst>
          </p:cNvPr>
          <p:cNvSpPr/>
          <p:nvPr/>
        </p:nvSpPr>
        <p:spPr>
          <a:xfrm>
            <a:off x="1299104" y="4274330"/>
            <a:ext cx="2036020" cy="2264743"/>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hlinkClick r:id="rId35"/>
            <a:extLst>
              <a:ext uri="{FF2B5EF4-FFF2-40B4-BE49-F238E27FC236}">
                <a16:creationId xmlns:a16="http://schemas.microsoft.com/office/drawing/2014/main" id="{32C91889-522A-BF47-AB74-4276E59DE785}"/>
              </a:ext>
            </a:extLst>
          </p:cNvPr>
          <p:cNvSpPr/>
          <p:nvPr/>
        </p:nvSpPr>
        <p:spPr>
          <a:xfrm>
            <a:off x="3785999" y="4267296"/>
            <a:ext cx="2025124" cy="2271777"/>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19341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Every Child Can Invent" descr="Every Child Can Invent">
            <a:hlinkClick r:id="" action="ppaction://media"/>
            <a:extLst>
              <a:ext uri="{FF2B5EF4-FFF2-40B4-BE49-F238E27FC236}">
                <a16:creationId xmlns:a16="http://schemas.microsoft.com/office/drawing/2014/main" id="{9F76CF2F-BF10-614A-8571-6D930D7F5F0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763" y="3175"/>
            <a:ext cx="12192000" cy="6858000"/>
          </a:xfrm>
          <a:prstGeom prst="rect">
            <a:avLst/>
          </a:prstGeom>
        </p:spPr>
      </p:pic>
    </p:spTree>
    <p:extLst>
      <p:ext uri="{BB962C8B-B14F-4D97-AF65-F5344CB8AC3E}">
        <p14:creationId xmlns:p14="http://schemas.microsoft.com/office/powerpoint/2010/main" val="2375050709"/>
      </p:ext>
    </p:extLst>
  </p:cSld>
  <p:clrMapOvr>
    <a:masterClrMapping/>
  </p:clrMapOvr>
  <mc:AlternateContent xmlns:mc="http://schemas.openxmlformats.org/markup-compatibility/2006" xmlns:p14="http://schemas.microsoft.com/office/powerpoint/2010/main">
    <mc:Choice Requires="p14">
      <p:transition p14:dur="0" advClick="0" advTm="75000"/>
    </mc:Choice>
    <mc:Fallback xmlns="">
      <p:transition advClick="0" advTm="7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34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D6F6B2-AE24-A14E-8C2F-EFA5523EC27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209" t="7315" r="6187" b="9141"/>
          <a:stretch/>
        </p:blipFill>
        <p:spPr>
          <a:xfrm>
            <a:off x="0" y="1"/>
            <a:ext cx="12192000" cy="6858000"/>
          </a:xfrm>
          <a:prstGeom prst="rect">
            <a:avLst/>
          </a:prstGeom>
          <a:effectLst/>
        </p:spPr>
      </p:pic>
      <p:sp>
        <p:nvSpPr>
          <p:cNvPr id="7" name="TextBox 6">
            <a:extLst>
              <a:ext uri="{FF2B5EF4-FFF2-40B4-BE49-F238E27FC236}">
                <a16:creationId xmlns:a16="http://schemas.microsoft.com/office/drawing/2014/main" id="{86988005-A7A6-B446-A148-63CC9791F044}"/>
              </a:ext>
            </a:extLst>
          </p:cNvPr>
          <p:cNvSpPr txBox="1"/>
          <p:nvPr/>
        </p:nvSpPr>
        <p:spPr>
          <a:xfrm>
            <a:off x="2057400" y="1761545"/>
            <a:ext cx="8077200" cy="830997"/>
          </a:xfrm>
          <a:prstGeom prst="rect">
            <a:avLst/>
          </a:prstGeom>
          <a:noFill/>
        </p:spPr>
        <p:txBody>
          <a:bodyPr wrap="square" rtlCol="0">
            <a:spAutoFit/>
          </a:bodyPr>
          <a:lstStyle/>
          <a:p>
            <a:pPr algn="ctr"/>
            <a:r>
              <a:rPr lang="en-US" sz="2400" dirty="0">
                <a:solidFill>
                  <a:schemeClr val="bg1"/>
                </a:solidFill>
              </a:rPr>
              <a:t>From student-focused learning strategies to the rise of STEM, education is transformed by shifts in society.</a:t>
            </a:r>
          </a:p>
        </p:txBody>
      </p:sp>
      <p:pic>
        <p:nvPicPr>
          <p:cNvPr id="14" name="Picture 13" descr="A group of people posing for a photo&#10;&#10;Description automatically generated">
            <a:extLst>
              <a:ext uri="{FF2B5EF4-FFF2-40B4-BE49-F238E27FC236}">
                <a16:creationId xmlns:a16="http://schemas.microsoft.com/office/drawing/2014/main" id="{83942AB9-7D96-204F-BB2F-19CA6F782CFA}"/>
              </a:ext>
            </a:extLst>
          </p:cNvPr>
          <p:cNvPicPr>
            <a:picLocks noChangeAspect="1"/>
          </p:cNvPicPr>
          <p:nvPr/>
        </p:nvPicPr>
        <p:blipFill rotWithShape="1">
          <a:blip r:embed="rId4"/>
          <a:srcRect l="948" t="2499" r="4632" b="1298"/>
          <a:stretch/>
        </p:blipFill>
        <p:spPr>
          <a:xfrm>
            <a:off x="419100" y="3015074"/>
            <a:ext cx="3695700" cy="2578099"/>
          </a:xfrm>
          <a:prstGeom prst="rect">
            <a:avLst/>
          </a:prstGeom>
        </p:spPr>
      </p:pic>
      <p:pic>
        <p:nvPicPr>
          <p:cNvPr id="17" name="Picture 16" descr="A group of people posing for the camera&#10;&#10;Description automatically generated">
            <a:extLst>
              <a:ext uri="{FF2B5EF4-FFF2-40B4-BE49-F238E27FC236}">
                <a16:creationId xmlns:a16="http://schemas.microsoft.com/office/drawing/2014/main" id="{3F0F2A40-49FA-B046-9E0C-588DBBD7E19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5373"/>
          <a:stretch/>
        </p:blipFill>
        <p:spPr>
          <a:xfrm>
            <a:off x="8399418" y="3023783"/>
            <a:ext cx="3676651" cy="2569389"/>
          </a:xfrm>
          <a:prstGeom prst="rect">
            <a:avLst/>
          </a:prstGeom>
        </p:spPr>
      </p:pic>
      <p:sp>
        <p:nvSpPr>
          <p:cNvPr id="2" name="Title 1">
            <a:extLst>
              <a:ext uri="{FF2B5EF4-FFF2-40B4-BE49-F238E27FC236}">
                <a16:creationId xmlns:a16="http://schemas.microsoft.com/office/drawing/2014/main" id="{AD3ECA03-F4CA-F24B-84DA-D5292AF13339}"/>
              </a:ext>
            </a:extLst>
          </p:cNvPr>
          <p:cNvSpPr>
            <a:spLocks noGrp="1"/>
          </p:cNvSpPr>
          <p:nvPr>
            <p:ph type="title"/>
          </p:nvPr>
        </p:nvSpPr>
        <p:spPr>
          <a:xfrm>
            <a:off x="-429767" y="325190"/>
            <a:ext cx="13048488" cy="1325563"/>
          </a:xfrm>
        </p:spPr>
        <p:txBody>
          <a:bodyPr/>
          <a:lstStyle/>
          <a:p>
            <a:pPr algn="ctr"/>
            <a:r>
              <a:rPr lang="en-US" b="1" dirty="0">
                <a:solidFill>
                  <a:schemeClr val="bg1"/>
                </a:solidFill>
                <a:latin typeface="+mn-lt"/>
              </a:rPr>
              <a:t>Pivotal moments </a:t>
            </a:r>
            <a:br>
              <a:rPr lang="en-US" b="1" dirty="0">
                <a:solidFill>
                  <a:schemeClr val="bg1"/>
                </a:solidFill>
                <a:latin typeface="+mn-lt"/>
              </a:rPr>
            </a:br>
            <a:r>
              <a:rPr lang="en-US" b="1" dirty="0">
                <a:solidFill>
                  <a:schemeClr val="bg1"/>
                </a:solidFill>
                <a:latin typeface="+mn-lt"/>
              </a:rPr>
              <a:t>create educational progress.  </a:t>
            </a:r>
          </a:p>
        </p:txBody>
      </p:sp>
      <p:sp>
        <p:nvSpPr>
          <p:cNvPr id="18" name="TextBox 17">
            <a:extLst>
              <a:ext uri="{FF2B5EF4-FFF2-40B4-BE49-F238E27FC236}">
                <a16:creationId xmlns:a16="http://schemas.microsoft.com/office/drawing/2014/main" id="{46A47236-DEA2-A045-9022-784C232F1347}"/>
              </a:ext>
            </a:extLst>
          </p:cNvPr>
          <p:cNvSpPr txBox="1"/>
          <p:nvPr/>
        </p:nvSpPr>
        <p:spPr>
          <a:xfrm>
            <a:off x="411480" y="5635387"/>
            <a:ext cx="3703320" cy="646331"/>
          </a:xfrm>
          <a:prstGeom prst="rect">
            <a:avLst/>
          </a:prstGeom>
          <a:noFill/>
        </p:spPr>
        <p:txBody>
          <a:bodyPr wrap="square" rtlCol="0">
            <a:spAutoFit/>
          </a:bodyPr>
          <a:lstStyle/>
          <a:p>
            <a:pPr algn="ctr" fontAlgn="base"/>
            <a:r>
              <a:rPr lang="en-US" sz="1200" b="1" dirty="0">
                <a:solidFill>
                  <a:schemeClr val="bg1"/>
                </a:solidFill>
              </a:rPr>
              <a:t>1954: </a:t>
            </a:r>
          </a:p>
          <a:p>
            <a:pPr algn="ctr" fontAlgn="base"/>
            <a:r>
              <a:rPr lang="en-US" sz="1200" dirty="0">
                <a:solidFill>
                  <a:schemeClr val="bg1"/>
                </a:solidFill>
              </a:rPr>
              <a:t>The Supreme Court’s ruling on Brown VS. Board of Education desegregated schools.</a:t>
            </a:r>
          </a:p>
        </p:txBody>
      </p:sp>
      <p:sp>
        <p:nvSpPr>
          <p:cNvPr id="19" name="TextBox 18">
            <a:extLst>
              <a:ext uri="{FF2B5EF4-FFF2-40B4-BE49-F238E27FC236}">
                <a16:creationId xmlns:a16="http://schemas.microsoft.com/office/drawing/2014/main" id="{80FE4B93-2F71-DC4A-8E3C-703F62C5DE6C}"/>
              </a:ext>
            </a:extLst>
          </p:cNvPr>
          <p:cNvSpPr txBox="1"/>
          <p:nvPr/>
        </p:nvSpPr>
        <p:spPr>
          <a:xfrm>
            <a:off x="4400006" y="5635387"/>
            <a:ext cx="3703320" cy="830997"/>
          </a:xfrm>
          <a:prstGeom prst="rect">
            <a:avLst/>
          </a:prstGeom>
          <a:noFill/>
        </p:spPr>
        <p:txBody>
          <a:bodyPr wrap="square" rtlCol="0">
            <a:spAutoFit/>
          </a:bodyPr>
          <a:lstStyle/>
          <a:p>
            <a:pPr algn="ctr" fontAlgn="base"/>
            <a:r>
              <a:rPr lang="en-US" sz="1200" b="1" dirty="0">
                <a:solidFill>
                  <a:schemeClr val="bg1"/>
                </a:solidFill>
              </a:rPr>
              <a:t>1965: </a:t>
            </a:r>
          </a:p>
          <a:p>
            <a:pPr algn="ctr" fontAlgn="base"/>
            <a:r>
              <a:rPr lang="en-US" sz="1200" dirty="0">
                <a:solidFill>
                  <a:schemeClr val="bg1"/>
                </a:solidFill>
              </a:rPr>
              <a:t>Lyndon B. Johnson’s Elementary and Secondary Education Act provided an unprecedented amount of federal funding and support to schools nationwide. </a:t>
            </a:r>
          </a:p>
        </p:txBody>
      </p:sp>
      <p:sp>
        <p:nvSpPr>
          <p:cNvPr id="20" name="TextBox 19">
            <a:extLst>
              <a:ext uri="{FF2B5EF4-FFF2-40B4-BE49-F238E27FC236}">
                <a16:creationId xmlns:a16="http://schemas.microsoft.com/office/drawing/2014/main" id="{5E92B3E8-1017-8D4C-91E7-953E02947B90}"/>
              </a:ext>
            </a:extLst>
          </p:cNvPr>
          <p:cNvSpPr txBox="1"/>
          <p:nvPr/>
        </p:nvSpPr>
        <p:spPr>
          <a:xfrm>
            <a:off x="8388531" y="5635387"/>
            <a:ext cx="3703320" cy="646331"/>
          </a:xfrm>
          <a:prstGeom prst="rect">
            <a:avLst/>
          </a:prstGeom>
          <a:noFill/>
        </p:spPr>
        <p:txBody>
          <a:bodyPr wrap="square" rtlCol="0">
            <a:spAutoFit/>
          </a:bodyPr>
          <a:lstStyle/>
          <a:p>
            <a:pPr algn="ctr" fontAlgn="base"/>
            <a:r>
              <a:rPr lang="en-US" sz="1200" b="1" dirty="0">
                <a:solidFill>
                  <a:schemeClr val="bg1"/>
                </a:solidFill>
              </a:rPr>
              <a:t>1972: </a:t>
            </a:r>
          </a:p>
          <a:p>
            <a:pPr algn="ctr" fontAlgn="base"/>
            <a:r>
              <a:rPr lang="en-US" sz="1200" dirty="0">
                <a:solidFill>
                  <a:schemeClr val="bg1"/>
                </a:solidFill>
              </a:rPr>
              <a:t>Title 9 ensured that no individual can be excluded from a school program based on gender. </a:t>
            </a:r>
          </a:p>
        </p:txBody>
      </p:sp>
      <p:pic>
        <p:nvPicPr>
          <p:cNvPr id="22" name="Picture 21" descr="A picture containing drawing&#10;&#10;Description automatically generated">
            <a:extLst>
              <a:ext uri="{FF2B5EF4-FFF2-40B4-BE49-F238E27FC236}">
                <a16:creationId xmlns:a16="http://schemas.microsoft.com/office/drawing/2014/main" id="{8E2C2089-C8C6-BA47-9AAA-38CE01899B2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142825" y="325190"/>
            <a:ext cx="582831" cy="605248"/>
          </a:xfrm>
          <a:prstGeom prst="rect">
            <a:avLst/>
          </a:prstGeom>
        </p:spPr>
      </p:pic>
      <p:pic>
        <p:nvPicPr>
          <p:cNvPr id="6" name="Picture 5" descr="A group of people standing in front of a crowd&#10;&#10;Description automatically generated">
            <a:extLst>
              <a:ext uri="{FF2B5EF4-FFF2-40B4-BE49-F238E27FC236}">
                <a16:creationId xmlns:a16="http://schemas.microsoft.com/office/drawing/2014/main" id="{1DEC68F7-19FC-4E48-8973-3ED599CFCD0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26240" t="18384" r="13280" b="18477"/>
          <a:stretch/>
        </p:blipFill>
        <p:spPr>
          <a:xfrm>
            <a:off x="4409259" y="3015074"/>
            <a:ext cx="3667943" cy="2578098"/>
          </a:xfrm>
          <a:prstGeom prst="rect">
            <a:avLst/>
          </a:prstGeom>
        </p:spPr>
      </p:pic>
    </p:spTree>
    <p:extLst>
      <p:ext uri="{BB962C8B-B14F-4D97-AF65-F5344CB8AC3E}">
        <p14:creationId xmlns:p14="http://schemas.microsoft.com/office/powerpoint/2010/main" val="19079649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erson sitting in front of a computer&#10;&#10;Description automatically generated">
            <a:extLst>
              <a:ext uri="{FF2B5EF4-FFF2-40B4-BE49-F238E27FC236}">
                <a16:creationId xmlns:a16="http://schemas.microsoft.com/office/drawing/2014/main" id="{1D68A7E6-BBEA-A948-8630-C46492D00BC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6975" r="21122"/>
          <a:stretch/>
        </p:blipFill>
        <p:spPr>
          <a:xfrm>
            <a:off x="5821679" y="0"/>
            <a:ext cx="6370321" cy="6858000"/>
          </a:xfrm>
          <a:prstGeom prst="rect">
            <a:avLst/>
          </a:prstGeom>
        </p:spPr>
      </p:pic>
      <p:pic>
        <p:nvPicPr>
          <p:cNvPr id="9" name="Picture 8" descr="A picture containing person, indoor, table, kitchen&#10;&#10;Description automatically generated">
            <a:extLst>
              <a:ext uri="{FF2B5EF4-FFF2-40B4-BE49-F238E27FC236}">
                <a16:creationId xmlns:a16="http://schemas.microsoft.com/office/drawing/2014/main" id="{CD1B498A-DBF1-9B47-8804-31256BD5617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5651" r="15718"/>
          <a:stretch/>
        </p:blipFill>
        <p:spPr>
          <a:xfrm>
            <a:off x="-16087" y="0"/>
            <a:ext cx="6035888" cy="6858000"/>
          </a:xfrm>
          <a:prstGeom prst="rect">
            <a:avLst/>
          </a:prstGeom>
        </p:spPr>
      </p:pic>
      <p:pic>
        <p:nvPicPr>
          <p:cNvPr id="21" name="Picture 20" descr="A picture containing drawing&#10;&#10;Description automatically generated">
            <a:extLst>
              <a:ext uri="{FF2B5EF4-FFF2-40B4-BE49-F238E27FC236}">
                <a16:creationId xmlns:a16="http://schemas.microsoft.com/office/drawing/2014/main" id="{16CDF5BC-50C2-AF4F-A54A-BD70ABEEC08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142825" y="325190"/>
            <a:ext cx="582831" cy="605248"/>
          </a:xfrm>
          <a:prstGeom prst="rect">
            <a:avLst/>
          </a:prstGeom>
        </p:spPr>
      </p:pic>
      <p:sp>
        <p:nvSpPr>
          <p:cNvPr id="3" name="Rounded Rectangle 2">
            <a:extLst>
              <a:ext uri="{FF2B5EF4-FFF2-40B4-BE49-F238E27FC236}">
                <a16:creationId xmlns:a16="http://schemas.microsoft.com/office/drawing/2014/main" id="{78B7CFB3-1D22-0247-A769-2903FF4AFD61}"/>
              </a:ext>
            </a:extLst>
          </p:cNvPr>
          <p:cNvSpPr/>
          <p:nvPr/>
        </p:nvSpPr>
        <p:spPr>
          <a:xfrm>
            <a:off x="2201335" y="5621867"/>
            <a:ext cx="7628465" cy="838201"/>
          </a:xfrm>
          <a:prstGeom prst="roundRect">
            <a:avLst/>
          </a:prstGeom>
          <a:solidFill>
            <a:srgbClr val="529CA4">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3ECA03-F4CA-F24B-84DA-D5292AF13339}"/>
              </a:ext>
            </a:extLst>
          </p:cNvPr>
          <p:cNvSpPr>
            <a:spLocks noGrp="1"/>
          </p:cNvSpPr>
          <p:nvPr>
            <p:ph type="title"/>
          </p:nvPr>
        </p:nvSpPr>
        <p:spPr>
          <a:xfrm>
            <a:off x="2201335" y="5393165"/>
            <a:ext cx="7628465" cy="1325563"/>
          </a:xfrm>
        </p:spPr>
        <p:txBody>
          <a:bodyPr/>
          <a:lstStyle/>
          <a:p>
            <a:pPr algn="ctr"/>
            <a:r>
              <a:rPr lang="en-US" b="1" dirty="0">
                <a:solidFill>
                  <a:schemeClr val="bg1"/>
                </a:solidFill>
                <a:latin typeface="+mn-lt"/>
              </a:rPr>
              <a:t>This is one of those moments.</a:t>
            </a:r>
          </a:p>
        </p:txBody>
      </p:sp>
    </p:spTree>
    <p:extLst>
      <p:ext uri="{BB962C8B-B14F-4D97-AF65-F5344CB8AC3E}">
        <p14:creationId xmlns:p14="http://schemas.microsoft.com/office/powerpoint/2010/main" val="36735287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preparing food in a kitchen&#10;&#10;Description automatically generated">
            <a:extLst>
              <a:ext uri="{FF2B5EF4-FFF2-40B4-BE49-F238E27FC236}">
                <a16:creationId xmlns:a16="http://schemas.microsoft.com/office/drawing/2014/main" id="{09BE442A-EAD0-6F43-958E-75C5A81588A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8027" t="21017" b="1424"/>
          <a:stretch/>
        </p:blipFill>
        <p:spPr>
          <a:xfrm>
            <a:off x="0" y="-1"/>
            <a:ext cx="12191999" cy="6858001"/>
          </a:xfrm>
          <a:prstGeom prst="rect">
            <a:avLst/>
          </a:prstGeom>
        </p:spPr>
      </p:pic>
      <p:sp>
        <p:nvSpPr>
          <p:cNvPr id="7" name="Rounded Rectangle 6">
            <a:extLst>
              <a:ext uri="{FF2B5EF4-FFF2-40B4-BE49-F238E27FC236}">
                <a16:creationId xmlns:a16="http://schemas.microsoft.com/office/drawing/2014/main" id="{253076D9-7BE9-0848-A82E-A44F8D22A7D4}"/>
              </a:ext>
            </a:extLst>
          </p:cNvPr>
          <p:cNvSpPr/>
          <p:nvPr/>
        </p:nvSpPr>
        <p:spPr>
          <a:xfrm>
            <a:off x="1879600" y="5621867"/>
            <a:ext cx="8305799" cy="838201"/>
          </a:xfrm>
          <a:prstGeom prst="roundRect">
            <a:avLst/>
          </a:prstGeom>
          <a:solidFill>
            <a:srgbClr val="529CA4">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67F72DF0-E546-4140-A7EF-14ACBBAD9D57}"/>
              </a:ext>
            </a:extLst>
          </p:cNvPr>
          <p:cNvSpPr>
            <a:spLocks noGrp="1"/>
          </p:cNvSpPr>
          <p:nvPr>
            <p:ph type="title"/>
          </p:nvPr>
        </p:nvSpPr>
        <p:spPr>
          <a:xfrm>
            <a:off x="1879601" y="5393165"/>
            <a:ext cx="8305798" cy="1325563"/>
          </a:xfrm>
        </p:spPr>
        <p:txBody>
          <a:bodyPr/>
          <a:lstStyle/>
          <a:p>
            <a:pPr algn="ctr"/>
            <a:r>
              <a:rPr lang="en-US" b="1" dirty="0">
                <a:solidFill>
                  <a:schemeClr val="bg1"/>
                </a:solidFill>
                <a:latin typeface="+mn-lt"/>
              </a:rPr>
              <a:t>Preparation through Adaptability</a:t>
            </a:r>
          </a:p>
        </p:txBody>
      </p:sp>
      <p:pic>
        <p:nvPicPr>
          <p:cNvPr id="10" name="Picture 9" descr="A picture containing drawing&#10;&#10;Description automatically generated">
            <a:extLst>
              <a:ext uri="{FF2B5EF4-FFF2-40B4-BE49-F238E27FC236}">
                <a16:creationId xmlns:a16="http://schemas.microsoft.com/office/drawing/2014/main" id="{78FF6B5B-EFDA-C84C-BF95-3DC9097252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42825" y="325190"/>
            <a:ext cx="582831" cy="605248"/>
          </a:xfrm>
          <a:prstGeom prst="rect">
            <a:avLst/>
          </a:prstGeom>
        </p:spPr>
      </p:pic>
    </p:spTree>
    <p:extLst>
      <p:ext uri="{BB962C8B-B14F-4D97-AF65-F5344CB8AC3E}">
        <p14:creationId xmlns:p14="http://schemas.microsoft.com/office/powerpoint/2010/main" val="28847428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6766DB5-66FF-CA45-BE57-27956A8B972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209" t="7315" r="6187" b="9141"/>
          <a:stretch/>
        </p:blipFill>
        <p:spPr>
          <a:xfrm>
            <a:off x="0" y="1"/>
            <a:ext cx="12192000" cy="6858000"/>
          </a:xfrm>
          <a:prstGeom prst="rect">
            <a:avLst/>
          </a:prstGeom>
          <a:effectLst/>
        </p:spPr>
      </p:pic>
      <p:pic>
        <p:nvPicPr>
          <p:cNvPr id="13" name="Picture 12" descr="A picture containing drawing&#10;&#10;Description automatically generated">
            <a:extLst>
              <a:ext uri="{FF2B5EF4-FFF2-40B4-BE49-F238E27FC236}">
                <a16:creationId xmlns:a16="http://schemas.microsoft.com/office/drawing/2014/main" id="{55E3C2D3-6976-BC49-A654-FF468DC3F84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42825" y="325190"/>
            <a:ext cx="582831" cy="605248"/>
          </a:xfrm>
          <a:prstGeom prst="rect">
            <a:avLst/>
          </a:prstGeom>
        </p:spPr>
      </p:pic>
      <p:sp>
        <p:nvSpPr>
          <p:cNvPr id="8" name="TextBox 7">
            <a:extLst>
              <a:ext uri="{FF2B5EF4-FFF2-40B4-BE49-F238E27FC236}">
                <a16:creationId xmlns:a16="http://schemas.microsoft.com/office/drawing/2014/main" id="{C0D905E8-F94D-6049-A826-BAEF49B09088}"/>
              </a:ext>
            </a:extLst>
          </p:cNvPr>
          <p:cNvSpPr txBox="1"/>
          <p:nvPr/>
        </p:nvSpPr>
        <p:spPr>
          <a:xfrm>
            <a:off x="2057400" y="5360668"/>
            <a:ext cx="8077200" cy="1200329"/>
          </a:xfrm>
          <a:prstGeom prst="rect">
            <a:avLst/>
          </a:prstGeom>
          <a:noFill/>
        </p:spPr>
        <p:txBody>
          <a:bodyPr wrap="square" rtlCol="0">
            <a:spAutoFit/>
          </a:bodyPr>
          <a:lstStyle/>
          <a:p>
            <a:pPr lvl="0" algn="ctr" fontAlgn="base"/>
            <a:r>
              <a:rPr lang="en-US" sz="2400" dirty="0">
                <a:solidFill>
                  <a:schemeClr val="bg1"/>
                </a:solidFill>
              </a:rPr>
              <a:t>In this uncertain environment, the ability to adapt and solve complex challenges through creativity and innovation is more important than ever before. </a:t>
            </a:r>
          </a:p>
        </p:txBody>
      </p:sp>
      <p:sp>
        <p:nvSpPr>
          <p:cNvPr id="6" name="TextBox 5">
            <a:extLst>
              <a:ext uri="{FF2B5EF4-FFF2-40B4-BE49-F238E27FC236}">
                <a16:creationId xmlns:a16="http://schemas.microsoft.com/office/drawing/2014/main" id="{DFED04DF-6B44-5F46-8274-400297806D3D}"/>
              </a:ext>
            </a:extLst>
          </p:cNvPr>
          <p:cNvSpPr txBox="1"/>
          <p:nvPr/>
        </p:nvSpPr>
        <p:spPr>
          <a:xfrm>
            <a:off x="2057400" y="240636"/>
            <a:ext cx="8077200" cy="646331"/>
          </a:xfrm>
          <a:prstGeom prst="rect">
            <a:avLst/>
          </a:prstGeom>
          <a:noFill/>
        </p:spPr>
        <p:txBody>
          <a:bodyPr wrap="square" rtlCol="0">
            <a:spAutoFit/>
          </a:bodyPr>
          <a:lstStyle/>
          <a:p>
            <a:pPr algn="ctr"/>
            <a:r>
              <a:rPr lang="en-US" sz="3600" dirty="0">
                <a:solidFill>
                  <a:schemeClr val="bg1"/>
                </a:solidFill>
              </a:rPr>
              <a:t>THE SOLUTION:</a:t>
            </a:r>
          </a:p>
        </p:txBody>
      </p:sp>
      <p:pic>
        <p:nvPicPr>
          <p:cNvPr id="3" name="Picture 2" descr="A picture containing text, newspaper, drawing&#10;&#10;Description automatically generated">
            <a:extLst>
              <a:ext uri="{FF2B5EF4-FFF2-40B4-BE49-F238E27FC236}">
                <a16:creationId xmlns:a16="http://schemas.microsoft.com/office/drawing/2014/main" id="{730E186C-6DA4-8649-AAC8-9E4F92B1F78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99359" y="881181"/>
            <a:ext cx="7193282" cy="4405088"/>
          </a:xfrm>
          <a:prstGeom prst="rect">
            <a:avLst/>
          </a:prstGeom>
        </p:spPr>
      </p:pic>
    </p:spTree>
    <p:extLst>
      <p:ext uri="{BB962C8B-B14F-4D97-AF65-F5344CB8AC3E}">
        <p14:creationId xmlns:p14="http://schemas.microsoft.com/office/powerpoint/2010/main" val="4028379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B58D6E3-AA65-3F40-924F-076E1645750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7" name="Picture 6" descr="A close up of a sign&#10;&#10;Description automatically generated">
            <a:extLst>
              <a:ext uri="{FF2B5EF4-FFF2-40B4-BE49-F238E27FC236}">
                <a16:creationId xmlns:a16="http://schemas.microsoft.com/office/drawing/2014/main" id="{A0F41A52-1CE8-A14A-9AE6-5340CE1A9B11}"/>
              </a:ext>
            </a:extLst>
          </p:cNvPr>
          <p:cNvPicPr>
            <a:picLocks noChangeAspect="1"/>
          </p:cNvPicPr>
          <p:nvPr/>
        </p:nvPicPr>
        <p:blipFill>
          <a:blip r:embed="rId4"/>
          <a:stretch>
            <a:fillRect/>
          </a:stretch>
        </p:blipFill>
        <p:spPr>
          <a:xfrm>
            <a:off x="2858529" y="1210963"/>
            <a:ext cx="6613153" cy="4761470"/>
          </a:xfrm>
          <a:prstGeom prst="rect">
            <a:avLst/>
          </a:prstGeom>
        </p:spPr>
      </p:pic>
      <p:sp>
        <p:nvSpPr>
          <p:cNvPr id="3" name="Content Placeholder 2">
            <a:extLst>
              <a:ext uri="{FF2B5EF4-FFF2-40B4-BE49-F238E27FC236}">
                <a16:creationId xmlns:a16="http://schemas.microsoft.com/office/drawing/2014/main" id="{48D39B01-27C0-0A48-862A-A6ACE485737A}"/>
              </a:ext>
            </a:extLst>
          </p:cNvPr>
          <p:cNvSpPr>
            <a:spLocks noGrp="1"/>
          </p:cNvSpPr>
          <p:nvPr>
            <p:ph idx="1"/>
          </p:nvPr>
        </p:nvSpPr>
        <p:spPr>
          <a:xfrm>
            <a:off x="1550357" y="6072518"/>
            <a:ext cx="9091286" cy="1021397"/>
          </a:xfrm>
        </p:spPr>
        <p:txBody>
          <a:bodyPr>
            <a:normAutofit/>
          </a:bodyPr>
          <a:lstStyle/>
          <a:p>
            <a:pPr marL="0" lvl="0" indent="0" algn="ctr" fontAlgn="base">
              <a:buNone/>
            </a:pPr>
            <a:r>
              <a:rPr lang="en-US" sz="2000" dirty="0">
                <a:solidFill>
                  <a:schemeClr val="bg1"/>
                </a:solidFill>
              </a:rPr>
              <a:t>Distilled from the lessons and stories of National Inventors Hall of Fame® Inductees, these 9 essential skills and traits will empower children throughout their lives.</a:t>
            </a:r>
          </a:p>
        </p:txBody>
      </p:sp>
      <p:pic>
        <p:nvPicPr>
          <p:cNvPr id="9" name="Picture 8" descr="A picture containing drawing&#10;&#10;Description automatically generated">
            <a:extLst>
              <a:ext uri="{FF2B5EF4-FFF2-40B4-BE49-F238E27FC236}">
                <a16:creationId xmlns:a16="http://schemas.microsoft.com/office/drawing/2014/main" id="{9EF8575D-7283-864D-AF77-1BDA968E92E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142825" y="325190"/>
            <a:ext cx="582831" cy="605248"/>
          </a:xfrm>
          <a:prstGeom prst="rect">
            <a:avLst/>
          </a:prstGeom>
        </p:spPr>
      </p:pic>
      <p:sp>
        <p:nvSpPr>
          <p:cNvPr id="12" name="Title 1">
            <a:extLst>
              <a:ext uri="{FF2B5EF4-FFF2-40B4-BE49-F238E27FC236}">
                <a16:creationId xmlns:a16="http://schemas.microsoft.com/office/drawing/2014/main" id="{4167CBB4-6C17-8E4A-88A5-7F9AC57E694B}"/>
              </a:ext>
            </a:extLst>
          </p:cNvPr>
          <p:cNvSpPr>
            <a:spLocks noGrp="1"/>
          </p:cNvSpPr>
          <p:nvPr>
            <p:ph type="title"/>
          </p:nvPr>
        </p:nvSpPr>
        <p:spPr>
          <a:xfrm>
            <a:off x="838200" y="34732"/>
            <a:ext cx="10515600" cy="1325563"/>
          </a:xfrm>
        </p:spPr>
        <p:txBody>
          <a:bodyPr>
            <a:normAutofit/>
          </a:bodyPr>
          <a:lstStyle/>
          <a:p>
            <a:pPr algn="ctr"/>
            <a:r>
              <a:rPr lang="en-US" sz="2200" dirty="0">
                <a:solidFill>
                  <a:schemeClr val="bg1"/>
                </a:solidFill>
                <a:latin typeface="+mn-lt"/>
              </a:rPr>
              <a:t>The National Inventors Hall of Fame’s unique approach to Invention Education:</a:t>
            </a:r>
            <a:br>
              <a:rPr lang="en-US" sz="2200" dirty="0">
                <a:solidFill>
                  <a:schemeClr val="bg1"/>
                </a:solidFill>
                <a:latin typeface="+mn-lt"/>
              </a:rPr>
            </a:br>
            <a:r>
              <a:rPr lang="en-US" dirty="0">
                <a:solidFill>
                  <a:schemeClr val="bg1"/>
                </a:solidFill>
                <a:latin typeface="+mn-lt"/>
              </a:rPr>
              <a:t>THE</a:t>
            </a:r>
            <a:r>
              <a:rPr lang="en-US" b="1" dirty="0">
                <a:solidFill>
                  <a:schemeClr val="bg1"/>
                </a:solidFill>
                <a:latin typeface="+mn-lt"/>
              </a:rPr>
              <a:t> INNOVATION MINDSET </a:t>
            </a:r>
            <a:endParaRPr lang="en-US" dirty="0">
              <a:solidFill>
                <a:schemeClr val="bg1"/>
              </a:solidFill>
              <a:latin typeface="+mn-lt"/>
            </a:endParaRPr>
          </a:p>
        </p:txBody>
      </p:sp>
      <p:sp>
        <p:nvSpPr>
          <p:cNvPr id="8" name="Hexagon 7">
            <a:hlinkClick r:id="rId6" action="ppaction://hlinksldjump"/>
            <a:extLst>
              <a:ext uri="{FF2B5EF4-FFF2-40B4-BE49-F238E27FC236}">
                <a16:creationId xmlns:a16="http://schemas.microsoft.com/office/drawing/2014/main" id="{4E4C7989-671F-1346-B246-B6781BC76E5A}"/>
              </a:ext>
            </a:extLst>
          </p:cNvPr>
          <p:cNvSpPr/>
          <p:nvPr/>
        </p:nvSpPr>
        <p:spPr>
          <a:xfrm>
            <a:off x="3260034" y="2272800"/>
            <a:ext cx="1794080" cy="1674051"/>
          </a:xfrm>
          <a:prstGeom prst="hexag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exagon 9">
            <a:hlinkClick r:id="rId7" action="ppaction://hlinksldjump"/>
            <a:extLst>
              <a:ext uri="{FF2B5EF4-FFF2-40B4-BE49-F238E27FC236}">
                <a16:creationId xmlns:a16="http://schemas.microsoft.com/office/drawing/2014/main" id="{33A73C1F-45B3-7F44-8F3B-6D07CD1761D2}"/>
              </a:ext>
            </a:extLst>
          </p:cNvPr>
          <p:cNvSpPr/>
          <p:nvPr/>
        </p:nvSpPr>
        <p:spPr>
          <a:xfrm>
            <a:off x="4638818" y="1531273"/>
            <a:ext cx="1716557" cy="1679670"/>
          </a:xfrm>
          <a:prstGeom prst="hexag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exagon 10">
            <a:hlinkClick r:id="rId8" action="ppaction://hlinksldjump"/>
            <a:extLst>
              <a:ext uri="{FF2B5EF4-FFF2-40B4-BE49-F238E27FC236}">
                <a16:creationId xmlns:a16="http://schemas.microsoft.com/office/drawing/2014/main" id="{798B644C-5535-0947-852A-D31C9452C865}"/>
              </a:ext>
            </a:extLst>
          </p:cNvPr>
          <p:cNvSpPr/>
          <p:nvPr/>
        </p:nvSpPr>
        <p:spPr>
          <a:xfrm>
            <a:off x="5917930" y="2267181"/>
            <a:ext cx="1677796" cy="1679670"/>
          </a:xfrm>
          <a:prstGeom prst="hexag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Hexagon 13">
            <a:hlinkClick r:id="rId9" action="ppaction://hlinksldjump"/>
            <a:extLst>
              <a:ext uri="{FF2B5EF4-FFF2-40B4-BE49-F238E27FC236}">
                <a16:creationId xmlns:a16="http://schemas.microsoft.com/office/drawing/2014/main" id="{373B71E5-8D5F-B74C-9B7B-155135EA6BD1}"/>
              </a:ext>
            </a:extLst>
          </p:cNvPr>
          <p:cNvSpPr/>
          <p:nvPr/>
        </p:nvSpPr>
        <p:spPr>
          <a:xfrm>
            <a:off x="7202581" y="1531272"/>
            <a:ext cx="1883754" cy="1601023"/>
          </a:xfrm>
          <a:prstGeom prst="hexag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Hexagon 14">
            <a:hlinkClick r:id="rId10" action="ppaction://hlinksldjump"/>
            <a:extLst>
              <a:ext uri="{FF2B5EF4-FFF2-40B4-BE49-F238E27FC236}">
                <a16:creationId xmlns:a16="http://schemas.microsoft.com/office/drawing/2014/main" id="{33AD2AE0-710A-9C4C-B37D-42962F86C0BC}"/>
              </a:ext>
            </a:extLst>
          </p:cNvPr>
          <p:cNvSpPr/>
          <p:nvPr/>
        </p:nvSpPr>
        <p:spPr>
          <a:xfrm>
            <a:off x="7219191" y="3132296"/>
            <a:ext cx="1867144" cy="1679670"/>
          </a:xfrm>
          <a:prstGeom prst="hexag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exagon 15">
            <a:hlinkClick r:id="rId11" action="ppaction://hlinksldjump"/>
            <a:extLst>
              <a:ext uri="{FF2B5EF4-FFF2-40B4-BE49-F238E27FC236}">
                <a16:creationId xmlns:a16="http://schemas.microsoft.com/office/drawing/2014/main" id="{CDDDD100-0C24-0A4B-82CF-CA7E6337B88B}"/>
              </a:ext>
            </a:extLst>
          </p:cNvPr>
          <p:cNvSpPr/>
          <p:nvPr/>
        </p:nvSpPr>
        <p:spPr>
          <a:xfrm>
            <a:off x="5884705" y="3958086"/>
            <a:ext cx="1827305" cy="1601023"/>
          </a:xfrm>
          <a:prstGeom prst="hexag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xagon 16">
            <a:hlinkClick r:id="rId12" action="ppaction://hlinksldjump"/>
            <a:extLst>
              <a:ext uri="{FF2B5EF4-FFF2-40B4-BE49-F238E27FC236}">
                <a16:creationId xmlns:a16="http://schemas.microsoft.com/office/drawing/2014/main" id="{4E7639DC-91B4-AD47-B95F-C57CA954D8D6}"/>
              </a:ext>
            </a:extLst>
          </p:cNvPr>
          <p:cNvSpPr/>
          <p:nvPr/>
        </p:nvSpPr>
        <p:spPr>
          <a:xfrm>
            <a:off x="4703805" y="3210942"/>
            <a:ext cx="1629423" cy="1601023"/>
          </a:xfrm>
          <a:prstGeom prst="hexag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exagon 17">
            <a:hlinkClick r:id="rId13" action="ppaction://hlinksldjump"/>
            <a:extLst>
              <a:ext uri="{FF2B5EF4-FFF2-40B4-BE49-F238E27FC236}">
                <a16:creationId xmlns:a16="http://schemas.microsoft.com/office/drawing/2014/main" id="{B3DF8F0F-F1DE-6F46-811D-AEAD1178877B}"/>
              </a:ext>
            </a:extLst>
          </p:cNvPr>
          <p:cNvSpPr/>
          <p:nvPr/>
        </p:nvSpPr>
        <p:spPr>
          <a:xfrm>
            <a:off x="3260034" y="3946851"/>
            <a:ext cx="1827304" cy="1606641"/>
          </a:xfrm>
          <a:prstGeom prst="hexag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413991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descr="A close up of a sign&#10;&#10;Description automatically generated">
            <a:extLst>
              <a:ext uri="{FF2B5EF4-FFF2-40B4-BE49-F238E27FC236}">
                <a16:creationId xmlns:a16="http://schemas.microsoft.com/office/drawing/2014/main" id="{3ECBAC3B-81C2-CB48-B0B6-A3B50789FC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ctangle 6">
            <a:hlinkClick r:id="rId4" action="ppaction://hlinksldjump"/>
            <a:extLst>
              <a:ext uri="{FF2B5EF4-FFF2-40B4-BE49-F238E27FC236}">
                <a16:creationId xmlns:a16="http://schemas.microsoft.com/office/drawing/2014/main" id="{C045D261-C5C6-8F41-862A-211A5BF1D3ED}"/>
              </a:ext>
            </a:extLst>
          </p:cNvPr>
          <p:cNvSpPr/>
          <p:nvPr/>
        </p:nvSpPr>
        <p:spPr>
          <a:xfrm>
            <a:off x="2213002" y="5355771"/>
            <a:ext cx="1260181" cy="8606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hlinkClick r:id="" action="ppaction://hlinkshowjump?jump=nextslide"/>
            <a:extLst>
              <a:ext uri="{FF2B5EF4-FFF2-40B4-BE49-F238E27FC236}">
                <a16:creationId xmlns:a16="http://schemas.microsoft.com/office/drawing/2014/main" id="{CD6BB74E-CD14-984E-BF50-B7C79E7995D2}"/>
              </a:ext>
            </a:extLst>
          </p:cNvPr>
          <p:cNvSpPr/>
          <p:nvPr/>
        </p:nvSpPr>
        <p:spPr>
          <a:xfrm>
            <a:off x="3795913" y="5547872"/>
            <a:ext cx="284309" cy="6147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hlinkClick r:id="rId5" action="ppaction://hlinksldjump"/>
            <a:extLst>
              <a:ext uri="{FF2B5EF4-FFF2-40B4-BE49-F238E27FC236}">
                <a16:creationId xmlns:a16="http://schemas.microsoft.com/office/drawing/2014/main" id="{A30E9AB5-9F12-AC4C-BA52-E1A3F1DA55CD}"/>
              </a:ext>
            </a:extLst>
          </p:cNvPr>
          <p:cNvSpPr/>
          <p:nvPr/>
        </p:nvSpPr>
        <p:spPr>
          <a:xfrm>
            <a:off x="1613648" y="5547872"/>
            <a:ext cx="284309" cy="6147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2F371859-372C-0241-8BEB-AB2ACA7F56B8}"/>
              </a:ext>
            </a:extLst>
          </p:cNvPr>
          <p:cNvGrpSpPr/>
          <p:nvPr/>
        </p:nvGrpSpPr>
        <p:grpSpPr>
          <a:xfrm rot="18900000">
            <a:off x="11452186" y="213872"/>
            <a:ext cx="478332" cy="476410"/>
            <a:chOff x="11353800" y="167768"/>
            <a:chExt cx="478332" cy="476410"/>
          </a:xfrm>
        </p:grpSpPr>
        <p:cxnSp>
          <p:nvCxnSpPr>
            <p:cNvPr id="13" name="Straight Connector 12">
              <a:extLst>
                <a:ext uri="{FF2B5EF4-FFF2-40B4-BE49-F238E27FC236}">
                  <a16:creationId xmlns:a16="http://schemas.microsoft.com/office/drawing/2014/main" id="{DDF329DE-6CD7-0E4A-B82E-BC89F5C5BE90}"/>
                </a:ext>
              </a:extLst>
            </p:cNvPr>
            <p:cNvCxnSpPr>
              <a:cxnSpLocks/>
            </p:cNvCxnSpPr>
            <p:nvPr/>
          </p:nvCxnSpPr>
          <p:spPr>
            <a:xfrm>
              <a:off x="11595207" y="167768"/>
              <a:ext cx="0" cy="47641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23315CB-7AB9-224C-980E-01D0D6105AED}"/>
                </a:ext>
              </a:extLst>
            </p:cNvPr>
            <p:cNvCxnSpPr>
              <a:cxnSpLocks/>
            </p:cNvCxnSpPr>
            <p:nvPr/>
          </p:nvCxnSpPr>
          <p:spPr>
            <a:xfrm flipH="1">
              <a:off x="11353800" y="405973"/>
              <a:ext cx="478332"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5" name="Rectangle 14">
            <a:hlinkClick r:id="rId4" action="ppaction://hlinksldjump"/>
            <a:extLst>
              <a:ext uri="{FF2B5EF4-FFF2-40B4-BE49-F238E27FC236}">
                <a16:creationId xmlns:a16="http://schemas.microsoft.com/office/drawing/2014/main" id="{010C0D2A-B9D2-8245-BAEA-255CAB6A7458}"/>
              </a:ext>
            </a:extLst>
          </p:cNvPr>
          <p:cNvSpPr/>
          <p:nvPr/>
        </p:nvSpPr>
        <p:spPr>
          <a:xfrm>
            <a:off x="11418474" y="192101"/>
            <a:ext cx="560934" cy="5071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hlinkClick r:id="rId6"/>
            <a:extLst>
              <a:ext uri="{FF2B5EF4-FFF2-40B4-BE49-F238E27FC236}">
                <a16:creationId xmlns:a16="http://schemas.microsoft.com/office/drawing/2014/main" id="{183B8EFB-5C5C-BD43-8EC5-7000D6CC71ED}"/>
              </a:ext>
            </a:extLst>
          </p:cNvPr>
          <p:cNvSpPr/>
          <p:nvPr/>
        </p:nvSpPr>
        <p:spPr>
          <a:xfrm rot="5400000" flipV="1">
            <a:off x="7564966" y="2603500"/>
            <a:ext cx="1566334" cy="5892800"/>
          </a:xfrm>
          <a:prstGeom prst="parallelogram">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36456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2ED89663-91A8-224D-8CFE-D9269D9D14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Rectangle 3">
            <a:hlinkClick r:id="" action="ppaction://hlinkshowjump?jump=nextslide"/>
            <a:extLst>
              <a:ext uri="{FF2B5EF4-FFF2-40B4-BE49-F238E27FC236}">
                <a16:creationId xmlns:a16="http://schemas.microsoft.com/office/drawing/2014/main" id="{C314B06B-B243-514A-BDC1-08A38D6E62ED}"/>
              </a:ext>
            </a:extLst>
          </p:cNvPr>
          <p:cNvSpPr/>
          <p:nvPr/>
        </p:nvSpPr>
        <p:spPr>
          <a:xfrm>
            <a:off x="3788229" y="5509452"/>
            <a:ext cx="284309" cy="6531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hlinkClick r:id="" action="ppaction://hlinkshowjump?jump=previousslide"/>
            <a:extLst>
              <a:ext uri="{FF2B5EF4-FFF2-40B4-BE49-F238E27FC236}">
                <a16:creationId xmlns:a16="http://schemas.microsoft.com/office/drawing/2014/main" id="{FD453233-D89C-7A4F-BB5B-DB85820AFBC0}"/>
              </a:ext>
            </a:extLst>
          </p:cNvPr>
          <p:cNvSpPr/>
          <p:nvPr/>
        </p:nvSpPr>
        <p:spPr>
          <a:xfrm>
            <a:off x="1629016" y="5509452"/>
            <a:ext cx="284309" cy="6531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hlinkClick r:id="" action="ppaction://hlinkshowjump?jump=nextslide"/>
            <a:extLst>
              <a:ext uri="{FF2B5EF4-FFF2-40B4-BE49-F238E27FC236}">
                <a16:creationId xmlns:a16="http://schemas.microsoft.com/office/drawing/2014/main" id="{50452EB9-4C2D-DA40-8808-8B2C5485875C}"/>
              </a:ext>
            </a:extLst>
          </p:cNvPr>
          <p:cNvSpPr/>
          <p:nvPr/>
        </p:nvSpPr>
        <p:spPr>
          <a:xfrm>
            <a:off x="3795913" y="5547872"/>
            <a:ext cx="284309" cy="6147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hlinkClick r:id="" action="ppaction://hlinkshowjump?jump=previousslide"/>
            <a:extLst>
              <a:ext uri="{FF2B5EF4-FFF2-40B4-BE49-F238E27FC236}">
                <a16:creationId xmlns:a16="http://schemas.microsoft.com/office/drawing/2014/main" id="{D53C55A4-29FF-314B-904F-EA84E194BA15}"/>
              </a:ext>
            </a:extLst>
          </p:cNvPr>
          <p:cNvSpPr/>
          <p:nvPr/>
        </p:nvSpPr>
        <p:spPr>
          <a:xfrm>
            <a:off x="1613648" y="5547872"/>
            <a:ext cx="284309" cy="6147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6308A4A7-EEDF-B64B-87F3-606FA9B0BBDE}"/>
              </a:ext>
            </a:extLst>
          </p:cNvPr>
          <p:cNvGrpSpPr/>
          <p:nvPr/>
        </p:nvGrpSpPr>
        <p:grpSpPr>
          <a:xfrm rot="18900000">
            <a:off x="11452186" y="213872"/>
            <a:ext cx="478332" cy="476410"/>
            <a:chOff x="11353800" y="167768"/>
            <a:chExt cx="478332" cy="476410"/>
          </a:xfrm>
        </p:grpSpPr>
        <p:cxnSp>
          <p:nvCxnSpPr>
            <p:cNvPr id="13" name="Straight Connector 12">
              <a:extLst>
                <a:ext uri="{FF2B5EF4-FFF2-40B4-BE49-F238E27FC236}">
                  <a16:creationId xmlns:a16="http://schemas.microsoft.com/office/drawing/2014/main" id="{B3F24B02-2D95-EE4C-A881-978FB8396345}"/>
                </a:ext>
              </a:extLst>
            </p:cNvPr>
            <p:cNvCxnSpPr>
              <a:cxnSpLocks/>
            </p:cNvCxnSpPr>
            <p:nvPr/>
          </p:nvCxnSpPr>
          <p:spPr>
            <a:xfrm>
              <a:off x="11595207" y="167768"/>
              <a:ext cx="0" cy="47641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01477B8-F0D0-D340-ABBA-D2628B3E0E34}"/>
                </a:ext>
              </a:extLst>
            </p:cNvPr>
            <p:cNvCxnSpPr>
              <a:cxnSpLocks/>
            </p:cNvCxnSpPr>
            <p:nvPr/>
          </p:nvCxnSpPr>
          <p:spPr>
            <a:xfrm flipH="1">
              <a:off x="11353800" y="405973"/>
              <a:ext cx="478332"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5" name="Rectangle 14">
            <a:hlinkClick r:id="rId4" action="ppaction://hlinksldjump"/>
            <a:extLst>
              <a:ext uri="{FF2B5EF4-FFF2-40B4-BE49-F238E27FC236}">
                <a16:creationId xmlns:a16="http://schemas.microsoft.com/office/drawing/2014/main" id="{D5AE9168-D7AF-6F49-8A1F-AD2EA679EF29}"/>
              </a:ext>
            </a:extLst>
          </p:cNvPr>
          <p:cNvSpPr/>
          <p:nvPr/>
        </p:nvSpPr>
        <p:spPr>
          <a:xfrm>
            <a:off x="11418474" y="192101"/>
            <a:ext cx="560934" cy="5071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hlinkClick r:id="rId4" action="ppaction://hlinksldjump"/>
            <a:extLst>
              <a:ext uri="{FF2B5EF4-FFF2-40B4-BE49-F238E27FC236}">
                <a16:creationId xmlns:a16="http://schemas.microsoft.com/office/drawing/2014/main" id="{0900D971-4D51-EB4E-8BB1-AB6CF8171275}"/>
              </a:ext>
            </a:extLst>
          </p:cNvPr>
          <p:cNvSpPr/>
          <p:nvPr/>
        </p:nvSpPr>
        <p:spPr>
          <a:xfrm>
            <a:off x="2213002" y="5355771"/>
            <a:ext cx="1260181" cy="8606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arallelogram 16">
            <a:hlinkClick r:id="rId5"/>
            <a:extLst>
              <a:ext uri="{FF2B5EF4-FFF2-40B4-BE49-F238E27FC236}">
                <a16:creationId xmlns:a16="http://schemas.microsoft.com/office/drawing/2014/main" id="{BDF9311B-BE82-A640-A29D-BC4B25FB5A64}"/>
              </a:ext>
            </a:extLst>
          </p:cNvPr>
          <p:cNvSpPr/>
          <p:nvPr/>
        </p:nvSpPr>
        <p:spPr>
          <a:xfrm rot="5400000" flipV="1">
            <a:off x="7564966" y="2603500"/>
            <a:ext cx="1566334" cy="5892800"/>
          </a:xfrm>
          <a:prstGeom prst="parallelogram">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17779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2097</TotalTime>
  <Words>1446</Words>
  <Application>Microsoft Macintosh PowerPoint</Application>
  <PresentationFormat>Widescreen</PresentationFormat>
  <Paragraphs>106</Paragraphs>
  <Slides>19</Slides>
  <Notes>19</Notes>
  <HiddenSlides>9</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Calibri Light</vt:lpstr>
      <vt:lpstr>Office Theme</vt:lpstr>
      <vt:lpstr>PowerPoint Presentation</vt:lpstr>
      <vt:lpstr>PowerPoint Presentation</vt:lpstr>
      <vt:lpstr>Pivotal moments  create educational progress.  </vt:lpstr>
      <vt:lpstr>This is one of those moments.</vt:lpstr>
      <vt:lpstr>Preparation through Adaptability</vt:lpstr>
      <vt:lpstr>PowerPoint Presentation</vt:lpstr>
      <vt:lpstr>The National Inventors Hall of Fame’s unique approach to Invention Education: THE INNOVATION MINDSET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Now Is the Time to Bring the  Innovation Mindset to Your District </vt:lpstr>
      <vt:lpstr>Now Is the Time to Discover our  Invention Education Programs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Erica Hartman</dc:creator>
  <cp:lastModifiedBy>Dave Lamp</cp:lastModifiedBy>
  <cp:revision>292</cp:revision>
  <dcterms:created xsi:type="dcterms:W3CDTF">2020-08-04T18:59:42Z</dcterms:created>
  <dcterms:modified xsi:type="dcterms:W3CDTF">2020-09-21T17:12:24Z</dcterms:modified>
</cp:coreProperties>
</file>