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17"/>
  </p:notesMasterIdLst>
  <p:sldIdLst>
    <p:sldId id="404" r:id="rId2"/>
    <p:sldId id="395" r:id="rId3"/>
    <p:sldId id="397" r:id="rId4"/>
    <p:sldId id="394" r:id="rId5"/>
    <p:sldId id="386" r:id="rId6"/>
    <p:sldId id="403" r:id="rId7"/>
    <p:sldId id="387" r:id="rId8"/>
    <p:sldId id="379" r:id="rId9"/>
    <p:sldId id="388" r:id="rId10"/>
    <p:sldId id="396" r:id="rId11"/>
    <p:sldId id="369" r:id="rId12"/>
    <p:sldId id="370" r:id="rId13"/>
    <p:sldId id="368" r:id="rId14"/>
    <p:sldId id="402" r:id="rId15"/>
    <p:sldId id="399" r:id="rId16"/>
  </p:sldIdLst>
  <p:sldSz cx="6858000" cy="51435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Presentation" id="{4339C1D5-F5F9-4E3A-9366-D0312B084E38}">
          <p14:sldIdLst>
            <p14:sldId id="404"/>
            <p14:sldId id="395"/>
            <p14:sldId id="397"/>
            <p14:sldId id="394"/>
            <p14:sldId id="386"/>
            <p14:sldId id="403"/>
            <p14:sldId id="387"/>
            <p14:sldId id="379"/>
            <p14:sldId id="388"/>
            <p14:sldId id="396"/>
            <p14:sldId id="369"/>
            <p14:sldId id="370"/>
            <p14:sldId id="368"/>
          </p14:sldIdLst>
        </p14:section>
        <p14:section name="Key Message/Takeaway (Customize for Audience)" id="{FBE9966E-2BE5-4E14-8B73-13A41068AF33}">
          <p14:sldIdLst>
            <p14:sldId id="402"/>
            <p14:sldId id="399"/>
          </p14:sldIdLst>
        </p14:section>
      </p14:sectionLst>
    </p:ex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2616"/>
    <a:srgbClr val="AF2314"/>
    <a:srgbClr val="FFFFFF"/>
    <a:srgbClr val="5EB548"/>
    <a:srgbClr val="43B02A"/>
    <a:srgbClr val="41B651"/>
    <a:srgbClr val="000000"/>
    <a:srgbClr val="AB2328"/>
    <a:srgbClr val="FFA300"/>
    <a:srgbClr val="585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0" autoAdjust="0"/>
    <p:restoredTop sz="79090" autoAdjust="0"/>
  </p:normalViewPr>
  <p:slideViewPr>
    <p:cSldViewPr snapToGrid="0" snapToObjects="1" showGuides="1">
      <p:cViewPr varScale="1">
        <p:scale>
          <a:sx n="91" d="100"/>
          <a:sy n="91" d="100"/>
        </p:scale>
        <p:origin x="1915" y="67"/>
      </p:cViewPr>
      <p:guideLst>
        <p:guide orient="horz" pos="1620"/>
        <p:guide pos="216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882447162459597E-3"/>
          <c:y val="3.8347105260196225E-2"/>
          <c:w val="0.998711755283754"/>
          <c:h val="0.84843615454020671"/>
        </c:manualLayout>
      </c:layout>
      <c:barChart>
        <c:barDir val="col"/>
        <c:grouping val="clustered"/>
        <c:varyColors val="0"/>
        <c:ser>
          <c:idx val="0"/>
          <c:order val="0"/>
          <c:tx>
            <c:strRef>
              <c:f>Sheet1!$B$1</c:f>
              <c:strCache>
                <c:ptCount val="1"/>
                <c:pt idx="0">
                  <c:v>Series 1</c:v>
                </c:pt>
              </c:strCache>
            </c:strRef>
          </c:tx>
          <c:spPr>
            <a:solidFill>
              <a:srgbClr val="AF2314"/>
            </a:solidFill>
            <a:ln>
              <a:noFill/>
            </a:ln>
            <a:effectLst/>
          </c:spPr>
          <c:invertIfNegative val="0"/>
          <c:dPt>
            <c:idx val="1"/>
            <c:invertIfNegative val="0"/>
            <c:bubble3D val="0"/>
            <c:spPr>
              <a:solidFill>
                <a:srgbClr val="5EB548"/>
              </a:solidFill>
              <a:ln>
                <a:noFill/>
              </a:ln>
              <a:effectLst/>
            </c:spPr>
            <c:extLst>
              <c:ext xmlns:c16="http://schemas.microsoft.com/office/drawing/2014/chart" uri="{C3380CC4-5D6E-409C-BE32-E72D297353CC}">
                <c16:uniqueId val="{00000002-5783-4E91-872C-6BF816A703DA}"/>
              </c:ext>
            </c:extLst>
          </c:dPt>
          <c:dPt>
            <c:idx val="5"/>
            <c:invertIfNegative val="0"/>
            <c:bubble3D val="0"/>
            <c:spPr>
              <a:solidFill>
                <a:srgbClr val="5EB548"/>
              </a:solidFill>
              <a:ln>
                <a:noFill/>
              </a:ln>
              <a:effectLst/>
            </c:spPr>
            <c:extLst>
              <c:ext xmlns:c16="http://schemas.microsoft.com/office/drawing/2014/chart" uri="{C3380CC4-5D6E-409C-BE32-E72D297353CC}">
                <c16:uniqueId val="{00000004-565E-440F-B6A8-C467346F3C3C}"/>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Average American</c:v>
                </c:pt>
                <c:pt idx="1">
                  <c:v>Patented Inventor</c:v>
                </c:pt>
              </c:strCache>
            </c:strRef>
          </c:cat>
          <c:val>
            <c:numRef>
              <c:f>Sheet1!$B$2:$B$3</c:f>
              <c:numCache>
                <c:formatCode>"$"#,##0_);[Red]\("$"#,##0\)</c:formatCode>
                <c:ptCount val="2"/>
                <c:pt idx="0">
                  <c:v>49000</c:v>
                </c:pt>
                <c:pt idx="1">
                  <c:v>226000</c:v>
                </c:pt>
              </c:numCache>
            </c:numRef>
          </c:val>
          <c:extLst>
            <c:ext xmlns:c16="http://schemas.microsoft.com/office/drawing/2014/chart" uri="{C3380CC4-5D6E-409C-BE32-E72D297353CC}">
              <c16:uniqueId val="{00000000-565E-440F-B6A8-C467346F3C3C}"/>
            </c:ext>
          </c:extLst>
        </c:ser>
        <c:dLbls>
          <c:dLblPos val="outEnd"/>
          <c:showLegendKey val="0"/>
          <c:showVal val="1"/>
          <c:showCatName val="0"/>
          <c:showSerName val="0"/>
          <c:showPercent val="0"/>
          <c:showBubbleSize val="0"/>
        </c:dLbls>
        <c:gapWidth val="45"/>
        <c:axId val="1419002143"/>
        <c:axId val="1183338335"/>
      </c:barChart>
      <c:catAx>
        <c:axId val="14190021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800" b="1" i="0" u="none" strike="noStrike" kern="1200" baseline="0">
                <a:solidFill>
                  <a:schemeClr val="bg1">
                    <a:lumMod val="65000"/>
                  </a:schemeClr>
                </a:solidFill>
                <a:latin typeface="+mn-lt"/>
                <a:ea typeface="+mn-ea"/>
                <a:cs typeface="+mn-cs"/>
              </a:defRPr>
            </a:pPr>
            <a:endParaRPr lang="en-US"/>
          </a:p>
        </c:txPr>
        <c:crossAx val="1183338335"/>
        <c:crosses val="autoZero"/>
        <c:auto val="1"/>
        <c:lblAlgn val="ctr"/>
        <c:lblOffset val="100"/>
        <c:noMultiLvlLbl val="0"/>
      </c:catAx>
      <c:valAx>
        <c:axId val="1183338335"/>
        <c:scaling>
          <c:orientation val="minMax"/>
        </c:scaling>
        <c:delete val="1"/>
        <c:axPos val="l"/>
        <c:majorGridlines>
          <c:spPr>
            <a:ln w="9525" cap="flat" cmpd="sng" algn="ctr">
              <a:noFill/>
              <a:round/>
            </a:ln>
            <a:effectLst/>
          </c:spPr>
        </c:majorGridlines>
        <c:numFmt formatCode="&quot;$&quot;#,##0_);[Red]\(&quot;$&quot;#,##0\)" sourceLinked="1"/>
        <c:majorTickMark val="out"/>
        <c:minorTickMark val="none"/>
        <c:tickLblPos val="nextTo"/>
        <c:crossAx val="141900214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Ratio</c:v>
                </c:pt>
              </c:strCache>
            </c:strRef>
          </c:tx>
          <c:spPr>
            <a:solidFill>
              <a:srgbClr val="AB2328"/>
            </a:solidFill>
            <a:effectLst/>
          </c:spPr>
          <c:dPt>
            <c:idx val="0"/>
            <c:bubble3D val="0"/>
            <c:spPr>
              <a:solidFill>
                <a:srgbClr val="AB2328"/>
              </a:solidFill>
              <a:ln>
                <a:noFill/>
              </a:ln>
              <a:effectLst/>
            </c:spPr>
            <c:extLst>
              <c:ext xmlns:c16="http://schemas.microsoft.com/office/drawing/2014/chart" uri="{C3380CC4-5D6E-409C-BE32-E72D297353CC}">
                <c16:uniqueId val="{00000001-971F-4E6E-8905-576DF363A5B8}"/>
              </c:ext>
            </c:extLst>
          </c:dPt>
          <c:dPt>
            <c:idx val="1"/>
            <c:bubble3D val="0"/>
            <c:spPr>
              <a:solidFill>
                <a:srgbClr val="FFA300"/>
              </a:solidFill>
              <a:ln>
                <a:noFill/>
              </a:ln>
              <a:effectLst/>
            </c:spPr>
            <c:extLst>
              <c:ext xmlns:c16="http://schemas.microsoft.com/office/drawing/2014/chart" uri="{C3380CC4-5D6E-409C-BE32-E72D297353CC}">
                <c16:uniqueId val="{00000002-971F-4E6E-8905-576DF363A5B8}"/>
              </c:ext>
            </c:extLst>
          </c:dPt>
          <c:dPt>
            <c:idx val="2"/>
            <c:bubble3D val="0"/>
            <c:spPr>
              <a:solidFill>
                <a:srgbClr val="AB2328"/>
              </a:solidFill>
              <a:ln>
                <a:noFill/>
              </a:ln>
              <a:effectLst/>
            </c:spPr>
            <c:extLst>
              <c:ext xmlns:c16="http://schemas.microsoft.com/office/drawing/2014/chart" uri="{C3380CC4-5D6E-409C-BE32-E72D297353CC}">
                <c16:uniqueId val="{00000005-2474-4A48-B15D-263300F2A740}"/>
              </c:ext>
            </c:extLst>
          </c:dPt>
          <c:dPt>
            <c:idx val="3"/>
            <c:bubble3D val="0"/>
            <c:spPr>
              <a:solidFill>
                <a:srgbClr val="AB2328"/>
              </a:solidFill>
              <a:ln>
                <a:noFill/>
              </a:ln>
              <a:effectLst/>
            </c:spPr>
            <c:extLst>
              <c:ext xmlns:c16="http://schemas.microsoft.com/office/drawing/2014/chart" uri="{C3380CC4-5D6E-409C-BE32-E72D297353CC}">
                <c16:uniqueId val="{00000007-2474-4A48-B15D-263300F2A740}"/>
              </c:ext>
            </c:extLst>
          </c:dPt>
          <c:cat>
            <c:strRef>
              <c:f>Sheet1!$A$2:$A$5</c:f>
              <c:strCache>
                <c:ptCount val="2"/>
                <c:pt idx="0">
                  <c:v>Inventors</c:v>
                </c:pt>
                <c:pt idx="1">
                  <c:v>Non Inventors</c:v>
                </c:pt>
              </c:strCache>
            </c:strRef>
          </c:cat>
          <c:val>
            <c:numRef>
              <c:f>Sheet1!$B$2:$B$5</c:f>
              <c:numCache>
                <c:formatCode>General</c:formatCode>
                <c:ptCount val="4"/>
                <c:pt idx="0">
                  <c:v>1</c:v>
                </c:pt>
                <c:pt idx="1">
                  <c:v>10</c:v>
                </c:pt>
              </c:numCache>
            </c:numRef>
          </c:val>
          <c:extLst>
            <c:ext xmlns:c16="http://schemas.microsoft.com/office/drawing/2014/chart" uri="{C3380CC4-5D6E-409C-BE32-E72D297353CC}">
              <c16:uniqueId val="{00000000-971F-4E6E-8905-576DF363A5B8}"/>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Ratio</c:v>
                </c:pt>
              </c:strCache>
            </c:strRef>
          </c:tx>
          <c:spPr>
            <a:solidFill>
              <a:srgbClr val="AB2328"/>
            </a:solidFill>
            <a:effectLst/>
          </c:spPr>
          <c:dPt>
            <c:idx val="0"/>
            <c:bubble3D val="0"/>
            <c:spPr>
              <a:solidFill>
                <a:srgbClr val="AB2328"/>
              </a:solidFill>
              <a:ln>
                <a:noFill/>
              </a:ln>
              <a:effectLst/>
            </c:spPr>
            <c:extLst>
              <c:ext xmlns:c16="http://schemas.microsoft.com/office/drawing/2014/chart" uri="{C3380CC4-5D6E-409C-BE32-E72D297353CC}">
                <c16:uniqueId val="{00000001-DF6C-430A-934E-160937B890F0}"/>
              </c:ext>
            </c:extLst>
          </c:dPt>
          <c:dPt>
            <c:idx val="1"/>
            <c:bubble3D val="0"/>
            <c:spPr>
              <a:solidFill>
                <a:srgbClr val="FFA300"/>
              </a:solidFill>
              <a:ln>
                <a:noFill/>
              </a:ln>
              <a:effectLst/>
            </c:spPr>
            <c:extLst>
              <c:ext xmlns:c16="http://schemas.microsoft.com/office/drawing/2014/chart" uri="{C3380CC4-5D6E-409C-BE32-E72D297353CC}">
                <c16:uniqueId val="{00000003-DF6C-430A-934E-160937B890F0}"/>
              </c:ext>
            </c:extLst>
          </c:dPt>
          <c:dPt>
            <c:idx val="2"/>
            <c:bubble3D val="0"/>
            <c:spPr>
              <a:solidFill>
                <a:srgbClr val="AB2328"/>
              </a:solidFill>
              <a:ln>
                <a:noFill/>
              </a:ln>
              <a:effectLst/>
            </c:spPr>
            <c:extLst>
              <c:ext xmlns:c16="http://schemas.microsoft.com/office/drawing/2014/chart" uri="{C3380CC4-5D6E-409C-BE32-E72D297353CC}">
                <c16:uniqueId val="{00000005-DF6C-430A-934E-160937B890F0}"/>
              </c:ext>
            </c:extLst>
          </c:dPt>
          <c:dPt>
            <c:idx val="3"/>
            <c:bubble3D val="0"/>
            <c:spPr>
              <a:solidFill>
                <a:srgbClr val="AB2328"/>
              </a:solidFill>
              <a:ln>
                <a:noFill/>
              </a:ln>
              <a:effectLst/>
            </c:spPr>
            <c:extLst>
              <c:ext xmlns:c16="http://schemas.microsoft.com/office/drawing/2014/chart" uri="{C3380CC4-5D6E-409C-BE32-E72D297353CC}">
                <c16:uniqueId val="{00000007-DF6C-430A-934E-160937B890F0}"/>
              </c:ext>
            </c:extLst>
          </c:dPt>
          <c:cat>
            <c:strRef>
              <c:f>Sheet1!$A$2:$A$5</c:f>
              <c:strCache>
                <c:ptCount val="2"/>
                <c:pt idx="0">
                  <c:v>Inventors</c:v>
                </c:pt>
                <c:pt idx="1">
                  <c:v>Non Inventors</c:v>
                </c:pt>
              </c:strCache>
            </c:strRef>
          </c:cat>
          <c:val>
            <c:numRef>
              <c:f>Sheet1!$B$2:$B$5</c:f>
              <c:numCache>
                <c:formatCode>General</c:formatCode>
                <c:ptCount val="4"/>
                <c:pt idx="0">
                  <c:v>1</c:v>
                </c:pt>
                <c:pt idx="1">
                  <c:v>4</c:v>
                </c:pt>
              </c:numCache>
            </c:numRef>
          </c:val>
          <c:extLst>
            <c:ext xmlns:c16="http://schemas.microsoft.com/office/drawing/2014/chart" uri="{C3380CC4-5D6E-409C-BE32-E72D297353CC}">
              <c16:uniqueId val="{00000008-DF6C-430A-934E-160937B890F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Ratio</c:v>
                </c:pt>
              </c:strCache>
            </c:strRef>
          </c:tx>
          <c:spPr>
            <a:solidFill>
              <a:srgbClr val="AB2328"/>
            </a:solidFill>
            <a:effectLst/>
          </c:spPr>
          <c:dPt>
            <c:idx val="0"/>
            <c:bubble3D val="0"/>
            <c:spPr>
              <a:solidFill>
                <a:srgbClr val="AB2328"/>
              </a:solidFill>
              <a:ln>
                <a:noFill/>
              </a:ln>
              <a:effectLst/>
            </c:spPr>
            <c:extLst>
              <c:ext xmlns:c16="http://schemas.microsoft.com/office/drawing/2014/chart" uri="{C3380CC4-5D6E-409C-BE32-E72D297353CC}">
                <c16:uniqueId val="{00000001-2D8E-4B86-9F18-5BA88AF2BCE8}"/>
              </c:ext>
            </c:extLst>
          </c:dPt>
          <c:dPt>
            <c:idx val="1"/>
            <c:bubble3D val="0"/>
            <c:spPr>
              <a:solidFill>
                <a:srgbClr val="FFA300"/>
              </a:solidFill>
              <a:ln>
                <a:noFill/>
              </a:ln>
              <a:effectLst/>
            </c:spPr>
            <c:extLst>
              <c:ext xmlns:c16="http://schemas.microsoft.com/office/drawing/2014/chart" uri="{C3380CC4-5D6E-409C-BE32-E72D297353CC}">
                <c16:uniqueId val="{00000003-2D8E-4B86-9F18-5BA88AF2BCE8}"/>
              </c:ext>
            </c:extLst>
          </c:dPt>
          <c:dPt>
            <c:idx val="2"/>
            <c:bubble3D val="0"/>
            <c:spPr>
              <a:solidFill>
                <a:srgbClr val="AB2328"/>
              </a:solidFill>
              <a:ln>
                <a:noFill/>
              </a:ln>
              <a:effectLst/>
            </c:spPr>
            <c:extLst>
              <c:ext xmlns:c16="http://schemas.microsoft.com/office/drawing/2014/chart" uri="{C3380CC4-5D6E-409C-BE32-E72D297353CC}">
                <c16:uniqueId val="{00000005-2D8E-4B86-9F18-5BA88AF2BCE8}"/>
              </c:ext>
            </c:extLst>
          </c:dPt>
          <c:dPt>
            <c:idx val="3"/>
            <c:bubble3D val="0"/>
            <c:spPr>
              <a:solidFill>
                <a:srgbClr val="AB2328"/>
              </a:solidFill>
              <a:ln>
                <a:noFill/>
              </a:ln>
              <a:effectLst/>
            </c:spPr>
            <c:extLst>
              <c:ext xmlns:c16="http://schemas.microsoft.com/office/drawing/2014/chart" uri="{C3380CC4-5D6E-409C-BE32-E72D297353CC}">
                <c16:uniqueId val="{00000007-2D8E-4B86-9F18-5BA88AF2BCE8}"/>
              </c:ext>
            </c:extLst>
          </c:dPt>
          <c:cat>
            <c:strRef>
              <c:f>Sheet1!$A$2:$A$5</c:f>
              <c:strCache>
                <c:ptCount val="2"/>
                <c:pt idx="0">
                  <c:v>Inventors</c:v>
                </c:pt>
                <c:pt idx="1">
                  <c:v>Non Inventors</c:v>
                </c:pt>
              </c:strCache>
            </c:strRef>
          </c:cat>
          <c:val>
            <c:numRef>
              <c:f>Sheet1!$B$2:$B$5</c:f>
              <c:numCache>
                <c:formatCode>General</c:formatCode>
                <c:ptCount val="4"/>
                <c:pt idx="0">
                  <c:v>18</c:v>
                </c:pt>
                <c:pt idx="1">
                  <c:v>100</c:v>
                </c:pt>
              </c:numCache>
            </c:numRef>
          </c:val>
          <c:extLst>
            <c:ext xmlns:c16="http://schemas.microsoft.com/office/drawing/2014/chart" uri="{C3380CC4-5D6E-409C-BE32-E72D297353CC}">
              <c16:uniqueId val="{00000008-2D8E-4B86-9F18-5BA88AF2BCE8}"/>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1FE5AA7-7146-BC49-A6C5-B3207929AAE1}" type="datetimeFigureOut">
              <a:rPr lang="en-US" smtClean="0"/>
              <a:t>2/27/2018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45C8DE8-2441-5F44-8C5A-84FE948BD9AF}" type="slidenum">
              <a:rPr lang="en-US" smtClean="0"/>
              <a:t>‹#›</a:t>
            </a:fld>
            <a:endParaRPr lang="en-US"/>
          </a:p>
        </p:txBody>
      </p:sp>
    </p:spTree>
    <p:extLst>
      <p:ext uri="{BB962C8B-B14F-4D97-AF65-F5344CB8AC3E}">
        <p14:creationId xmlns:p14="http://schemas.microsoft.com/office/powerpoint/2010/main" val="186235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spto.gov/sites/default/files/documents/IPandtheUSEconomySept2016.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advanc-ed.org/source/enhancing-k-12-curriculum-stem-integrat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sa.gov/OACT/COLA/AWI.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F45C8DE8-2441-5F44-8C5A-84FE948BD9AF}" type="slidenum">
              <a:rPr lang="en-US" smtClean="0"/>
              <a:t>1</a:t>
            </a:fld>
            <a:endParaRPr lang="en-US"/>
          </a:p>
        </p:txBody>
      </p:sp>
    </p:spTree>
    <p:extLst>
      <p:ext uri="{BB962C8B-B14F-4D97-AF65-F5344CB8AC3E}">
        <p14:creationId xmlns:p14="http://schemas.microsoft.com/office/powerpoint/2010/main" val="563749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 is also a way to help children realize that Inventing is COOL! AND should be something that we strive for!</a:t>
            </a:r>
            <a:endParaRPr lang="en-US" dirty="0"/>
          </a:p>
        </p:txBody>
      </p:sp>
      <p:sp>
        <p:nvSpPr>
          <p:cNvPr id="4" name="Slide Number Placeholder 3"/>
          <p:cNvSpPr>
            <a:spLocks noGrp="1"/>
          </p:cNvSpPr>
          <p:nvPr>
            <p:ph type="sldNum" sz="quarter" idx="10"/>
          </p:nvPr>
        </p:nvSpPr>
        <p:spPr/>
        <p:txBody>
          <a:bodyPr/>
          <a:lstStyle/>
          <a:p>
            <a:fld id="{F45C8DE8-2441-5F44-8C5A-84FE948BD9AF}" type="slidenum">
              <a:rPr lang="en-US" smtClean="0"/>
              <a:t>10</a:t>
            </a:fld>
            <a:endParaRPr lang="en-US"/>
          </a:p>
        </p:txBody>
      </p:sp>
    </p:spTree>
    <p:extLst>
      <p:ext uri="{BB962C8B-B14F-4D97-AF65-F5344CB8AC3E}">
        <p14:creationId xmlns:p14="http://schemas.microsoft.com/office/powerpoint/2010/main" val="3831986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buFont typeface="Arial" charset="0"/>
              <a:buChar char="•"/>
            </a:pPr>
            <a:r>
              <a:rPr lang="en-US" kern="1200" dirty="0">
                <a:effectLst/>
                <a:latin typeface="+mn-lt"/>
                <a:ea typeface="+mn-ea"/>
                <a:cs typeface="+mn-cs"/>
              </a:rPr>
              <a:t>So, understanding this landscape, how is the National Inventors</a:t>
            </a:r>
            <a:r>
              <a:rPr lang="en-US" kern="1200" baseline="0" dirty="0">
                <a:effectLst/>
                <a:latin typeface="+mn-lt"/>
                <a:ea typeface="+mn-ea"/>
                <a:cs typeface="+mn-cs"/>
              </a:rPr>
              <a:t> Hall of Fame uniquely positioned to address the nation’s IP Code Red?</a:t>
            </a:r>
          </a:p>
          <a:p>
            <a:pPr marL="171450" indent="-171450">
              <a:buFont typeface="Arial" charset="0"/>
              <a:buChar char="•"/>
            </a:pPr>
            <a:r>
              <a:rPr lang="en-US" kern="1200" baseline="0" dirty="0">
                <a:effectLst/>
                <a:latin typeface="+mn-lt"/>
                <a:ea typeface="+mn-ea"/>
                <a:cs typeface="+mn-cs"/>
              </a:rPr>
              <a:t>The solution lies in </a:t>
            </a:r>
            <a:r>
              <a:rPr lang="en-US" dirty="0"/>
              <a:t>building</a:t>
            </a:r>
            <a:r>
              <a:rPr lang="en-US" kern="1200" dirty="0">
                <a:effectLst/>
                <a:latin typeface="+mn-lt"/>
                <a:ea typeface="+mn-ea"/>
                <a:cs typeface="+mn-cs"/>
              </a:rPr>
              <a:t> a</a:t>
            </a:r>
            <a:r>
              <a:rPr lang="en-US" kern="1200" baseline="0" dirty="0">
                <a:effectLst/>
                <a:latin typeface="+mn-lt"/>
                <a:ea typeface="+mn-ea"/>
                <a:cs typeface="+mn-cs"/>
              </a:rPr>
              <a:t> comprehensive</a:t>
            </a:r>
            <a:r>
              <a:rPr lang="en-US" kern="1200" dirty="0">
                <a:effectLst/>
                <a:latin typeface="+mn-lt"/>
                <a:ea typeface="+mn-ea"/>
                <a:cs typeface="+mn-cs"/>
              </a:rPr>
              <a:t> Innovation Ecosystem—a</a:t>
            </a:r>
            <a:r>
              <a:rPr lang="en-US" kern="1200" baseline="0" dirty="0">
                <a:effectLst/>
                <a:latin typeface="+mn-lt"/>
                <a:ea typeface="+mn-ea"/>
                <a:cs typeface="+mn-cs"/>
              </a:rPr>
              <a:t> system that is </a:t>
            </a:r>
            <a:r>
              <a:rPr lang="en-US" kern="1200" dirty="0">
                <a:effectLst/>
                <a:latin typeface="+mn-lt"/>
                <a:ea typeface="+mn-ea"/>
                <a:cs typeface="+mn-cs"/>
              </a:rPr>
              <a:t>Integrated with STEM, Creativity and Innovation, Creative Problem</a:t>
            </a:r>
            <a:r>
              <a:rPr lang="en-US" kern="1200" baseline="0" dirty="0">
                <a:effectLst/>
                <a:latin typeface="+mn-lt"/>
                <a:ea typeface="+mn-ea"/>
                <a:cs typeface="+mn-cs"/>
              </a:rPr>
              <a:t> </a:t>
            </a:r>
            <a:r>
              <a:rPr lang="en-US" kern="1200" dirty="0">
                <a:effectLst/>
                <a:latin typeface="+mn-lt"/>
                <a:ea typeface="+mn-ea"/>
                <a:cs typeface="+mn-cs"/>
              </a:rPr>
              <a:t>Solving, Team Building, and Entrepreneurship.</a:t>
            </a:r>
            <a:r>
              <a:rPr lang="en-US" dirty="0"/>
              <a:t>  </a:t>
            </a:r>
            <a:endParaRPr lang="en-US" baseline="0" dirty="0"/>
          </a:p>
        </p:txBody>
      </p:sp>
      <p:sp>
        <p:nvSpPr>
          <p:cNvPr id="4" name="Slide Number Placeholder 3"/>
          <p:cNvSpPr>
            <a:spLocks noGrp="1"/>
          </p:cNvSpPr>
          <p:nvPr>
            <p:ph type="sldNum" sz="quarter" idx="10"/>
          </p:nvPr>
        </p:nvSpPr>
        <p:spPr/>
        <p:txBody>
          <a:bodyPr/>
          <a:lstStyle/>
          <a:p>
            <a:fld id="{F45C8DE8-2441-5F44-8C5A-84FE948BD9AF}" type="slidenum">
              <a:rPr lang="en-US" smtClean="0"/>
              <a:t>11</a:t>
            </a:fld>
            <a:endParaRPr lang="en-US"/>
          </a:p>
        </p:txBody>
      </p:sp>
    </p:spTree>
    <p:extLst>
      <p:ext uri="{BB962C8B-B14F-4D97-AF65-F5344CB8AC3E}">
        <p14:creationId xmlns:p14="http://schemas.microsoft.com/office/powerpoint/2010/main" val="1656571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buFont typeface="Arial" charset="0"/>
              <a:buNone/>
            </a:pPr>
            <a:r>
              <a:rPr lang="en-US" sz="1200" kern="1200" dirty="0">
                <a:solidFill>
                  <a:schemeClr val="tx1"/>
                </a:solidFill>
                <a:effectLst/>
                <a:latin typeface="+mn-lt"/>
                <a:ea typeface="+mn-ea"/>
                <a:cs typeface="+mn-cs"/>
              </a:rPr>
              <a:t>OUR INNOVATION ECOSYSTEM PROGRAMS:</a:t>
            </a:r>
          </a:p>
          <a:p>
            <a:pPr marL="171450" indent="-171450">
              <a:buFont typeface="Arial" charset="0"/>
              <a:buChar char="•"/>
            </a:pPr>
            <a:r>
              <a:rPr lang="en-US" sz="1200" kern="1200" dirty="0">
                <a:solidFill>
                  <a:schemeClr val="tx1"/>
                </a:solidFill>
                <a:effectLst/>
                <a:latin typeface="+mn-lt"/>
                <a:ea typeface="+mn-ea"/>
                <a:cs typeface="+mn-cs"/>
              </a:rPr>
              <a:t>Invention Playground: help children understand that their ideas have value</a:t>
            </a:r>
          </a:p>
          <a:p>
            <a:pPr marL="171450" indent="-171450">
              <a:buFont typeface="Arial" charset="0"/>
              <a:buChar char="•"/>
            </a:pPr>
            <a:r>
              <a:rPr lang="en-US" sz="1200" kern="1200" dirty="0">
                <a:solidFill>
                  <a:schemeClr val="tx1"/>
                </a:solidFill>
                <a:effectLst/>
                <a:latin typeface="+mn-lt"/>
                <a:ea typeface="+mn-ea"/>
                <a:cs typeface="+mn-cs"/>
              </a:rPr>
              <a:t>Club Invention: Empower children to generate, select, and strengthen ideas that are novel, nonobvious, and effective solutions to challenges.</a:t>
            </a:r>
          </a:p>
          <a:p>
            <a:pPr marL="171450" indent="-171450">
              <a:buFont typeface="Arial" charset="0"/>
              <a:buChar char="•"/>
            </a:pPr>
            <a:r>
              <a:rPr lang="en-US" sz="1200" kern="1200" dirty="0">
                <a:solidFill>
                  <a:schemeClr val="tx1"/>
                </a:solidFill>
                <a:effectLst/>
                <a:latin typeface="+mn-lt"/>
                <a:ea typeface="+mn-ea"/>
                <a:cs typeface="+mn-cs"/>
              </a:rPr>
              <a:t>Camp Invention: Empower children to generate, select, and strengthen ideas that are novel, nonobvious, and effective solutions to challenges.</a:t>
            </a:r>
          </a:p>
          <a:p>
            <a:pPr marL="171450" indent="-171450">
              <a:buFont typeface="Arial" charset="0"/>
              <a:buChar char="•"/>
            </a:pPr>
            <a:r>
              <a:rPr lang="en-US" sz="1200" kern="1200" dirty="0">
                <a:solidFill>
                  <a:schemeClr val="tx1"/>
                </a:solidFill>
                <a:effectLst/>
                <a:latin typeface="+mn-lt"/>
                <a:ea typeface="+mn-ea"/>
                <a:cs typeface="+mn-cs"/>
              </a:rPr>
              <a:t>Invention Project: Help youth explore the value of bringing original and effective solutions to market.</a:t>
            </a:r>
          </a:p>
          <a:p>
            <a:pPr marL="171450" indent="-171450">
              <a:buFont typeface="Arial" charset="0"/>
              <a:buChar char="•"/>
            </a:pPr>
            <a:r>
              <a:rPr lang="en-US" sz="1200" kern="1200" dirty="0">
                <a:solidFill>
                  <a:schemeClr val="tx1"/>
                </a:solidFill>
                <a:effectLst/>
                <a:latin typeface="+mn-lt"/>
                <a:ea typeface="+mn-ea"/>
                <a:cs typeface="+mn-cs"/>
              </a:rPr>
              <a:t>Professional Development: Empowering teachers to enhance the Intellectual Property Literacy of youth through the lenses of Creativity</a:t>
            </a:r>
            <a:r>
              <a:rPr lang="en-US" sz="1200" kern="1200" baseline="0" dirty="0">
                <a:solidFill>
                  <a:schemeClr val="tx1"/>
                </a:solidFill>
                <a:effectLst/>
                <a:latin typeface="+mn-lt"/>
                <a:ea typeface="+mn-ea"/>
                <a:cs typeface="+mn-cs"/>
              </a:rPr>
              <a:t> and Innovation, STEM, and Entrepreneurship</a:t>
            </a:r>
            <a:endParaRPr lang="en-US" sz="1200" kern="1200" dirty="0">
              <a:solidFill>
                <a:schemeClr val="tx1"/>
              </a:solidFill>
              <a:effectLst/>
              <a:latin typeface="+mn-lt"/>
              <a:ea typeface="+mn-ea"/>
              <a:cs typeface="+mn-cs"/>
            </a:endParaRPr>
          </a:p>
          <a:p>
            <a:pPr marL="171450" indent="-171450">
              <a:buFont typeface="Arial" charset="0"/>
              <a:buChar char="•"/>
            </a:pPr>
            <a:r>
              <a:rPr lang="en-US" sz="1200" kern="1200" dirty="0">
                <a:solidFill>
                  <a:schemeClr val="tx1"/>
                </a:solidFill>
                <a:effectLst/>
                <a:latin typeface="+mn-lt"/>
                <a:ea typeface="+mn-ea"/>
                <a:cs typeface="+mn-cs"/>
              </a:rPr>
              <a:t>Collegiate Inventors Competition: Help collegiate students harness the power of Intellectual Property and its concepts (e.g., Triangulation) to maximize market value.</a:t>
            </a:r>
          </a:p>
          <a:p>
            <a:pPr marL="171450" indent="-171450">
              <a:buFont typeface="Arial" charset="0"/>
              <a:buChar char="•"/>
            </a:pPr>
            <a:r>
              <a:rPr lang="en-US" sz="1200" kern="1200" dirty="0">
                <a:solidFill>
                  <a:schemeClr val="tx1"/>
                </a:solidFill>
                <a:effectLst/>
                <a:latin typeface="+mn-lt"/>
                <a:ea typeface="+mn-ea"/>
                <a:cs typeface="+mn-cs"/>
              </a:rPr>
              <a:t>IP Power: Help collegiate students, innovators, and entrepreneurs harness the power of Intellectual Property and its concepts (e.g., Triangulation) to maximize market value.</a:t>
            </a:r>
          </a:p>
          <a:p>
            <a:pPr marL="171450"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fld id="{F45C8DE8-2441-5F44-8C5A-84FE948BD9AF}" type="slidenum">
              <a:rPr lang="en-US" smtClean="0"/>
              <a:t>12</a:t>
            </a:fld>
            <a:endParaRPr lang="en-US"/>
          </a:p>
        </p:txBody>
      </p:sp>
    </p:spTree>
    <p:extLst>
      <p:ext uri="{BB962C8B-B14F-4D97-AF65-F5344CB8AC3E}">
        <p14:creationId xmlns:p14="http://schemas.microsoft.com/office/powerpoint/2010/main" val="1631358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PROGRAMS IN OUR INNOVATION ECOSYSTEM HAVE BEEN DOING THIS FOR 27 YEARS FOR THE BEST SCHOOL DISTRICTS IN THE COUNTRY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fact, NO OTHER ORGANIZATION can provide these benefits to students Pre-K – 12 like the National Inventors Hall of Fame does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Join in our efforts to close the gap and expose more children to innovation so we can continue to create more inventors, innovators, and future game changers</a:t>
            </a:r>
          </a:p>
        </p:txBody>
      </p:sp>
      <p:sp>
        <p:nvSpPr>
          <p:cNvPr id="4" name="Slide Number Placeholder 3"/>
          <p:cNvSpPr>
            <a:spLocks noGrp="1"/>
          </p:cNvSpPr>
          <p:nvPr>
            <p:ph type="sldNum" sz="quarter" idx="10"/>
          </p:nvPr>
        </p:nvSpPr>
        <p:spPr/>
        <p:txBody>
          <a:bodyPr/>
          <a:lstStyle/>
          <a:p>
            <a:fld id="{F45C8DE8-2441-5F44-8C5A-84FE948BD9AF}" type="slidenum">
              <a:rPr lang="en-US" smtClean="0"/>
              <a:t>13</a:t>
            </a:fld>
            <a:endParaRPr lang="en-US"/>
          </a:p>
        </p:txBody>
      </p:sp>
    </p:spTree>
    <p:extLst>
      <p:ext uri="{BB962C8B-B14F-4D97-AF65-F5344CB8AC3E}">
        <p14:creationId xmlns:p14="http://schemas.microsoft.com/office/powerpoint/2010/main" val="3018621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Children from low-income families, minorities and women are less likely to have such exposure through their families or neighborhoods, which helps to explain why they have significantly lower rates of innovation.  Stanford study estimates that if girls were exposed to female inventors as boys are to male inventors, the gender gap in innovation would fall by half.</a:t>
            </a:r>
            <a:r>
              <a:rPr lang="en-US" dirty="0"/>
              <a:t>  </a:t>
            </a:r>
          </a:p>
          <a:p>
            <a:pPr marL="0" indent="0">
              <a:buFontTx/>
              <a:buNone/>
            </a:pPr>
            <a:r>
              <a:rPr lang="en-US" b="1" dirty="0"/>
              <a:t>Help us close the gaps by bringing the NIHF Innovation ecosystem to your district.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Math:</a:t>
            </a:r>
          </a:p>
          <a:p>
            <a:r>
              <a:rPr lang="en-US" sz="1200" kern="1200" dirty="0">
                <a:solidFill>
                  <a:schemeClr val="tx1"/>
                </a:solidFill>
                <a:effectLst/>
                <a:latin typeface="+mn-lt"/>
                <a:ea typeface="+mn-ea"/>
                <a:cs typeface="+mn-cs"/>
              </a:rPr>
              <a:t>1,345 C Camps in 2017</a:t>
            </a:r>
          </a:p>
          <a:p>
            <a:r>
              <a:rPr lang="en-US" sz="1200" kern="1200" dirty="0">
                <a:solidFill>
                  <a:schemeClr val="tx1"/>
                </a:solidFill>
                <a:effectLst/>
                <a:latin typeface="+mn-lt"/>
                <a:ea typeface="+mn-ea"/>
                <a:cs typeface="+mn-cs"/>
              </a:rPr>
              <a:t>37,211 Female campers</a:t>
            </a:r>
          </a:p>
          <a:p>
            <a:r>
              <a:rPr lang="en-US" sz="1200" kern="1200" dirty="0">
                <a:solidFill>
                  <a:schemeClr val="tx1"/>
                </a:solidFill>
                <a:effectLst/>
                <a:latin typeface="+mn-lt"/>
                <a:ea typeface="+mn-ea"/>
                <a:cs typeface="+mn-cs"/>
              </a:rPr>
              <a:t>55,027 Male campers</a:t>
            </a:r>
          </a:p>
          <a:p>
            <a:r>
              <a:rPr lang="en-US" sz="1200" kern="1200" dirty="0">
                <a:solidFill>
                  <a:schemeClr val="tx1"/>
                </a:solidFill>
                <a:effectLst/>
                <a:latin typeface="+mn-lt"/>
                <a:ea typeface="+mn-ea"/>
                <a:cs typeface="+mn-cs"/>
              </a:rPr>
              <a:t>Camper average 68.8</a:t>
            </a:r>
          </a:p>
          <a:p>
            <a:r>
              <a:rPr lang="en-US" sz="1200" kern="1200" dirty="0">
                <a:solidFill>
                  <a:schemeClr val="tx1"/>
                </a:solidFill>
                <a:effectLst/>
                <a:latin typeface="+mn-lt"/>
                <a:ea typeface="+mn-ea"/>
                <a:cs typeface="+mn-cs"/>
              </a:rPr>
              <a:t>Female camper average: 27.6</a:t>
            </a:r>
          </a:p>
          <a:p>
            <a:r>
              <a:rPr lang="en-US" sz="1200" kern="1200" dirty="0">
                <a:solidFill>
                  <a:schemeClr val="tx1"/>
                </a:solidFill>
                <a:effectLst/>
                <a:latin typeface="+mn-lt"/>
                <a:ea typeface="+mn-ea"/>
                <a:cs typeface="+mn-cs"/>
              </a:rPr>
              <a:t>Male camper average: 40.9</a:t>
            </a:r>
          </a:p>
          <a:p>
            <a:endParaRPr lang="en-US" dirty="0"/>
          </a:p>
        </p:txBody>
      </p:sp>
      <p:sp>
        <p:nvSpPr>
          <p:cNvPr id="4" name="Slide Number Placeholder 3"/>
          <p:cNvSpPr>
            <a:spLocks noGrp="1"/>
          </p:cNvSpPr>
          <p:nvPr>
            <p:ph type="sldNum" sz="quarter" idx="10"/>
          </p:nvPr>
        </p:nvSpPr>
        <p:spPr/>
        <p:txBody>
          <a:bodyPr/>
          <a:lstStyle/>
          <a:p>
            <a:fld id="{F45C8DE8-2441-5F44-8C5A-84FE948BD9AF}" type="slidenum">
              <a:rPr lang="en-US" smtClean="0"/>
              <a:t>14</a:t>
            </a:fld>
            <a:endParaRPr lang="en-US"/>
          </a:p>
        </p:txBody>
      </p:sp>
    </p:spTree>
    <p:extLst>
      <p:ext uri="{BB962C8B-B14F-4D97-AF65-F5344CB8AC3E}">
        <p14:creationId xmlns:p14="http://schemas.microsoft.com/office/powerpoint/2010/main" val="3953823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Children from low-income families, minorities and women are less likely to have such exposure through their families or neighborhoods, which helps to explain why they have significantly lower rates of innovation. </a:t>
            </a:r>
          </a:p>
          <a:p>
            <a:pPr marL="0" indent="0">
              <a:buFontTx/>
              <a:buNone/>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2017 almost one third or over 40,000 of our campers were underserved children.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Help us GET TO 50,000 this year by bringing the NIHF Innovation ecosystem to your district.</a:t>
            </a:r>
          </a:p>
          <a:p>
            <a:pPr marL="0" indent="0">
              <a:buFontTx/>
              <a:buNone/>
            </a:pPr>
            <a:endParaRPr lang="en-US" dirty="0"/>
          </a:p>
        </p:txBody>
      </p:sp>
      <p:sp>
        <p:nvSpPr>
          <p:cNvPr id="4" name="Slide Number Placeholder 3"/>
          <p:cNvSpPr>
            <a:spLocks noGrp="1"/>
          </p:cNvSpPr>
          <p:nvPr>
            <p:ph type="sldNum" sz="quarter" idx="10"/>
          </p:nvPr>
        </p:nvSpPr>
        <p:spPr/>
        <p:txBody>
          <a:bodyPr/>
          <a:lstStyle/>
          <a:p>
            <a:fld id="{F45C8DE8-2441-5F44-8C5A-84FE948BD9AF}" type="slidenum">
              <a:rPr lang="en-US" smtClean="0"/>
              <a:t>15</a:t>
            </a:fld>
            <a:endParaRPr lang="en-US"/>
          </a:p>
        </p:txBody>
      </p:sp>
    </p:spTree>
    <p:extLst>
      <p:ext uri="{BB962C8B-B14F-4D97-AF65-F5344CB8AC3E}">
        <p14:creationId xmlns:p14="http://schemas.microsoft.com/office/powerpoint/2010/main" val="112501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Innovation is widely viewed as the engine of economic growth and rightfully so.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an IP economy.   With an IP system that is 230 years old, we </a:t>
            </a:r>
            <a:r>
              <a:rPr lang="en-US" sz="1200" b="0" i="0" kern="1200" dirty="0">
                <a:solidFill>
                  <a:schemeClr val="tx1"/>
                </a:solidFill>
                <a:effectLst/>
                <a:latin typeface="+mn-lt"/>
                <a:ea typeface="+mn-ea"/>
                <a:cs typeface="+mn-cs"/>
              </a:rPr>
              <a:t>are by far the longest-tenured intellectual property 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According to the </a:t>
            </a:r>
            <a:r>
              <a:rPr lang="en-US" sz="1200" b="0" i="0" u="none" strike="noStrike" kern="1200" dirty="0">
                <a:solidFill>
                  <a:schemeClr val="tx1"/>
                </a:solidFill>
                <a:effectLst/>
                <a:latin typeface="+mn-lt"/>
                <a:ea typeface="+mn-ea"/>
                <a:cs typeface="+mn-cs"/>
                <a:hlinkClick r:id="rId3"/>
              </a:rPr>
              <a:t>U.S. Commerce Department</a:t>
            </a:r>
            <a:r>
              <a:rPr lang="en-US" sz="1200" b="0" i="0" kern="1200" dirty="0">
                <a:solidFill>
                  <a:schemeClr val="tx1"/>
                </a:solidFill>
                <a:effectLst/>
                <a:latin typeface="+mn-lt"/>
                <a:ea typeface="+mn-ea"/>
                <a:cs typeface="+mn-cs"/>
              </a:rPr>
              <a:t>, IP-intensive industries – which includes information and communications technology, pharma, oil, a</a:t>
            </a:r>
            <a:r>
              <a:rPr lang="en-US" dirty="0"/>
              <a:t>griculture, construction, mining, machinery manufacturing,</a:t>
            </a:r>
            <a:r>
              <a:rPr lang="en-US" sz="1200" b="0" i="0" kern="1200" dirty="0">
                <a:solidFill>
                  <a:schemeClr val="tx1"/>
                </a:solidFill>
                <a:effectLst/>
                <a:latin typeface="+mn-lt"/>
                <a:ea typeface="+mn-ea"/>
                <a:cs typeface="+mn-cs"/>
              </a:rPr>
              <a:t> entertainment and more – account for more than 45 million direct and indirect U.S. jobs (nearly a third of the workforce), 50 percent of U.S. exports, and almost 40 percent of U.S. GDP.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90% of the top world brands are U.S. brands = Google, NBC, Coca Cola, Johnson’s, Nike, McKinsey, PricewaterhouseCoopers, </a:t>
            </a:r>
            <a:r>
              <a:rPr lang="en-US" sz="1200" b="0" i="0" kern="1200" dirty="0" err="1">
                <a:solidFill>
                  <a:schemeClr val="tx1"/>
                </a:solidFill>
                <a:effectLst/>
                <a:latin typeface="+mn-lt"/>
                <a:ea typeface="+mn-ea"/>
                <a:cs typeface="+mn-cs"/>
              </a:rPr>
              <a:t>L’Oreal</a:t>
            </a:r>
            <a:r>
              <a:rPr lang="en-US" sz="1200" b="0" i="0" kern="1200" dirty="0">
                <a:solidFill>
                  <a:schemeClr val="tx1"/>
                </a:solidFill>
                <a:effectLst/>
                <a:latin typeface="+mn-lt"/>
                <a:ea typeface="+mn-ea"/>
                <a:cs typeface="+mn-cs"/>
              </a:rPr>
              <a:t> and Walt Disney (Lego is the one that is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rPr>
              <a:t>The number of STEM career openings is expected to grow by 12% or 1MM jobs by the year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rPr>
              <a:t>Developing skills that support an innovative career path and building a better understanding of Intellectual Property is key to success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The Equality of Opportunity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https://tr.usembassy.gov/intellectual-property-key-innovation-economy/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https://www.uspto.gov/sites/default/files/documents/IPandtheUSEconomySept2016.pdf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http://www.businessinsider.com/the-worlds-10-most-powerful-brands-2016-2/#1-walt-disney-10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Linsen</a:t>
            </a:r>
            <a:r>
              <a:rPr lang="en-US" sz="1200" kern="1200" dirty="0">
                <a:solidFill>
                  <a:schemeClr val="tx1"/>
                </a:solidFill>
                <a:effectLst/>
                <a:latin typeface="+mn-lt"/>
                <a:ea typeface="+mn-ea"/>
                <a:cs typeface="+mn-cs"/>
              </a:rPr>
              <a:t>, A. W. and Dr. </a:t>
            </a:r>
            <a:r>
              <a:rPr lang="en-US" sz="1200" kern="1200" dirty="0" err="1">
                <a:solidFill>
                  <a:schemeClr val="tx1"/>
                </a:solidFill>
                <a:effectLst/>
                <a:latin typeface="+mn-lt"/>
                <a:ea typeface="+mn-ea"/>
                <a:cs typeface="+mn-cs"/>
              </a:rPr>
              <a:t>Lamen</a:t>
            </a:r>
            <a:r>
              <a:rPr lang="en-US" sz="1200" kern="1200" dirty="0">
                <a:solidFill>
                  <a:schemeClr val="tx1"/>
                </a:solidFill>
                <a:effectLst/>
                <a:latin typeface="+mn-lt"/>
                <a:ea typeface="+mn-ea"/>
                <a:cs typeface="+mn-cs"/>
              </a:rPr>
              <a:t>, R. (2015). Enhancing K-12 Curriculum with STEM Integration. </a:t>
            </a:r>
            <a:r>
              <a:rPr lang="en-US" sz="1200" i="1" kern="1200" dirty="0">
                <a:solidFill>
                  <a:schemeClr val="tx1"/>
                </a:solidFill>
                <a:effectLst/>
                <a:latin typeface="+mn-lt"/>
                <a:ea typeface="+mn-ea"/>
                <a:cs typeface="+mn-cs"/>
              </a:rPr>
              <a:t>Advanced Education, Inc. </a:t>
            </a:r>
            <a:r>
              <a:rPr lang="en-US" sz="1200" kern="1200" dirty="0">
                <a:solidFill>
                  <a:schemeClr val="tx1"/>
                </a:solidFill>
                <a:effectLst/>
                <a:latin typeface="+mn-lt"/>
                <a:ea typeface="+mn-ea"/>
                <a:cs typeface="+mn-cs"/>
              </a:rPr>
              <a:t>2017, December 15. Retrieved from: </a:t>
            </a:r>
            <a:r>
              <a:rPr lang="en-US" sz="1200" u="sng" kern="1200" dirty="0">
                <a:solidFill>
                  <a:schemeClr val="tx1"/>
                </a:solidFill>
                <a:effectLst/>
                <a:latin typeface="+mn-lt"/>
                <a:ea typeface="+mn-ea"/>
                <a:cs typeface="+mn-cs"/>
                <a:hlinkClick r:id="rId4"/>
              </a:rPr>
              <a:t>http://www.advanc-ed.org/source/enhancing-k-12-curriculum-stem-integration</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5C8DE8-2441-5F44-8C5A-84FE948BD9AF}" type="slidenum">
              <a:rPr lang="en-US" smtClean="0"/>
              <a:t>2</a:t>
            </a:fld>
            <a:endParaRPr lang="en-US"/>
          </a:p>
        </p:txBody>
      </p:sp>
    </p:spTree>
    <p:extLst>
      <p:ext uri="{BB962C8B-B14F-4D97-AF65-F5344CB8AC3E}">
        <p14:creationId xmlns:p14="http://schemas.microsoft.com/office/powerpoint/2010/main" val="46699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But we are falling short on IP literacy and losing billions of dollars and millions of jobs to counterfeiting and piracy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Total domestic production and consumption of counterfeit pirated goods will be $959 billion by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Frontier economics project global net job losses of 4.2 to 5.4 million due to the effects of counterfeiting and piracy by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Most of the stats on this page came from a report commissioned by BASCAP and INTA.  Frontier Economics actually did the research and developed the report.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https://www.voanews.com/a/global-trend-in-counterfeiting-and-piracy/3783360.html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https://iccwbo.org/publication/economic-impacts-counterfeiting-piracy-report-prepared-bascap-inta/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https://cms.iccwbo.org/content/uploads/sites/3/2017/02/ICC-BASCAP-Frontier-report-2016-Executive-Summary.pdf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5C8DE8-2441-5F44-8C5A-84FE948BD9AF}" type="slidenum">
              <a:rPr lang="en-US" smtClean="0"/>
              <a:t>3</a:t>
            </a:fld>
            <a:endParaRPr lang="en-US"/>
          </a:p>
        </p:txBody>
      </p:sp>
    </p:spTree>
    <p:extLst>
      <p:ext uri="{BB962C8B-B14F-4D97-AF65-F5344CB8AC3E}">
        <p14:creationId xmlns:p14="http://schemas.microsoft.com/office/powerpoint/2010/main" val="237396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Innovation isn’t just key to the US economy – it is a pathway to success.  A team of researchers led by the Stanford economist Raj </a:t>
            </a:r>
            <a:r>
              <a:rPr lang="en-US" sz="1200" b="0" i="0" kern="1200" dirty="0" err="1">
                <a:solidFill>
                  <a:schemeClr val="tx1"/>
                </a:solidFill>
                <a:effectLst/>
                <a:latin typeface="+mn-lt"/>
                <a:ea typeface="+mn-ea"/>
                <a:cs typeface="+mn-cs"/>
              </a:rPr>
              <a:t>Chetter</a:t>
            </a:r>
            <a:r>
              <a:rPr lang="en-US" sz="1200" b="0" i="0" kern="1200" dirty="0">
                <a:solidFill>
                  <a:schemeClr val="tx1"/>
                </a:solidFill>
                <a:effectLst/>
                <a:latin typeface="+mn-lt"/>
                <a:ea typeface="+mn-ea"/>
                <a:cs typeface="+mn-cs"/>
              </a:rPr>
              <a:t>, researched the lives of more than one million inventors in the U.S., tracking these individuals from birth onward, to identify the key factors that determine who becomes an inventor.   One of the primary findings of the study is that p</a:t>
            </a:r>
            <a:r>
              <a:rPr lang="en-US" b="0" dirty="0"/>
              <a:t>atented inventors are very successful – the average patent holder earns over 4x the average American. </a:t>
            </a:r>
            <a:r>
              <a:rPr lang="en-US" sz="1200" b="0" i="0" kern="1200" dirty="0">
                <a:solidFill>
                  <a:schemeClr val="tx1"/>
                </a:solidFill>
                <a:effectLst/>
                <a:latin typeface="+mn-lt"/>
                <a:ea typeface="+mn-ea"/>
                <a:cs typeface="+mn-cs"/>
              </a:rPr>
              <a:t>$49,000:$256,000.</a:t>
            </a:r>
            <a:r>
              <a:rPr lang="en-US" sz="1200" b="1" i="0" kern="1200" dirty="0">
                <a:solidFill>
                  <a:schemeClr val="tx1"/>
                </a:solidFill>
                <a:effectLst/>
                <a:latin typeface="+mn-lt"/>
                <a:ea typeface="+mn-ea"/>
                <a:cs typeface="+mn-cs"/>
              </a:rPr>
              <a:t>  </a:t>
            </a:r>
            <a:r>
              <a:rPr lang="en-US" dirty="0"/>
              <a:t>Star inventors whose discoveries make a major impact or have highly sited patents earn more than $1M.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Innovation and, specifically, invention are key to personal and business financial success.</a:t>
            </a:r>
            <a:r>
              <a:rPr lang="en-US" sz="105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More important are the lessons learned from going through the invention process, and embracing that way of critical thinking and creative problem solving</a:t>
            </a:r>
            <a:endParaRPr lang="en-US" sz="1050" kern="1200" dirty="0">
              <a:solidFill>
                <a:schemeClr val="tx1"/>
              </a:solidFill>
              <a:effectLst/>
              <a:latin typeface="+mn-lt"/>
              <a:ea typeface="+mn-ea"/>
              <a:cs typeface="+mn-cs"/>
            </a:endParaRPr>
          </a:p>
          <a:p>
            <a:endParaRPr lang="en-US" dirty="0"/>
          </a:p>
          <a:p>
            <a:r>
              <a:rPr lang="en-US"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https://www.ssa.gov/OACT/COLA/AWI.html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45C8DE8-2441-5F44-8C5A-84FE948BD9AF}" type="slidenum">
              <a:rPr lang="en-US" smtClean="0"/>
              <a:t>4</a:t>
            </a:fld>
            <a:endParaRPr lang="en-US"/>
          </a:p>
        </p:txBody>
      </p:sp>
    </p:spTree>
    <p:extLst>
      <p:ext uri="{BB962C8B-B14F-4D97-AF65-F5344CB8AC3E}">
        <p14:creationId xmlns:p14="http://schemas.microsoft.com/office/powerpoint/2010/main" val="2974316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study also uncovered some issues - disparity in innovation rates by class, gender and race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Class </a:t>
            </a:r>
            <a:r>
              <a:rPr lang="en-US" dirty="0"/>
              <a:t>- Children from high-income families are </a:t>
            </a:r>
            <a:r>
              <a:rPr lang="en-US" b="1" dirty="0">
                <a:solidFill>
                  <a:srgbClr val="FF0000"/>
                </a:solidFill>
              </a:rPr>
              <a:t>10 TIMES</a:t>
            </a:r>
            <a:r>
              <a:rPr lang="en-US" dirty="0">
                <a:solidFill>
                  <a:srgbClr val="FF0000"/>
                </a:solidFill>
              </a:rPr>
              <a:t> </a:t>
            </a:r>
            <a:r>
              <a:rPr lang="en-US" dirty="0"/>
              <a:t>more likely to become inventors than children from low-income families</a:t>
            </a:r>
          </a:p>
          <a:p>
            <a:pPr>
              <a:spcBef>
                <a:spcPts val="700"/>
              </a:spcBef>
            </a:pPr>
            <a:r>
              <a:rPr lang="en-US" b="1" dirty="0"/>
              <a:t>Race</a:t>
            </a:r>
            <a:r>
              <a:rPr lang="en-US" dirty="0"/>
              <a:t> - Caucasian children are </a:t>
            </a:r>
            <a:r>
              <a:rPr lang="en-US" b="1" dirty="0">
                <a:solidFill>
                  <a:srgbClr val="FF0000"/>
                </a:solidFill>
              </a:rPr>
              <a:t>3 TIMES </a:t>
            </a:r>
            <a:r>
              <a:rPr lang="en-US" dirty="0"/>
              <a:t>more likely to become inventors than African-American children</a:t>
            </a:r>
          </a:p>
          <a:p>
            <a:pPr>
              <a:spcBef>
                <a:spcPts val="700"/>
              </a:spcBef>
            </a:pPr>
            <a:r>
              <a:rPr lang="en-US" b="1" dirty="0">
                <a:solidFill>
                  <a:srgbClr val="FF0000"/>
                </a:solidFill>
              </a:rPr>
              <a:t>Gender - Only 18%</a:t>
            </a:r>
            <a:r>
              <a:rPr lang="en-US" dirty="0"/>
              <a:t> of females are inventors and it will take 118 years to close that gap</a:t>
            </a:r>
          </a:p>
          <a:p>
            <a:pPr>
              <a:spcBef>
                <a:spcPts val="700"/>
              </a:spcBef>
            </a:pPr>
            <a:endParaRPr lang="en-US" dirty="0"/>
          </a:p>
          <a:p>
            <a:pPr>
              <a:spcBef>
                <a:spcPts val="700"/>
              </a:spcBef>
            </a:pPr>
            <a:r>
              <a:rPr lang="en-US" dirty="0"/>
              <a:t>Source: The Equality of Opportunity Project</a:t>
            </a:r>
          </a:p>
        </p:txBody>
      </p:sp>
      <p:sp>
        <p:nvSpPr>
          <p:cNvPr id="4" name="Slide Number Placeholder 3"/>
          <p:cNvSpPr>
            <a:spLocks noGrp="1"/>
          </p:cNvSpPr>
          <p:nvPr>
            <p:ph type="sldNum" sz="quarter" idx="10"/>
          </p:nvPr>
        </p:nvSpPr>
        <p:spPr/>
        <p:txBody>
          <a:bodyPr/>
          <a:lstStyle/>
          <a:p>
            <a:fld id="{F45C8DE8-2441-5F44-8C5A-84FE948BD9AF}" type="slidenum">
              <a:rPr lang="en-US" smtClean="0"/>
              <a:t>5</a:t>
            </a:fld>
            <a:endParaRPr lang="en-US"/>
          </a:p>
        </p:txBody>
      </p:sp>
    </p:spTree>
    <p:extLst>
      <p:ext uri="{BB962C8B-B14F-4D97-AF65-F5344CB8AC3E}">
        <p14:creationId xmlns:p14="http://schemas.microsoft.com/office/powerpoint/2010/main" val="3125003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good news, and a major revelation we have experienced through our work, is that the study found a way to reverse the trend – EXPOSURE.</a:t>
            </a:r>
          </a:p>
          <a:p>
            <a:pPr>
              <a:spcBef>
                <a:spcPts val="700"/>
              </a:spcBef>
            </a:pPr>
            <a:endParaRPr lang="en-US" dirty="0"/>
          </a:p>
          <a:p>
            <a:pPr>
              <a:spcBef>
                <a:spcPts val="700"/>
              </a:spcBef>
            </a:pPr>
            <a:r>
              <a:rPr lang="en-US" dirty="0"/>
              <a:t>Source: The Equality of Opportunity Project</a:t>
            </a:r>
          </a:p>
        </p:txBody>
      </p:sp>
      <p:sp>
        <p:nvSpPr>
          <p:cNvPr id="4" name="Slide Number Placeholder 3"/>
          <p:cNvSpPr>
            <a:spLocks noGrp="1"/>
          </p:cNvSpPr>
          <p:nvPr>
            <p:ph type="sldNum" sz="quarter" idx="10"/>
          </p:nvPr>
        </p:nvSpPr>
        <p:spPr/>
        <p:txBody>
          <a:bodyPr/>
          <a:lstStyle/>
          <a:p>
            <a:fld id="{F45C8DE8-2441-5F44-8C5A-84FE948BD9AF}" type="slidenum">
              <a:rPr lang="en-US" smtClean="0"/>
              <a:t>6</a:t>
            </a:fld>
            <a:endParaRPr lang="en-US"/>
          </a:p>
        </p:txBody>
      </p:sp>
    </p:spTree>
    <p:extLst>
      <p:ext uri="{BB962C8B-B14F-4D97-AF65-F5344CB8AC3E}">
        <p14:creationId xmlns:p14="http://schemas.microsoft.com/office/powerpoint/2010/main" val="3522012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EXPOSURE to invention at an early age can stimulate interest in becoming an inventor and innovator</a:t>
            </a:r>
            <a:endParaRPr lang="en-US" sz="1050" kern="1200" dirty="0">
              <a:solidFill>
                <a:schemeClr val="tx1"/>
              </a:solidFill>
              <a:effectLst/>
              <a:latin typeface="+mn-lt"/>
              <a:ea typeface="+mn-ea"/>
              <a:cs typeface="+mn-cs"/>
            </a:endParaRPr>
          </a:p>
          <a:p>
            <a:endParaRPr lang="en-US" i="0" dirty="0"/>
          </a:p>
          <a:p>
            <a:r>
              <a:rPr lang="en-US" i="1" dirty="0"/>
              <a:t>Study found that children who grow up in AREAS OF MORE INNOVATION OR WHO ARE EXPOSED TO / GROW UP WITH INVENTORS are more like to become inventors themselves. </a:t>
            </a:r>
          </a:p>
          <a:p>
            <a:pPr marL="0" indent="0">
              <a:buFontTx/>
              <a:buNone/>
            </a:pPr>
            <a:endParaRPr lang="en-US" i="0" dirty="0"/>
          </a:p>
          <a:p>
            <a:pPr marL="0" indent="0">
              <a:buFontTx/>
              <a:buNone/>
            </a:pPr>
            <a:r>
              <a:rPr lang="en-US" i="0" dirty="0"/>
              <a:t>And this is what we provide – Exposure through curriculum that introduces the invention process and encourages exploration and innovative thinking…</a:t>
            </a:r>
          </a:p>
        </p:txBody>
      </p:sp>
      <p:sp>
        <p:nvSpPr>
          <p:cNvPr id="4" name="Slide Number Placeholder 3"/>
          <p:cNvSpPr>
            <a:spLocks noGrp="1"/>
          </p:cNvSpPr>
          <p:nvPr>
            <p:ph type="sldNum" sz="quarter" idx="10"/>
          </p:nvPr>
        </p:nvSpPr>
        <p:spPr/>
        <p:txBody>
          <a:bodyPr/>
          <a:lstStyle/>
          <a:p>
            <a:fld id="{F45C8DE8-2441-5F44-8C5A-84FE948BD9AF}" type="slidenum">
              <a:rPr lang="en-US" smtClean="0"/>
              <a:t>7</a:t>
            </a:fld>
            <a:endParaRPr lang="en-US"/>
          </a:p>
        </p:txBody>
      </p:sp>
    </p:spTree>
    <p:extLst>
      <p:ext uri="{BB962C8B-B14F-4D97-AF65-F5344CB8AC3E}">
        <p14:creationId xmlns:p14="http://schemas.microsoft.com/office/powerpoint/2010/main" val="690276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0" dirty="0"/>
              <a:t>…Through on-site visits by the National Inventors Hall of Fame inductees…</a:t>
            </a:r>
          </a:p>
          <a:p>
            <a:pPr marL="0" indent="0">
              <a:buFontTx/>
              <a:buNone/>
            </a:pPr>
            <a:endParaRPr lang="en-US" i="1" dirty="0"/>
          </a:p>
          <a:p>
            <a:r>
              <a:rPr lang="en-US" i="1" dirty="0"/>
              <a:t>A Camper share his idea with </a:t>
            </a:r>
            <a:r>
              <a:rPr lang="en-US" i="1" dirty="0" err="1"/>
              <a:t>Iver</a:t>
            </a:r>
            <a:r>
              <a:rPr lang="en-US" i="1" dirty="0"/>
              <a:t> Anderson</a:t>
            </a:r>
          </a:p>
          <a:p>
            <a:r>
              <a:rPr lang="en-US" i="1" dirty="0" err="1"/>
              <a:t>Radia</a:t>
            </a:r>
            <a:r>
              <a:rPr lang="en-US" i="1" dirty="0"/>
              <a:t> Perlman poses with a group of campers</a:t>
            </a:r>
          </a:p>
          <a:p>
            <a:r>
              <a:rPr lang="en-US" i="1" dirty="0"/>
              <a:t>Frances </a:t>
            </a:r>
            <a:r>
              <a:rPr lang="en-US" i="1" dirty="0" err="1"/>
              <a:t>Ligler</a:t>
            </a:r>
            <a:r>
              <a:rPr lang="en-US" i="1" dirty="0"/>
              <a:t> answers questions about innovation</a:t>
            </a:r>
          </a:p>
          <a:p>
            <a:r>
              <a:rPr lang="en-US" i="1" dirty="0"/>
              <a:t>Jim West poses in front of Camp Invention class</a:t>
            </a:r>
          </a:p>
        </p:txBody>
      </p:sp>
      <p:sp>
        <p:nvSpPr>
          <p:cNvPr id="4" name="Slide Number Placeholder 3"/>
          <p:cNvSpPr>
            <a:spLocks noGrp="1"/>
          </p:cNvSpPr>
          <p:nvPr>
            <p:ph type="sldNum" sz="quarter" idx="10"/>
          </p:nvPr>
        </p:nvSpPr>
        <p:spPr/>
        <p:txBody>
          <a:bodyPr/>
          <a:lstStyle/>
          <a:p>
            <a:fld id="{65E7F2C9-0031-4385-9CAC-0D569E614491}" type="slidenum">
              <a:rPr lang="en-US" smtClean="0"/>
              <a:t>8</a:t>
            </a:fld>
            <a:endParaRPr lang="en-US"/>
          </a:p>
        </p:txBody>
      </p:sp>
    </p:spTree>
    <p:extLst>
      <p:ext uri="{BB962C8B-B14F-4D97-AF65-F5344CB8AC3E}">
        <p14:creationId xmlns:p14="http://schemas.microsoft.com/office/powerpoint/2010/main" val="3738116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through our Innovation Force, or Inventor Superheroes, that portray innovation and inventors in a way that all children can relate to, since we know </a:t>
            </a:r>
            <a:r>
              <a:rPr lang="en-US" sz="1200" kern="1200" dirty="0">
                <a:solidFill>
                  <a:schemeClr val="tx1"/>
                </a:solidFill>
                <a:effectLst/>
                <a:latin typeface="+mn-lt"/>
                <a:ea typeface="+mn-ea"/>
                <a:cs typeface="+mn-cs"/>
              </a:rPr>
              <a:t>EXPOSURE TO role model inventors is a proven, credible way to reverse the disparity.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NIHF program curriculum features over 100 inductees.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45C8DE8-2441-5F44-8C5A-84FE948BD9AF}" type="slidenum">
              <a:rPr lang="en-US" smtClean="0"/>
              <a:t>9</a:t>
            </a:fld>
            <a:endParaRPr lang="en-US"/>
          </a:p>
        </p:txBody>
      </p:sp>
    </p:spTree>
    <p:extLst>
      <p:ext uri="{BB962C8B-B14F-4D97-AF65-F5344CB8AC3E}">
        <p14:creationId xmlns:p14="http://schemas.microsoft.com/office/powerpoint/2010/main" val="370006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F002C7-2FBB-A84B-A22B-441DC6DEF5DA}"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A7C18-C36E-5A46-85F5-479AB34FDE11}" type="slidenum">
              <a:rPr lang="en-US" smtClean="0"/>
              <a:t>‹#›</a:t>
            </a:fld>
            <a:endParaRPr lang="en-US"/>
          </a:p>
        </p:txBody>
      </p:sp>
    </p:spTree>
    <p:extLst>
      <p:ext uri="{BB962C8B-B14F-4D97-AF65-F5344CB8AC3E}">
        <p14:creationId xmlns:p14="http://schemas.microsoft.com/office/powerpoint/2010/main" val="2314230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002C7-2FBB-A84B-A22B-441DC6DEF5DA}"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A7C18-C36E-5A46-85F5-479AB34FDE11}" type="slidenum">
              <a:rPr lang="en-US" smtClean="0"/>
              <a:t>‹#›</a:t>
            </a:fld>
            <a:endParaRPr lang="en-US"/>
          </a:p>
        </p:txBody>
      </p:sp>
    </p:spTree>
    <p:extLst>
      <p:ext uri="{BB962C8B-B14F-4D97-AF65-F5344CB8AC3E}">
        <p14:creationId xmlns:p14="http://schemas.microsoft.com/office/powerpoint/2010/main" val="579692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273844"/>
            <a:ext cx="4350544"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002C7-2FBB-A84B-A22B-441DC6DEF5DA}"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A7C18-C36E-5A46-85F5-479AB34FDE11}" type="slidenum">
              <a:rPr lang="en-US" smtClean="0"/>
              <a:t>‹#›</a:t>
            </a:fld>
            <a:endParaRPr lang="en-US"/>
          </a:p>
        </p:txBody>
      </p:sp>
    </p:spTree>
    <p:extLst>
      <p:ext uri="{BB962C8B-B14F-4D97-AF65-F5344CB8AC3E}">
        <p14:creationId xmlns:p14="http://schemas.microsoft.com/office/powerpoint/2010/main" val="3821393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_NIHF+CAMP ">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399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74648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4F32A2-19B5-8D46-8AD4-2C9CE35B1310}"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766B8-8538-5544-BC41-2B1CBA94202F}" type="slidenum">
              <a:rPr lang="en-US" smtClean="0"/>
              <a:t>‹#›</a:t>
            </a:fld>
            <a:endParaRPr lang="en-US"/>
          </a:p>
        </p:txBody>
      </p:sp>
    </p:spTree>
    <p:extLst>
      <p:ext uri="{BB962C8B-B14F-4D97-AF65-F5344CB8AC3E}">
        <p14:creationId xmlns:p14="http://schemas.microsoft.com/office/powerpoint/2010/main" val="337870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F002C7-2FBB-A84B-A22B-441DC6DEF5DA}" type="datetimeFigureOut">
              <a:rPr lang="en-US" smtClean="0"/>
              <a:t>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A7C18-C36E-5A46-85F5-479AB34FDE11}" type="slidenum">
              <a:rPr lang="en-US" smtClean="0"/>
              <a:t>‹#›</a:t>
            </a:fld>
            <a:endParaRPr lang="en-US"/>
          </a:p>
        </p:txBody>
      </p:sp>
    </p:spTree>
    <p:extLst>
      <p:ext uri="{BB962C8B-B14F-4D97-AF65-F5344CB8AC3E}">
        <p14:creationId xmlns:p14="http://schemas.microsoft.com/office/powerpoint/2010/main" val="273405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F002C7-2FBB-A84B-A22B-441DC6DEF5DA}"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A7C18-C36E-5A46-85F5-479AB34FDE11}" type="slidenum">
              <a:rPr lang="en-US" smtClean="0"/>
              <a:t>‹#›</a:t>
            </a:fld>
            <a:endParaRPr lang="en-US"/>
          </a:p>
        </p:txBody>
      </p:sp>
    </p:spTree>
    <p:extLst>
      <p:ext uri="{BB962C8B-B14F-4D97-AF65-F5344CB8AC3E}">
        <p14:creationId xmlns:p14="http://schemas.microsoft.com/office/powerpoint/2010/main" val="1305266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F002C7-2FBB-A84B-A22B-441DC6DEF5DA}" type="datetimeFigureOut">
              <a:rPr lang="en-US" smtClean="0"/>
              <a:t>2/27/2018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0A7C18-C36E-5A46-85F5-479AB34FDE11}" type="slidenum">
              <a:rPr lang="en-US" smtClean="0"/>
              <a:t>‹#›</a:t>
            </a:fld>
            <a:endParaRPr lang="en-US"/>
          </a:p>
        </p:txBody>
      </p:sp>
    </p:spTree>
    <p:extLst>
      <p:ext uri="{BB962C8B-B14F-4D97-AF65-F5344CB8AC3E}">
        <p14:creationId xmlns:p14="http://schemas.microsoft.com/office/powerpoint/2010/main" val="2288959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F002C7-2FBB-A84B-A22B-441DC6DEF5DA}" type="datetimeFigureOut">
              <a:rPr lang="en-US" smtClean="0"/>
              <a:t>2/27/2018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0A7C18-C36E-5A46-85F5-479AB34FDE11}" type="slidenum">
              <a:rPr lang="en-US" smtClean="0"/>
              <a:t>‹#›</a:t>
            </a:fld>
            <a:endParaRPr lang="en-US"/>
          </a:p>
        </p:txBody>
      </p:sp>
    </p:spTree>
    <p:extLst>
      <p:ext uri="{BB962C8B-B14F-4D97-AF65-F5344CB8AC3E}">
        <p14:creationId xmlns:p14="http://schemas.microsoft.com/office/powerpoint/2010/main" val="956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002C7-2FBB-A84B-A22B-441DC6DEF5DA}" type="datetimeFigureOut">
              <a:rPr lang="en-US" smtClean="0"/>
              <a:t>2/27/2018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0A7C18-C36E-5A46-85F5-479AB34FDE11}" type="slidenum">
              <a:rPr lang="en-US" smtClean="0"/>
              <a:t>‹#›</a:t>
            </a:fld>
            <a:endParaRPr lang="en-US"/>
          </a:p>
        </p:txBody>
      </p:sp>
    </p:spTree>
    <p:extLst>
      <p:ext uri="{BB962C8B-B14F-4D97-AF65-F5344CB8AC3E}">
        <p14:creationId xmlns:p14="http://schemas.microsoft.com/office/powerpoint/2010/main" val="2996950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5F002C7-2FBB-A84B-A22B-441DC6DEF5DA}"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A7C18-C36E-5A46-85F5-479AB34FDE11}" type="slidenum">
              <a:rPr lang="en-US" smtClean="0"/>
              <a:t>‹#›</a:t>
            </a:fld>
            <a:endParaRPr lang="en-US"/>
          </a:p>
        </p:txBody>
      </p:sp>
    </p:spTree>
    <p:extLst>
      <p:ext uri="{BB962C8B-B14F-4D97-AF65-F5344CB8AC3E}">
        <p14:creationId xmlns:p14="http://schemas.microsoft.com/office/powerpoint/2010/main" val="1156283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4"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4"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5F002C7-2FBB-A84B-A22B-441DC6DEF5DA}" type="datetimeFigureOut">
              <a:rPr lang="en-US" smtClean="0"/>
              <a:t>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A7C18-C36E-5A46-85F5-479AB34FDE11}" type="slidenum">
              <a:rPr lang="en-US" smtClean="0"/>
              <a:t>‹#›</a:t>
            </a:fld>
            <a:endParaRPr lang="en-US"/>
          </a:p>
        </p:txBody>
      </p:sp>
    </p:spTree>
    <p:extLst>
      <p:ext uri="{BB962C8B-B14F-4D97-AF65-F5344CB8AC3E}">
        <p14:creationId xmlns:p14="http://schemas.microsoft.com/office/powerpoint/2010/main" val="3072744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5F002C7-2FBB-A84B-A22B-441DC6DEF5DA}" type="datetimeFigureOut">
              <a:rPr lang="en-US" smtClean="0"/>
              <a:t>2/27/2018</a:t>
            </a:fld>
            <a:endParaRPr lang="en-US"/>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0A7C18-C36E-5A46-85F5-479AB34FDE11}" type="slidenum">
              <a:rPr lang="en-US" smtClean="0"/>
              <a:t>‹#›</a:t>
            </a:fld>
            <a:endParaRPr lang="en-US"/>
          </a:p>
        </p:txBody>
      </p:sp>
    </p:spTree>
    <p:extLst>
      <p:ext uri="{BB962C8B-B14F-4D97-AF65-F5344CB8AC3E}">
        <p14:creationId xmlns:p14="http://schemas.microsoft.com/office/powerpoint/2010/main" val="283535181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1.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chart" Target="../charts/chart2.xm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9.wmf"/><Relationship Id="rId18" Type="http://schemas.openxmlformats.org/officeDocument/2006/relationships/oleObject" Target="../embeddings/oleObject8.bin"/><Relationship Id="rId3" Type="http://schemas.openxmlformats.org/officeDocument/2006/relationships/notesSlide" Target="../notesSlides/notesSlide7.xml"/><Relationship Id="rId7" Type="http://schemas.openxmlformats.org/officeDocument/2006/relationships/image" Target="../media/image16.wmf"/><Relationship Id="rId12" Type="http://schemas.openxmlformats.org/officeDocument/2006/relationships/oleObject" Target="../embeddings/oleObject5.bin"/><Relationship Id="rId17" Type="http://schemas.openxmlformats.org/officeDocument/2006/relationships/image" Target="../media/image21.wmf"/><Relationship Id="rId2" Type="http://schemas.openxmlformats.org/officeDocument/2006/relationships/slideLayout" Target="../slideLayouts/slideLayout13.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8.wmf"/><Relationship Id="rId5" Type="http://schemas.openxmlformats.org/officeDocument/2006/relationships/image" Target="../media/image15.wmf"/><Relationship Id="rId15" Type="http://schemas.openxmlformats.org/officeDocument/2006/relationships/image" Target="../media/image20.wmf"/><Relationship Id="rId10" Type="http://schemas.openxmlformats.org/officeDocument/2006/relationships/oleObject" Target="../embeddings/oleObject4.bin"/><Relationship Id="rId19" Type="http://schemas.openxmlformats.org/officeDocument/2006/relationships/image" Target="../media/image22.wmf"/><Relationship Id="rId4" Type="http://schemas.openxmlformats.org/officeDocument/2006/relationships/oleObject" Target="../embeddings/oleObject1.bin"/><Relationship Id="rId9" Type="http://schemas.openxmlformats.org/officeDocument/2006/relationships/image" Target="../media/image17.wmf"/><Relationship Id="rId1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16DC92-72D1-486B-8B3A-2B935087BFCE}"/>
              </a:ext>
            </a:extLst>
          </p:cNvPr>
          <p:cNvSpPr/>
          <p:nvPr/>
        </p:nvSpPr>
        <p:spPr>
          <a:xfrm rot="5400000">
            <a:off x="785942" y="-875029"/>
            <a:ext cx="5202365" cy="6941751"/>
          </a:xfrm>
          <a:prstGeom prst="rect">
            <a:avLst/>
          </a:prstGeom>
          <a:solidFill>
            <a:srgbClr val="FFA300"/>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3" name="Rectangle 12">
            <a:extLst>
              <a:ext uri="{FF2B5EF4-FFF2-40B4-BE49-F238E27FC236}">
                <a16:creationId xmlns:a16="http://schemas.microsoft.com/office/drawing/2014/main" id="{624C55D4-C454-423F-998D-D6FE293FEDAC}"/>
              </a:ext>
            </a:extLst>
          </p:cNvPr>
          <p:cNvSpPr/>
          <p:nvPr/>
        </p:nvSpPr>
        <p:spPr>
          <a:xfrm rot="5400000">
            <a:off x="785941" y="-888745"/>
            <a:ext cx="5202366" cy="6941753"/>
          </a:xfrm>
          <a:prstGeom prst="rect">
            <a:avLst/>
          </a:prstGeom>
          <a:solidFill>
            <a:srgbClr val="70AD47"/>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4" name="Rectangle 13">
            <a:extLst>
              <a:ext uri="{FF2B5EF4-FFF2-40B4-BE49-F238E27FC236}">
                <a16:creationId xmlns:a16="http://schemas.microsoft.com/office/drawing/2014/main" id="{401D5520-B820-42DD-A10A-6B2A1916D91C}"/>
              </a:ext>
            </a:extLst>
          </p:cNvPr>
          <p:cNvSpPr/>
          <p:nvPr/>
        </p:nvSpPr>
        <p:spPr>
          <a:xfrm rot="5400000">
            <a:off x="767748" y="-870551"/>
            <a:ext cx="5238753" cy="6941753"/>
          </a:xfrm>
          <a:prstGeom prst="rect">
            <a:avLst/>
          </a:prstGeom>
          <a:solidFill>
            <a:srgbClr val="AF2314"/>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5" name="Rectangle 14">
            <a:extLst>
              <a:ext uri="{FF2B5EF4-FFF2-40B4-BE49-F238E27FC236}">
                <a16:creationId xmlns:a16="http://schemas.microsoft.com/office/drawing/2014/main" id="{3AD64DB8-E1DD-45CA-B114-621A86C2477B}"/>
              </a:ext>
            </a:extLst>
          </p:cNvPr>
          <p:cNvSpPr/>
          <p:nvPr/>
        </p:nvSpPr>
        <p:spPr>
          <a:xfrm rot="5400000">
            <a:off x="767747" y="-859305"/>
            <a:ext cx="5238755" cy="6941754"/>
          </a:xfrm>
          <a:prstGeom prst="rect">
            <a:avLst/>
          </a:prstGeom>
          <a:solidFill>
            <a:srgbClr val="FFFFFF"/>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pic>
        <p:nvPicPr>
          <p:cNvPr id="6" name="Picture 5">
            <a:extLst>
              <a:ext uri="{FF2B5EF4-FFF2-40B4-BE49-F238E27FC236}">
                <a16:creationId xmlns:a16="http://schemas.microsoft.com/office/drawing/2014/main" id="{F35A06AA-EA40-45A1-9BC9-519732D00BF8}"/>
              </a:ext>
            </a:extLst>
          </p:cNvPr>
          <p:cNvPicPr>
            <a:picLocks noChangeAspect="1"/>
          </p:cNvPicPr>
          <p:nvPr/>
        </p:nvPicPr>
        <p:blipFill>
          <a:blip r:embed="rId3"/>
          <a:stretch>
            <a:fillRect/>
          </a:stretch>
        </p:blipFill>
        <p:spPr>
          <a:xfrm>
            <a:off x="-260740" y="-1137468"/>
            <a:ext cx="7351064" cy="7498080"/>
          </a:xfrm>
          <a:prstGeom prst="rect">
            <a:avLst/>
          </a:prstGeom>
        </p:spPr>
      </p:pic>
      <p:pic>
        <p:nvPicPr>
          <p:cNvPr id="4" name="Picture 3">
            <a:extLst>
              <a:ext uri="{FF2B5EF4-FFF2-40B4-BE49-F238E27FC236}">
                <a16:creationId xmlns:a16="http://schemas.microsoft.com/office/drawing/2014/main" id="{16407BF8-AF2C-47A4-A54C-DC485D734FB6}"/>
              </a:ext>
            </a:extLst>
          </p:cNvPr>
          <p:cNvPicPr>
            <a:picLocks noChangeAspect="1"/>
          </p:cNvPicPr>
          <p:nvPr/>
        </p:nvPicPr>
        <p:blipFill>
          <a:blip r:embed="rId4"/>
          <a:stretch>
            <a:fillRect/>
          </a:stretch>
        </p:blipFill>
        <p:spPr>
          <a:xfrm>
            <a:off x="2868920" y="2135838"/>
            <a:ext cx="1120160" cy="783120"/>
          </a:xfrm>
          <a:prstGeom prst="rect">
            <a:avLst/>
          </a:prstGeom>
        </p:spPr>
      </p:pic>
      <p:sp>
        <p:nvSpPr>
          <p:cNvPr id="21" name="Rectangle 20">
            <a:extLst>
              <a:ext uri="{FF2B5EF4-FFF2-40B4-BE49-F238E27FC236}">
                <a16:creationId xmlns:a16="http://schemas.microsoft.com/office/drawing/2014/main" id="{8206670E-9E51-4CEB-AF8B-4EB962B726CF}"/>
              </a:ext>
            </a:extLst>
          </p:cNvPr>
          <p:cNvSpPr/>
          <p:nvPr/>
        </p:nvSpPr>
        <p:spPr>
          <a:xfrm rot="5400000">
            <a:off x="2973113" y="-2973116"/>
            <a:ext cx="982641" cy="6928875"/>
          </a:xfrm>
          <a:prstGeom prst="rect">
            <a:avLst/>
          </a:prstGeom>
          <a:solidFill>
            <a:schemeClr val="bg1"/>
          </a:solidFill>
          <a:ln w="12700" cap="flat" cmpd="sng" algn="ctr">
            <a:noFill/>
            <a:prstDash val="solid"/>
            <a:miter lim="800000"/>
          </a:ln>
          <a:effectLst/>
        </p:spPr>
        <p:txBody>
          <a:bodyPr rtlCol="0" anchor="ctr"/>
          <a:lstStyle/>
          <a:p>
            <a:pPr algn="ctr" defTabSz="685783">
              <a:defRPr/>
            </a:pPr>
            <a:endParaRPr lang="en-US" sz="1013" kern="0" dirty="0">
              <a:solidFill>
                <a:schemeClr val="bg1"/>
              </a:solidFill>
              <a:latin typeface="Rockwell" panose="02060603020205020403"/>
              <a:ea typeface=""/>
              <a:cs typeface=""/>
            </a:endParaRPr>
          </a:p>
        </p:txBody>
      </p:sp>
      <p:sp>
        <p:nvSpPr>
          <p:cNvPr id="17" name="TextBox 16">
            <a:extLst>
              <a:ext uri="{FF2B5EF4-FFF2-40B4-BE49-F238E27FC236}">
                <a16:creationId xmlns:a16="http://schemas.microsoft.com/office/drawing/2014/main" id="{6B24889F-7B41-4093-9728-B443146AD363}"/>
              </a:ext>
            </a:extLst>
          </p:cNvPr>
          <p:cNvSpPr txBox="1"/>
          <p:nvPr/>
        </p:nvSpPr>
        <p:spPr>
          <a:xfrm>
            <a:off x="-83754" y="53448"/>
            <a:ext cx="6941754" cy="989823"/>
          </a:xfrm>
          <a:prstGeom prst="rect">
            <a:avLst/>
          </a:prstGeom>
          <a:noFill/>
        </p:spPr>
        <p:txBody>
          <a:bodyPr wrap="square" rtlCol="0">
            <a:spAutoFit/>
          </a:bodyPr>
          <a:lstStyle/>
          <a:p>
            <a:pPr algn="ctr">
              <a:lnSpc>
                <a:spcPct val="80000"/>
              </a:lnSpc>
            </a:pPr>
            <a:r>
              <a:rPr lang="en-US" sz="3600" b="1" dirty="0">
                <a:solidFill>
                  <a:schemeClr val="bg1">
                    <a:lumMod val="65000"/>
                  </a:schemeClr>
                </a:solidFill>
                <a:ea typeface="Futura" panose="020B0602020204020303" pitchFamily="34" charset="-128"/>
                <a:cs typeface="Futura" panose="020B0602020204020303" pitchFamily="34" charset="-128"/>
              </a:rPr>
              <a:t>BUILDING AN </a:t>
            </a:r>
          </a:p>
          <a:p>
            <a:pPr algn="ctr">
              <a:lnSpc>
                <a:spcPct val="80000"/>
              </a:lnSpc>
            </a:pPr>
            <a:r>
              <a:rPr lang="en-US" sz="3600" b="1" dirty="0">
                <a:solidFill>
                  <a:schemeClr val="bg1">
                    <a:lumMod val="65000"/>
                  </a:schemeClr>
                </a:solidFill>
                <a:ea typeface="Futura" panose="020B0602020204020303" pitchFamily="34" charset="-128"/>
                <a:cs typeface="Futura" panose="020B0602020204020303" pitchFamily="34" charset="-128"/>
              </a:rPr>
              <a:t>INNOVATION ECOSYSTEM</a:t>
            </a:r>
          </a:p>
        </p:txBody>
      </p:sp>
    </p:spTree>
    <p:extLst>
      <p:ext uri="{BB962C8B-B14F-4D97-AF65-F5344CB8AC3E}">
        <p14:creationId xmlns:p14="http://schemas.microsoft.com/office/powerpoint/2010/main" val="16572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53" presetClass="entr" presetSubtype="16" fill="hold" nodeType="withEffect">
                                  <p:stCondLst>
                                    <p:cond delay="75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756276-A8D2-4EA3-8FFD-D4699CD06167}"/>
              </a:ext>
            </a:extLst>
          </p:cNvPr>
          <p:cNvPicPr>
            <a:picLocks noChangeAspect="1"/>
          </p:cNvPicPr>
          <p:nvPr/>
        </p:nvPicPr>
        <p:blipFill>
          <a:blip r:embed="rId3"/>
          <a:stretch>
            <a:fillRect/>
          </a:stretch>
        </p:blipFill>
        <p:spPr>
          <a:xfrm>
            <a:off x="0" y="0"/>
            <a:ext cx="6858000" cy="4572000"/>
          </a:xfrm>
          <a:prstGeom prst="rect">
            <a:avLst/>
          </a:prstGeom>
        </p:spPr>
      </p:pic>
      <p:pic>
        <p:nvPicPr>
          <p:cNvPr id="15" name="Picture 14">
            <a:extLst>
              <a:ext uri="{FF2B5EF4-FFF2-40B4-BE49-F238E27FC236}">
                <a16:creationId xmlns:a16="http://schemas.microsoft.com/office/drawing/2014/main" id="{6DDB1F7E-F0FB-488C-8BBB-4639946852BD}"/>
              </a:ext>
            </a:extLst>
          </p:cNvPr>
          <p:cNvPicPr>
            <a:picLocks noChangeAspect="1"/>
          </p:cNvPicPr>
          <p:nvPr/>
        </p:nvPicPr>
        <p:blipFill rotWithShape="1">
          <a:blip r:embed="rId4"/>
          <a:srcRect b="35812"/>
          <a:stretch/>
        </p:blipFill>
        <p:spPr>
          <a:xfrm>
            <a:off x="-20383" y="775243"/>
            <a:ext cx="2792738" cy="4572000"/>
          </a:xfrm>
          <a:prstGeom prst="rect">
            <a:avLst/>
          </a:prstGeom>
        </p:spPr>
      </p:pic>
      <p:sp>
        <p:nvSpPr>
          <p:cNvPr id="4" name="Rectangle 3">
            <a:extLst>
              <a:ext uri="{FF2B5EF4-FFF2-40B4-BE49-F238E27FC236}">
                <a16:creationId xmlns:a16="http://schemas.microsoft.com/office/drawing/2014/main" id="{2352DCBA-2F92-4A2E-9022-60ED74C6810C}"/>
              </a:ext>
            </a:extLst>
          </p:cNvPr>
          <p:cNvSpPr/>
          <p:nvPr/>
        </p:nvSpPr>
        <p:spPr>
          <a:xfrm rot="5400000">
            <a:off x="3080327" y="1323956"/>
            <a:ext cx="697335" cy="6941753"/>
          </a:xfrm>
          <a:prstGeom prst="rect">
            <a:avLst/>
          </a:prstGeom>
          <a:solidFill>
            <a:srgbClr val="AF2314"/>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6" name="TextBox 5">
            <a:extLst>
              <a:ext uri="{FF2B5EF4-FFF2-40B4-BE49-F238E27FC236}">
                <a16:creationId xmlns:a16="http://schemas.microsoft.com/office/drawing/2014/main" id="{665C904C-C1C6-43E9-A84B-601663CE6818}"/>
              </a:ext>
            </a:extLst>
          </p:cNvPr>
          <p:cNvSpPr txBox="1"/>
          <p:nvPr/>
        </p:nvSpPr>
        <p:spPr>
          <a:xfrm>
            <a:off x="-83750" y="4563999"/>
            <a:ext cx="6941750" cy="400110"/>
          </a:xfrm>
          <a:prstGeom prst="rect">
            <a:avLst/>
          </a:prstGeom>
          <a:noFill/>
        </p:spPr>
        <p:txBody>
          <a:bodyPr wrap="square" rtlCol="0">
            <a:spAutoFit/>
          </a:bodyPr>
          <a:lstStyle/>
          <a:p>
            <a:pPr algn="ctr"/>
            <a:r>
              <a:rPr lang="en-US" sz="2000" b="1" dirty="0">
                <a:solidFill>
                  <a:schemeClr val="bg1"/>
                </a:solidFill>
                <a:ea typeface="Futura" panose="020B0602020204020303" pitchFamily="34" charset="-128"/>
                <a:cs typeface="Futura" panose="020B0602020204020303" pitchFamily="34" charset="-128"/>
              </a:rPr>
              <a:t>EXPOSURE that Helps Children Realize Inventors are Cool</a:t>
            </a:r>
          </a:p>
        </p:txBody>
      </p:sp>
    </p:spTree>
    <p:extLst>
      <p:ext uri="{BB962C8B-B14F-4D97-AF65-F5344CB8AC3E}">
        <p14:creationId xmlns:p14="http://schemas.microsoft.com/office/powerpoint/2010/main" val="316800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16DC92-72D1-486B-8B3A-2B935087BFCE}"/>
              </a:ext>
            </a:extLst>
          </p:cNvPr>
          <p:cNvSpPr/>
          <p:nvPr/>
        </p:nvSpPr>
        <p:spPr>
          <a:xfrm rot="5400000">
            <a:off x="785942" y="-875029"/>
            <a:ext cx="5202365" cy="6941751"/>
          </a:xfrm>
          <a:prstGeom prst="rect">
            <a:avLst/>
          </a:prstGeom>
          <a:solidFill>
            <a:srgbClr val="FFA300"/>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3" name="Rectangle 12">
            <a:extLst>
              <a:ext uri="{FF2B5EF4-FFF2-40B4-BE49-F238E27FC236}">
                <a16:creationId xmlns:a16="http://schemas.microsoft.com/office/drawing/2014/main" id="{624C55D4-C454-423F-998D-D6FE293FEDAC}"/>
              </a:ext>
            </a:extLst>
          </p:cNvPr>
          <p:cNvSpPr/>
          <p:nvPr/>
        </p:nvSpPr>
        <p:spPr>
          <a:xfrm rot="5400000">
            <a:off x="785941" y="-888745"/>
            <a:ext cx="5202366" cy="6941753"/>
          </a:xfrm>
          <a:prstGeom prst="rect">
            <a:avLst/>
          </a:prstGeom>
          <a:solidFill>
            <a:srgbClr val="70AD47"/>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4" name="Rectangle 13">
            <a:extLst>
              <a:ext uri="{FF2B5EF4-FFF2-40B4-BE49-F238E27FC236}">
                <a16:creationId xmlns:a16="http://schemas.microsoft.com/office/drawing/2014/main" id="{401D5520-B820-42DD-A10A-6B2A1916D91C}"/>
              </a:ext>
            </a:extLst>
          </p:cNvPr>
          <p:cNvSpPr/>
          <p:nvPr/>
        </p:nvSpPr>
        <p:spPr>
          <a:xfrm rot="5400000">
            <a:off x="767748" y="-870551"/>
            <a:ext cx="5238753" cy="6941753"/>
          </a:xfrm>
          <a:prstGeom prst="rect">
            <a:avLst/>
          </a:prstGeom>
          <a:solidFill>
            <a:srgbClr val="AF2314"/>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5" name="Rectangle 14">
            <a:extLst>
              <a:ext uri="{FF2B5EF4-FFF2-40B4-BE49-F238E27FC236}">
                <a16:creationId xmlns:a16="http://schemas.microsoft.com/office/drawing/2014/main" id="{3AD64DB8-E1DD-45CA-B114-621A86C2477B}"/>
              </a:ext>
            </a:extLst>
          </p:cNvPr>
          <p:cNvSpPr/>
          <p:nvPr/>
        </p:nvSpPr>
        <p:spPr>
          <a:xfrm rot="5400000">
            <a:off x="767747" y="-859305"/>
            <a:ext cx="5238755" cy="6941754"/>
          </a:xfrm>
          <a:prstGeom prst="rect">
            <a:avLst/>
          </a:prstGeom>
          <a:solidFill>
            <a:srgbClr val="FFFFFF"/>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pic>
        <p:nvPicPr>
          <p:cNvPr id="6" name="Picture 5">
            <a:extLst>
              <a:ext uri="{FF2B5EF4-FFF2-40B4-BE49-F238E27FC236}">
                <a16:creationId xmlns:a16="http://schemas.microsoft.com/office/drawing/2014/main" id="{F35A06AA-EA40-45A1-9BC9-519732D00BF8}"/>
              </a:ext>
            </a:extLst>
          </p:cNvPr>
          <p:cNvPicPr>
            <a:picLocks noChangeAspect="1"/>
          </p:cNvPicPr>
          <p:nvPr/>
        </p:nvPicPr>
        <p:blipFill>
          <a:blip r:embed="rId3"/>
          <a:stretch>
            <a:fillRect/>
          </a:stretch>
        </p:blipFill>
        <p:spPr>
          <a:xfrm>
            <a:off x="-2242457" y="-3202754"/>
            <a:ext cx="11342914" cy="11569770"/>
          </a:xfrm>
          <a:prstGeom prst="rect">
            <a:avLst/>
          </a:prstGeom>
        </p:spPr>
      </p:pic>
      <p:sp>
        <p:nvSpPr>
          <p:cNvPr id="11" name="TextBox 10">
            <a:extLst>
              <a:ext uri="{FF2B5EF4-FFF2-40B4-BE49-F238E27FC236}">
                <a16:creationId xmlns:a16="http://schemas.microsoft.com/office/drawing/2014/main" id="{95EE5FAC-87B7-4C69-8493-CA038C8AE998}"/>
              </a:ext>
            </a:extLst>
          </p:cNvPr>
          <p:cNvSpPr txBox="1"/>
          <p:nvPr/>
        </p:nvSpPr>
        <p:spPr>
          <a:xfrm>
            <a:off x="4292794" y="1403119"/>
            <a:ext cx="2362200" cy="732508"/>
          </a:xfrm>
          <a:prstGeom prst="rect">
            <a:avLst/>
          </a:prstGeom>
          <a:noFill/>
        </p:spPr>
        <p:txBody>
          <a:bodyPr wrap="square" rtlCol="0">
            <a:spAutoFit/>
          </a:bodyPr>
          <a:lstStyle/>
          <a:p>
            <a:pPr algn="ctr">
              <a:lnSpc>
                <a:spcPct val="80000"/>
              </a:lnSpc>
            </a:pPr>
            <a:r>
              <a:rPr lang="en-US" sz="2600" b="1" dirty="0">
                <a:solidFill>
                  <a:srgbClr val="AF2314"/>
                </a:solidFill>
                <a:ea typeface="Futura" panose="020B0602020204020303" pitchFamily="34" charset="-128"/>
                <a:cs typeface="Futura" panose="020B0602020204020303" pitchFamily="34" charset="-128"/>
              </a:rPr>
              <a:t>TEAM BUILDING</a:t>
            </a:r>
          </a:p>
        </p:txBody>
      </p:sp>
      <p:sp>
        <p:nvSpPr>
          <p:cNvPr id="12" name="TextBox 11">
            <a:extLst>
              <a:ext uri="{FF2B5EF4-FFF2-40B4-BE49-F238E27FC236}">
                <a16:creationId xmlns:a16="http://schemas.microsoft.com/office/drawing/2014/main" id="{479AF804-BA0D-491B-BB60-BAD7BE9799F8}"/>
              </a:ext>
            </a:extLst>
          </p:cNvPr>
          <p:cNvSpPr txBox="1"/>
          <p:nvPr/>
        </p:nvSpPr>
        <p:spPr>
          <a:xfrm>
            <a:off x="1460306" y="4287233"/>
            <a:ext cx="4248150" cy="412421"/>
          </a:xfrm>
          <a:prstGeom prst="rect">
            <a:avLst/>
          </a:prstGeom>
          <a:noFill/>
        </p:spPr>
        <p:txBody>
          <a:bodyPr wrap="square" rtlCol="0">
            <a:spAutoFit/>
          </a:bodyPr>
          <a:lstStyle/>
          <a:p>
            <a:pPr algn="ctr">
              <a:lnSpc>
                <a:spcPct val="80000"/>
              </a:lnSpc>
            </a:pPr>
            <a:r>
              <a:rPr lang="en-US" sz="2600" b="1" dirty="0">
                <a:solidFill>
                  <a:srgbClr val="AF2314"/>
                </a:solidFill>
                <a:ea typeface="Futura" panose="020B0602020204020303" pitchFamily="34" charset="-128"/>
                <a:cs typeface="Futura" panose="020B0602020204020303" pitchFamily="34" charset="-128"/>
              </a:rPr>
              <a:t>ENTREPRENEURSHIP</a:t>
            </a:r>
          </a:p>
        </p:txBody>
      </p:sp>
      <p:sp>
        <p:nvSpPr>
          <p:cNvPr id="16" name="TextBox 15">
            <a:extLst>
              <a:ext uri="{FF2B5EF4-FFF2-40B4-BE49-F238E27FC236}">
                <a16:creationId xmlns:a16="http://schemas.microsoft.com/office/drawing/2014/main" id="{1C815554-D879-4DB8-B3B8-4B52618DBDE8}"/>
              </a:ext>
            </a:extLst>
          </p:cNvPr>
          <p:cNvSpPr txBox="1"/>
          <p:nvPr/>
        </p:nvSpPr>
        <p:spPr>
          <a:xfrm>
            <a:off x="322750" y="1658159"/>
            <a:ext cx="2362200" cy="412421"/>
          </a:xfrm>
          <a:prstGeom prst="rect">
            <a:avLst/>
          </a:prstGeom>
          <a:noFill/>
        </p:spPr>
        <p:txBody>
          <a:bodyPr wrap="square" rtlCol="0">
            <a:spAutoFit/>
          </a:bodyPr>
          <a:lstStyle/>
          <a:p>
            <a:pPr algn="ctr">
              <a:lnSpc>
                <a:spcPct val="80000"/>
              </a:lnSpc>
            </a:pPr>
            <a:r>
              <a:rPr lang="en-US" sz="2600" b="1" dirty="0">
                <a:solidFill>
                  <a:srgbClr val="AF2314"/>
                </a:solidFill>
                <a:ea typeface="Futura" panose="020B0602020204020303" pitchFamily="34" charset="-128"/>
                <a:cs typeface="Futura" panose="020B0602020204020303" pitchFamily="34" charset="-128"/>
              </a:rPr>
              <a:t>CREATIVITY</a:t>
            </a:r>
          </a:p>
        </p:txBody>
      </p:sp>
      <p:sp>
        <p:nvSpPr>
          <p:cNvPr id="18" name="TextBox 17">
            <a:extLst>
              <a:ext uri="{FF2B5EF4-FFF2-40B4-BE49-F238E27FC236}">
                <a16:creationId xmlns:a16="http://schemas.microsoft.com/office/drawing/2014/main" id="{0F4EB5B6-F2F4-4890-8BB0-7278314EFD02}"/>
              </a:ext>
            </a:extLst>
          </p:cNvPr>
          <p:cNvSpPr txBox="1"/>
          <p:nvPr/>
        </p:nvSpPr>
        <p:spPr>
          <a:xfrm>
            <a:off x="279206" y="3227193"/>
            <a:ext cx="2362200" cy="420371"/>
          </a:xfrm>
          <a:prstGeom prst="rect">
            <a:avLst/>
          </a:prstGeom>
          <a:noFill/>
        </p:spPr>
        <p:txBody>
          <a:bodyPr wrap="square" rtlCol="0">
            <a:spAutoFit/>
          </a:bodyPr>
          <a:lstStyle/>
          <a:p>
            <a:pPr algn="ctr">
              <a:lnSpc>
                <a:spcPct val="80000"/>
              </a:lnSpc>
            </a:pPr>
            <a:r>
              <a:rPr lang="en-US" sz="2600" b="1" dirty="0">
                <a:solidFill>
                  <a:srgbClr val="AF2314"/>
                </a:solidFill>
                <a:ea typeface="Futura" panose="020B0602020204020303" pitchFamily="34" charset="-128"/>
                <a:cs typeface="Futura" panose="020B0602020204020303" pitchFamily="34" charset="-128"/>
              </a:rPr>
              <a:t>CPS</a:t>
            </a:r>
          </a:p>
        </p:txBody>
      </p:sp>
      <p:sp>
        <p:nvSpPr>
          <p:cNvPr id="19" name="TextBox 18">
            <a:extLst>
              <a:ext uri="{FF2B5EF4-FFF2-40B4-BE49-F238E27FC236}">
                <a16:creationId xmlns:a16="http://schemas.microsoft.com/office/drawing/2014/main" id="{23543C47-17E1-4D95-A954-F9BEEDD09CC1}"/>
              </a:ext>
            </a:extLst>
          </p:cNvPr>
          <p:cNvSpPr txBox="1"/>
          <p:nvPr/>
        </p:nvSpPr>
        <p:spPr>
          <a:xfrm>
            <a:off x="4292794" y="3227192"/>
            <a:ext cx="2362200" cy="420371"/>
          </a:xfrm>
          <a:prstGeom prst="rect">
            <a:avLst/>
          </a:prstGeom>
          <a:noFill/>
        </p:spPr>
        <p:txBody>
          <a:bodyPr wrap="square" rtlCol="0">
            <a:spAutoFit/>
          </a:bodyPr>
          <a:lstStyle/>
          <a:p>
            <a:pPr algn="ctr">
              <a:lnSpc>
                <a:spcPct val="80000"/>
              </a:lnSpc>
            </a:pPr>
            <a:r>
              <a:rPr lang="en-US" sz="2600" b="1" dirty="0">
                <a:solidFill>
                  <a:srgbClr val="AF2314"/>
                </a:solidFill>
                <a:ea typeface="Futura" panose="020B0602020204020303" pitchFamily="34" charset="-128"/>
                <a:cs typeface="Futura" panose="020B0602020204020303" pitchFamily="34" charset="-128"/>
              </a:rPr>
              <a:t>STEM</a:t>
            </a:r>
          </a:p>
        </p:txBody>
      </p:sp>
      <p:pic>
        <p:nvPicPr>
          <p:cNvPr id="4" name="Picture 3">
            <a:extLst>
              <a:ext uri="{FF2B5EF4-FFF2-40B4-BE49-F238E27FC236}">
                <a16:creationId xmlns:a16="http://schemas.microsoft.com/office/drawing/2014/main" id="{16407BF8-AF2C-47A4-A54C-DC485D734FB6}"/>
              </a:ext>
            </a:extLst>
          </p:cNvPr>
          <p:cNvPicPr>
            <a:picLocks noChangeAspect="1"/>
          </p:cNvPicPr>
          <p:nvPr/>
        </p:nvPicPr>
        <p:blipFill>
          <a:blip r:embed="rId4"/>
          <a:stretch>
            <a:fillRect/>
          </a:stretch>
        </p:blipFill>
        <p:spPr>
          <a:xfrm>
            <a:off x="2565206" y="1967859"/>
            <a:ext cx="1727588" cy="1207782"/>
          </a:xfrm>
          <a:prstGeom prst="rect">
            <a:avLst/>
          </a:prstGeom>
        </p:spPr>
      </p:pic>
      <p:sp>
        <p:nvSpPr>
          <p:cNvPr id="20" name="Rectangle 19">
            <a:extLst>
              <a:ext uri="{FF2B5EF4-FFF2-40B4-BE49-F238E27FC236}">
                <a16:creationId xmlns:a16="http://schemas.microsoft.com/office/drawing/2014/main" id="{9C5286D6-2CB8-4F39-A686-ED4C6B4EC180}"/>
              </a:ext>
            </a:extLst>
          </p:cNvPr>
          <p:cNvSpPr/>
          <p:nvPr/>
        </p:nvSpPr>
        <p:spPr>
          <a:xfrm rot="5400000">
            <a:off x="2626386" y="-3417223"/>
            <a:ext cx="1456601" cy="7090378"/>
          </a:xfrm>
          <a:prstGeom prst="rect">
            <a:avLst/>
          </a:prstGeom>
          <a:solidFill>
            <a:srgbClr val="AF2314"/>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7" name="TextBox 16">
            <a:extLst>
              <a:ext uri="{FF2B5EF4-FFF2-40B4-BE49-F238E27FC236}">
                <a16:creationId xmlns:a16="http://schemas.microsoft.com/office/drawing/2014/main" id="{6B24889F-7B41-4093-9728-B443146AD363}"/>
              </a:ext>
            </a:extLst>
          </p:cNvPr>
          <p:cNvSpPr txBox="1"/>
          <p:nvPr/>
        </p:nvSpPr>
        <p:spPr>
          <a:xfrm>
            <a:off x="438150" y="184026"/>
            <a:ext cx="5981700" cy="496161"/>
          </a:xfrm>
          <a:prstGeom prst="rect">
            <a:avLst/>
          </a:prstGeom>
          <a:noFill/>
        </p:spPr>
        <p:txBody>
          <a:bodyPr wrap="square" rtlCol="0">
            <a:spAutoFit/>
          </a:bodyPr>
          <a:lstStyle/>
          <a:p>
            <a:pPr algn="ctr">
              <a:lnSpc>
                <a:spcPct val="80000"/>
              </a:lnSpc>
            </a:pPr>
            <a:r>
              <a:rPr lang="en-US" sz="3200" b="1" dirty="0">
                <a:solidFill>
                  <a:schemeClr val="bg1"/>
                </a:solidFill>
                <a:ea typeface="Futura" panose="020B0602020204020303" pitchFamily="34" charset="-128"/>
                <a:cs typeface="Futura" panose="020B0602020204020303" pitchFamily="34" charset="-128"/>
              </a:rPr>
              <a:t>INNOVATION ECOSYSTEM</a:t>
            </a:r>
          </a:p>
        </p:txBody>
      </p:sp>
    </p:spTree>
    <p:extLst>
      <p:ext uri="{BB962C8B-B14F-4D97-AF65-F5344CB8AC3E}">
        <p14:creationId xmlns:p14="http://schemas.microsoft.com/office/powerpoint/2010/main" val="14656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53" presetClass="entr" presetSubtype="16" fill="hold" nodeType="withEffect">
                                  <p:stCondLst>
                                    <p:cond delay="75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Effect transition="in" filter="fade">
                                      <p:cBhvr>
                                        <p:cTn id="19" dur="1000"/>
                                        <p:tgtEl>
                                          <p:spTgt spid="6"/>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125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175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8" grpId="0"/>
      <p:bldP spid="19" grpId="0"/>
      <p:bldP spid="20"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16DC92-72D1-486B-8B3A-2B935087BFCE}"/>
              </a:ext>
            </a:extLst>
          </p:cNvPr>
          <p:cNvSpPr/>
          <p:nvPr/>
        </p:nvSpPr>
        <p:spPr>
          <a:xfrm rot="5400000">
            <a:off x="785942" y="-875029"/>
            <a:ext cx="5202365" cy="6941751"/>
          </a:xfrm>
          <a:prstGeom prst="rect">
            <a:avLst/>
          </a:prstGeom>
          <a:solidFill>
            <a:srgbClr val="FFA300"/>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3" name="Rectangle 12">
            <a:extLst>
              <a:ext uri="{FF2B5EF4-FFF2-40B4-BE49-F238E27FC236}">
                <a16:creationId xmlns:a16="http://schemas.microsoft.com/office/drawing/2014/main" id="{624C55D4-C454-423F-998D-D6FE293FEDAC}"/>
              </a:ext>
            </a:extLst>
          </p:cNvPr>
          <p:cNvSpPr/>
          <p:nvPr/>
        </p:nvSpPr>
        <p:spPr>
          <a:xfrm rot="5400000">
            <a:off x="785941" y="-888745"/>
            <a:ext cx="5202366" cy="6941753"/>
          </a:xfrm>
          <a:prstGeom prst="rect">
            <a:avLst/>
          </a:prstGeom>
          <a:solidFill>
            <a:srgbClr val="70AD47"/>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4" name="Rectangle 13">
            <a:extLst>
              <a:ext uri="{FF2B5EF4-FFF2-40B4-BE49-F238E27FC236}">
                <a16:creationId xmlns:a16="http://schemas.microsoft.com/office/drawing/2014/main" id="{401D5520-B820-42DD-A10A-6B2A1916D91C}"/>
              </a:ext>
            </a:extLst>
          </p:cNvPr>
          <p:cNvSpPr/>
          <p:nvPr/>
        </p:nvSpPr>
        <p:spPr>
          <a:xfrm rot="5400000">
            <a:off x="767748" y="-870551"/>
            <a:ext cx="5238753" cy="6941753"/>
          </a:xfrm>
          <a:prstGeom prst="rect">
            <a:avLst/>
          </a:prstGeom>
          <a:solidFill>
            <a:srgbClr val="AF2314"/>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5" name="Rectangle 14">
            <a:extLst>
              <a:ext uri="{FF2B5EF4-FFF2-40B4-BE49-F238E27FC236}">
                <a16:creationId xmlns:a16="http://schemas.microsoft.com/office/drawing/2014/main" id="{3AD64DB8-E1DD-45CA-B114-621A86C2477B}"/>
              </a:ext>
            </a:extLst>
          </p:cNvPr>
          <p:cNvSpPr/>
          <p:nvPr/>
        </p:nvSpPr>
        <p:spPr>
          <a:xfrm rot="5400000">
            <a:off x="767747" y="-859305"/>
            <a:ext cx="5238755" cy="6941754"/>
          </a:xfrm>
          <a:prstGeom prst="rect">
            <a:avLst/>
          </a:prstGeom>
          <a:solidFill>
            <a:srgbClr val="FFFFFF"/>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pic>
        <p:nvPicPr>
          <p:cNvPr id="4" name="Picture 3">
            <a:extLst>
              <a:ext uri="{FF2B5EF4-FFF2-40B4-BE49-F238E27FC236}">
                <a16:creationId xmlns:a16="http://schemas.microsoft.com/office/drawing/2014/main" id="{16407BF8-AF2C-47A4-A54C-DC485D734FB6}"/>
              </a:ext>
            </a:extLst>
          </p:cNvPr>
          <p:cNvPicPr>
            <a:picLocks noChangeAspect="1"/>
          </p:cNvPicPr>
          <p:nvPr/>
        </p:nvPicPr>
        <p:blipFill>
          <a:blip r:embed="rId3"/>
          <a:stretch>
            <a:fillRect/>
          </a:stretch>
        </p:blipFill>
        <p:spPr>
          <a:xfrm>
            <a:off x="2565206" y="1967859"/>
            <a:ext cx="1727588" cy="1207782"/>
          </a:xfrm>
          <a:prstGeom prst="rect">
            <a:avLst/>
          </a:prstGeom>
        </p:spPr>
      </p:pic>
      <p:pic>
        <p:nvPicPr>
          <p:cNvPr id="6" name="Picture 5">
            <a:extLst>
              <a:ext uri="{FF2B5EF4-FFF2-40B4-BE49-F238E27FC236}">
                <a16:creationId xmlns:a16="http://schemas.microsoft.com/office/drawing/2014/main" id="{F35A06AA-EA40-45A1-9BC9-519732D00BF8}"/>
              </a:ext>
            </a:extLst>
          </p:cNvPr>
          <p:cNvPicPr>
            <a:picLocks noChangeAspect="1"/>
          </p:cNvPicPr>
          <p:nvPr/>
        </p:nvPicPr>
        <p:blipFill>
          <a:blip r:embed="rId4"/>
          <a:stretch>
            <a:fillRect/>
          </a:stretch>
        </p:blipFill>
        <p:spPr>
          <a:xfrm>
            <a:off x="-7048500" y="-8115298"/>
            <a:ext cx="20955000" cy="21374096"/>
          </a:xfrm>
          <a:prstGeom prst="rect">
            <a:avLst/>
          </a:prstGeom>
        </p:spPr>
      </p:pic>
      <p:sp>
        <p:nvSpPr>
          <p:cNvPr id="11" name="TextBox 10">
            <a:extLst>
              <a:ext uri="{FF2B5EF4-FFF2-40B4-BE49-F238E27FC236}">
                <a16:creationId xmlns:a16="http://schemas.microsoft.com/office/drawing/2014/main" id="{95EE5FAC-87B7-4C69-8493-CA038C8AE998}"/>
              </a:ext>
            </a:extLst>
          </p:cNvPr>
          <p:cNvSpPr txBox="1"/>
          <p:nvPr/>
        </p:nvSpPr>
        <p:spPr>
          <a:xfrm>
            <a:off x="4907658" y="996661"/>
            <a:ext cx="2362200" cy="790345"/>
          </a:xfrm>
          <a:prstGeom prst="rect">
            <a:avLst/>
          </a:prstGeom>
          <a:noFill/>
        </p:spPr>
        <p:txBody>
          <a:bodyPr wrap="square" rtlCol="0">
            <a:spAutoFit/>
          </a:bodyPr>
          <a:lstStyle/>
          <a:p>
            <a:pPr algn="ctr">
              <a:lnSpc>
                <a:spcPct val="80000"/>
              </a:lnSpc>
            </a:pPr>
            <a:r>
              <a:rPr lang="en-US" sz="2800" b="1" dirty="0">
                <a:solidFill>
                  <a:srgbClr val="E7BCB7"/>
                </a:solidFill>
                <a:ea typeface="Futura" panose="020B0602020204020303" pitchFamily="34" charset="-128"/>
                <a:cs typeface="Futura" panose="020B0602020204020303" pitchFamily="34" charset="-128"/>
              </a:rPr>
              <a:t>TEAM BUILDING</a:t>
            </a:r>
          </a:p>
        </p:txBody>
      </p:sp>
      <p:sp>
        <p:nvSpPr>
          <p:cNvPr id="12" name="TextBox 11">
            <a:extLst>
              <a:ext uri="{FF2B5EF4-FFF2-40B4-BE49-F238E27FC236}">
                <a16:creationId xmlns:a16="http://schemas.microsoft.com/office/drawing/2014/main" id="{479AF804-BA0D-491B-BB60-BAD7BE9799F8}"/>
              </a:ext>
            </a:extLst>
          </p:cNvPr>
          <p:cNvSpPr txBox="1"/>
          <p:nvPr/>
        </p:nvSpPr>
        <p:spPr>
          <a:xfrm>
            <a:off x="1304925" y="4814407"/>
            <a:ext cx="4248150" cy="445635"/>
          </a:xfrm>
          <a:prstGeom prst="rect">
            <a:avLst/>
          </a:prstGeom>
          <a:noFill/>
        </p:spPr>
        <p:txBody>
          <a:bodyPr wrap="square" rtlCol="0">
            <a:spAutoFit/>
          </a:bodyPr>
          <a:lstStyle/>
          <a:p>
            <a:pPr algn="ctr">
              <a:lnSpc>
                <a:spcPct val="80000"/>
              </a:lnSpc>
            </a:pPr>
            <a:r>
              <a:rPr lang="en-US" sz="2800" b="1" dirty="0">
                <a:solidFill>
                  <a:srgbClr val="E7BCB7"/>
                </a:solidFill>
                <a:ea typeface="Futura" panose="020B0602020204020303" pitchFamily="34" charset="-128"/>
                <a:cs typeface="Futura" panose="020B0602020204020303" pitchFamily="34" charset="-128"/>
              </a:rPr>
              <a:t>ENTREPRENEURSHIP</a:t>
            </a:r>
          </a:p>
        </p:txBody>
      </p:sp>
      <p:sp>
        <p:nvSpPr>
          <p:cNvPr id="16" name="TextBox 15">
            <a:extLst>
              <a:ext uri="{FF2B5EF4-FFF2-40B4-BE49-F238E27FC236}">
                <a16:creationId xmlns:a16="http://schemas.microsoft.com/office/drawing/2014/main" id="{1C815554-D879-4DB8-B3B8-4B52618DBDE8}"/>
              </a:ext>
            </a:extLst>
          </p:cNvPr>
          <p:cNvSpPr txBox="1"/>
          <p:nvPr/>
        </p:nvSpPr>
        <p:spPr>
          <a:xfrm>
            <a:off x="-360866" y="1403119"/>
            <a:ext cx="2362200" cy="445635"/>
          </a:xfrm>
          <a:prstGeom prst="rect">
            <a:avLst/>
          </a:prstGeom>
          <a:noFill/>
        </p:spPr>
        <p:txBody>
          <a:bodyPr wrap="square" rtlCol="0">
            <a:spAutoFit/>
          </a:bodyPr>
          <a:lstStyle/>
          <a:p>
            <a:pPr algn="ctr">
              <a:lnSpc>
                <a:spcPct val="80000"/>
              </a:lnSpc>
            </a:pPr>
            <a:r>
              <a:rPr lang="en-US" sz="2800" b="1" dirty="0">
                <a:solidFill>
                  <a:srgbClr val="E7BCB7"/>
                </a:solidFill>
                <a:ea typeface="Futura" panose="020B0602020204020303" pitchFamily="34" charset="-128"/>
                <a:cs typeface="Futura" panose="020B0602020204020303" pitchFamily="34" charset="-128"/>
              </a:rPr>
              <a:t>CREATIVITY</a:t>
            </a:r>
          </a:p>
        </p:txBody>
      </p:sp>
      <p:sp>
        <p:nvSpPr>
          <p:cNvPr id="18" name="TextBox 17">
            <a:extLst>
              <a:ext uri="{FF2B5EF4-FFF2-40B4-BE49-F238E27FC236}">
                <a16:creationId xmlns:a16="http://schemas.microsoft.com/office/drawing/2014/main" id="{0F4EB5B6-F2F4-4890-8BB0-7278314EFD02}"/>
              </a:ext>
            </a:extLst>
          </p:cNvPr>
          <p:cNvSpPr txBox="1"/>
          <p:nvPr/>
        </p:nvSpPr>
        <p:spPr>
          <a:xfrm>
            <a:off x="-809986" y="3493405"/>
            <a:ext cx="2362200" cy="445635"/>
          </a:xfrm>
          <a:prstGeom prst="rect">
            <a:avLst/>
          </a:prstGeom>
          <a:noFill/>
        </p:spPr>
        <p:txBody>
          <a:bodyPr wrap="square" rtlCol="0">
            <a:spAutoFit/>
          </a:bodyPr>
          <a:lstStyle/>
          <a:p>
            <a:pPr algn="ctr">
              <a:lnSpc>
                <a:spcPct val="80000"/>
              </a:lnSpc>
            </a:pPr>
            <a:r>
              <a:rPr lang="en-US" sz="2800" b="1" dirty="0">
                <a:solidFill>
                  <a:srgbClr val="E7BCB7"/>
                </a:solidFill>
                <a:ea typeface="Futura" panose="020B0602020204020303" pitchFamily="34" charset="-128"/>
                <a:cs typeface="Futura" panose="020B0602020204020303" pitchFamily="34" charset="-128"/>
              </a:rPr>
              <a:t>CPS</a:t>
            </a:r>
          </a:p>
        </p:txBody>
      </p:sp>
      <p:sp>
        <p:nvSpPr>
          <p:cNvPr id="19" name="TextBox 18">
            <a:extLst>
              <a:ext uri="{FF2B5EF4-FFF2-40B4-BE49-F238E27FC236}">
                <a16:creationId xmlns:a16="http://schemas.microsoft.com/office/drawing/2014/main" id="{23543C47-17E1-4D95-A954-F9BEEDD09CC1}"/>
              </a:ext>
            </a:extLst>
          </p:cNvPr>
          <p:cNvSpPr txBox="1"/>
          <p:nvPr/>
        </p:nvSpPr>
        <p:spPr>
          <a:xfrm>
            <a:off x="5130691" y="3450009"/>
            <a:ext cx="2362200" cy="445635"/>
          </a:xfrm>
          <a:prstGeom prst="rect">
            <a:avLst/>
          </a:prstGeom>
          <a:noFill/>
        </p:spPr>
        <p:txBody>
          <a:bodyPr wrap="square" rtlCol="0">
            <a:spAutoFit/>
          </a:bodyPr>
          <a:lstStyle/>
          <a:p>
            <a:pPr algn="ctr">
              <a:lnSpc>
                <a:spcPct val="80000"/>
              </a:lnSpc>
            </a:pPr>
            <a:r>
              <a:rPr lang="en-US" sz="2800" b="1" dirty="0">
                <a:solidFill>
                  <a:srgbClr val="E7BCB7"/>
                </a:solidFill>
                <a:ea typeface="Futura" panose="020B0602020204020303" pitchFamily="34" charset="-128"/>
                <a:cs typeface="Futura" panose="020B0602020204020303" pitchFamily="34" charset="-128"/>
              </a:rPr>
              <a:t>STEM</a:t>
            </a:r>
          </a:p>
        </p:txBody>
      </p:sp>
      <p:pic>
        <p:nvPicPr>
          <p:cNvPr id="3" name="Picture 2">
            <a:extLst>
              <a:ext uri="{FF2B5EF4-FFF2-40B4-BE49-F238E27FC236}">
                <a16:creationId xmlns:a16="http://schemas.microsoft.com/office/drawing/2014/main" id="{2ACF44E3-296D-450A-A45D-87AA7644B512}"/>
              </a:ext>
            </a:extLst>
          </p:cNvPr>
          <p:cNvPicPr>
            <a:picLocks noChangeAspect="1"/>
          </p:cNvPicPr>
          <p:nvPr/>
        </p:nvPicPr>
        <p:blipFill>
          <a:blip r:embed="rId5"/>
          <a:stretch>
            <a:fillRect/>
          </a:stretch>
        </p:blipFill>
        <p:spPr>
          <a:xfrm>
            <a:off x="1551461" y="1487010"/>
            <a:ext cx="1084345" cy="1011443"/>
          </a:xfrm>
          <a:prstGeom prst="rect">
            <a:avLst/>
          </a:prstGeom>
        </p:spPr>
      </p:pic>
      <p:pic>
        <p:nvPicPr>
          <p:cNvPr id="7" name="Picture 6">
            <a:extLst>
              <a:ext uri="{FF2B5EF4-FFF2-40B4-BE49-F238E27FC236}">
                <a16:creationId xmlns:a16="http://schemas.microsoft.com/office/drawing/2014/main" id="{C084DBAC-8907-492E-A06F-95764F49BFA3}"/>
              </a:ext>
            </a:extLst>
          </p:cNvPr>
          <p:cNvPicPr>
            <a:picLocks noChangeAspect="1"/>
          </p:cNvPicPr>
          <p:nvPr/>
        </p:nvPicPr>
        <p:blipFill>
          <a:blip r:embed="rId6"/>
          <a:stretch>
            <a:fillRect/>
          </a:stretch>
        </p:blipFill>
        <p:spPr>
          <a:xfrm>
            <a:off x="1622061" y="3056477"/>
            <a:ext cx="1035457" cy="1011443"/>
          </a:xfrm>
          <a:prstGeom prst="rect">
            <a:avLst/>
          </a:prstGeom>
        </p:spPr>
      </p:pic>
      <p:pic>
        <p:nvPicPr>
          <p:cNvPr id="10" name="Picture 9">
            <a:extLst>
              <a:ext uri="{FF2B5EF4-FFF2-40B4-BE49-F238E27FC236}">
                <a16:creationId xmlns:a16="http://schemas.microsoft.com/office/drawing/2014/main" id="{0FBC86B6-45EE-437A-A68F-87EF8C246456}"/>
              </a:ext>
            </a:extLst>
          </p:cNvPr>
          <p:cNvPicPr>
            <a:picLocks noChangeAspect="1"/>
          </p:cNvPicPr>
          <p:nvPr/>
        </p:nvPicPr>
        <p:blipFill>
          <a:blip r:embed="rId7"/>
          <a:stretch>
            <a:fillRect/>
          </a:stretch>
        </p:blipFill>
        <p:spPr>
          <a:xfrm>
            <a:off x="2656829" y="655721"/>
            <a:ext cx="1565076" cy="1035918"/>
          </a:xfrm>
          <a:prstGeom prst="rect">
            <a:avLst/>
          </a:prstGeom>
        </p:spPr>
      </p:pic>
      <p:pic>
        <p:nvPicPr>
          <p:cNvPr id="21" name="Picture 20">
            <a:extLst>
              <a:ext uri="{FF2B5EF4-FFF2-40B4-BE49-F238E27FC236}">
                <a16:creationId xmlns:a16="http://schemas.microsoft.com/office/drawing/2014/main" id="{84522538-A2FE-451A-9879-E05856498506}"/>
              </a:ext>
            </a:extLst>
          </p:cNvPr>
          <p:cNvPicPr>
            <a:picLocks noChangeAspect="1"/>
          </p:cNvPicPr>
          <p:nvPr/>
        </p:nvPicPr>
        <p:blipFill>
          <a:blip r:embed="rId8"/>
          <a:stretch>
            <a:fillRect/>
          </a:stretch>
        </p:blipFill>
        <p:spPr>
          <a:xfrm>
            <a:off x="4172106" y="1493942"/>
            <a:ext cx="1287969" cy="1030596"/>
          </a:xfrm>
          <a:prstGeom prst="rect">
            <a:avLst/>
          </a:prstGeom>
        </p:spPr>
      </p:pic>
      <p:pic>
        <p:nvPicPr>
          <p:cNvPr id="23" name="Picture 22">
            <a:extLst>
              <a:ext uri="{FF2B5EF4-FFF2-40B4-BE49-F238E27FC236}">
                <a16:creationId xmlns:a16="http://schemas.microsoft.com/office/drawing/2014/main" id="{A5D2D6EB-AD4A-4B09-80C3-AD836B63D482}"/>
              </a:ext>
            </a:extLst>
          </p:cNvPr>
          <p:cNvPicPr>
            <a:picLocks noChangeAspect="1"/>
          </p:cNvPicPr>
          <p:nvPr/>
        </p:nvPicPr>
        <p:blipFill>
          <a:blip r:embed="rId9"/>
          <a:stretch>
            <a:fillRect/>
          </a:stretch>
        </p:blipFill>
        <p:spPr>
          <a:xfrm>
            <a:off x="4158456" y="3021872"/>
            <a:ext cx="1277992" cy="1045660"/>
          </a:xfrm>
          <a:prstGeom prst="rect">
            <a:avLst/>
          </a:prstGeom>
        </p:spPr>
      </p:pic>
      <p:pic>
        <p:nvPicPr>
          <p:cNvPr id="20" name="Picture 19">
            <a:extLst>
              <a:ext uri="{FF2B5EF4-FFF2-40B4-BE49-F238E27FC236}">
                <a16:creationId xmlns:a16="http://schemas.microsoft.com/office/drawing/2014/main" id="{28B27EB1-9122-413B-8B5B-72D90A982197}"/>
              </a:ext>
            </a:extLst>
          </p:cNvPr>
          <p:cNvPicPr>
            <a:picLocks noChangeAspect="1"/>
          </p:cNvPicPr>
          <p:nvPr/>
        </p:nvPicPr>
        <p:blipFill>
          <a:blip r:embed="rId10"/>
          <a:stretch>
            <a:fillRect/>
          </a:stretch>
        </p:blipFill>
        <p:spPr>
          <a:xfrm>
            <a:off x="5467993" y="4366705"/>
            <a:ext cx="1160398" cy="573236"/>
          </a:xfrm>
          <a:prstGeom prst="rect">
            <a:avLst/>
          </a:prstGeom>
        </p:spPr>
      </p:pic>
      <p:grpSp>
        <p:nvGrpSpPr>
          <p:cNvPr id="22" name="Group 21">
            <a:extLst>
              <a:ext uri="{FF2B5EF4-FFF2-40B4-BE49-F238E27FC236}">
                <a16:creationId xmlns:a16="http://schemas.microsoft.com/office/drawing/2014/main" id="{749AD404-4451-465C-95BC-EBEEEE61EABC}"/>
              </a:ext>
            </a:extLst>
          </p:cNvPr>
          <p:cNvGrpSpPr/>
          <p:nvPr/>
        </p:nvGrpSpPr>
        <p:grpSpPr>
          <a:xfrm>
            <a:off x="2982277" y="3924663"/>
            <a:ext cx="932282" cy="584046"/>
            <a:chOff x="2855188" y="3817538"/>
            <a:chExt cx="1189598" cy="745247"/>
          </a:xfrm>
        </p:grpSpPr>
        <p:sp>
          <p:nvSpPr>
            <p:cNvPr id="24" name="TextBox 23">
              <a:extLst>
                <a:ext uri="{FF2B5EF4-FFF2-40B4-BE49-F238E27FC236}">
                  <a16:creationId xmlns:a16="http://schemas.microsoft.com/office/drawing/2014/main" id="{3EF11F23-21DE-4057-8641-5352AD36ECE3}"/>
                </a:ext>
              </a:extLst>
            </p:cNvPr>
            <p:cNvSpPr txBox="1"/>
            <p:nvPr/>
          </p:nvSpPr>
          <p:spPr>
            <a:xfrm>
              <a:off x="2855188" y="3955049"/>
              <a:ext cx="1189598" cy="568633"/>
            </a:xfrm>
            <a:prstGeom prst="rect">
              <a:avLst/>
            </a:prstGeom>
            <a:noFill/>
          </p:spPr>
          <p:txBody>
            <a:bodyPr wrap="square" rtlCol="0">
              <a:spAutoFit/>
            </a:bodyPr>
            <a:lstStyle/>
            <a:p>
              <a:pPr algn="ctr">
                <a:lnSpc>
                  <a:spcPct val="80000"/>
                </a:lnSpc>
              </a:pPr>
              <a:r>
                <a:rPr lang="en-US" sz="2800" b="1" dirty="0">
                  <a:solidFill>
                    <a:srgbClr val="AF2314"/>
                  </a:solidFill>
                  <a:ea typeface="Futura" panose="020B0602020204020303" pitchFamily="34" charset="-128"/>
                  <a:cs typeface="Futura" panose="020B0602020204020303" pitchFamily="34" charset="-128"/>
                </a:rPr>
                <a:t>PD</a:t>
              </a:r>
            </a:p>
          </p:txBody>
        </p:sp>
        <p:sp>
          <p:nvSpPr>
            <p:cNvPr id="25" name="Oval 24">
              <a:extLst>
                <a:ext uri="{FF2B5EF4-FFF2-40B4-BE49-F238E27FC236}">
                  <a16:creationId xmlns:a16="http://schemas.microsoft.com/office/drawing/2014/main" id="{740DC1A4-E6FA-4163-9391-C5E996A333DA}"/>
                </a:ext>
              </a:extLst>
            </p:cNvPr>
            <p:cNvSpPr/>
            <p:nvPr/>
          </p:nvSpPr>
          <p:spPr>
            <a:xfrm>
              <a:off x="3073046" y="3817538"/>
              <a:ext cx="748309" cy="745247"/>
            </a:xfrm>
            <a:prstGeom prst="ellipse">
              <a:avLst/>
            </a:prstGeom>
            <a:noFill/>
            <a:ln w="44450">
              <a:solidFill>
                <a:srgbClr val="AF23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DA88B3B5-492F-4B72-9554-6E8F1323DC63}"/>
              </a:ext>
            </a:extLst>
          </p:cNvPr>
          <p:cNvSpPr txBox="1"/>
          <p:nvPr/>
        </p:nvSpPr>
        <p:spPr>
          <a:xfrm>
            <a:off x="2171700" y="4554947"/>
            <a:ext cx="2585728" cy="252377"/>
          </a:xfrm>
          <a:prstGeom prst="rect">
            <a:avLst/>
          </a:prstGeom>
          <a:noFill/>
        </p:spPr>
        <p:txBody>
          <a:bodyPr wrap="square" rtlCol="0">
            <a:spAutoFit/>
          </a:bodyPr>
          <a:lstStyle/>
          <a:p>
            <a:pPr algn="ctr">
              <a:lnSpc>
                <a:spcPct val="80000"/>
              </a:lnSpc>
            </a:pPr>
            <a:r>
              <a:rPr lang="en-US" sz="1300" dirty="0">
                <a:solidFill>
                  <a:srgbClr val="58585A"/>
                </a:solidFill>
                <a:latin typeface="Rockwell" panose="02060603020205020403" pitchFamily="18" charset="0"/>
                <a:ea typeface="Futura" panose="020B0602020204020303" pitchFamily="34" charset="-128"/>
                <a:cs typeface="Futura" panose="020B0602020204020303" pitchFamily="34" charset="-128"/>
              </a:rPr>
              <a:t>Professional Development</a:t>
            </a:r>
          </a:p>
        </p:txBody>
      </p:sp>
      <p:sp>
        <p:nvSpPr>
          <p:cNvPr id="27" name="Rectangle 26">
            <a:extLst>
              <a:ext uri="{FF2B5EF4-FFF2-40B4-BE49-F238E27FC236}">
                <a16:creationId xmlns:a16="http://schemas.microsoft.com/office/drawing/2014/main" id="{6A58D5DA-2337-408E-831C-07811BE7F5F5}"/>
              </a:ext>
            </a:extLst>
          </p:cNvPr>
          <p:cNvSpPr/>
          <p:nvPr/>
        </p:nvSpPr>
        <p:spPr>
          <a:xfrm rot="5400000">
            <a:off x="3039263" y="-3298248"/>
            <a:ext cx="630848" cy="7090378"/>
          </a:xfrm>
          <a:prstGeom prst="rect">
            <a:avLst/>
          </a:prstGeom>
          <a:solidFill>
            <a:srgbClr val="AF2314"/>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28" name="TextBox 27">
            <a:extLst>
              <a:ext uri="{FF2B5EF4-FFF2-40B4-BE49-F238E27FC236}">
                <a16:creationId xmlns:a16="http://schemas.microsoft.com/office/drawing/2014/main" id="{7736261C-89C6-4416-8CDC-450F752A3BB9}"/>
              </a:ext>
            </a:extLst>
          </p:cNvPr>
          <p:cNvSpPr txBox="1"/>
          <p:nvPr/>
        </p:nvSpPr>
        <p:spPr>
          <a:xfrm>
            <a:off x="438150" y="45817"/>
            <a:ext cx="5981700" cy="496161"/>
          </a:xfrm>
          <a:prstGeom prst="rect">
            <a:avLst/>
          </a:prstGeom>
          <a:noFill/>
        </p:spPr>
        <p:txBody>
          <a:bodyPr wrap="square" rtlCol="0">
            <a:spAutoFit/>
          </a:bodyPr>
          <a:lstStyle/>
          <a:p>
            <a:pPr algn="ctr">
              <a:lnSpc>
                <a:spcPct val="80000"/>
              </a:lnSpc>
            </a:pPr>
            <a:r>
              <a:rPr lang="en-US" sz="3200" b="1" dirty="0">
                <a:solidFill>
                  <a:schemeClr val="bg1"/>
                </a:solidFill>
                <a:ea typeface="Futura" panose="020B0602020204020303" pitchFamily="34" charset="-128"/>
                <a:cs typeface="Futura" panose="020B0602020204020303" pitchFamily="34" charset="-128"/>
              </a:rPr>
              <a:t>INNOVATION ECOSYSTEM</a:t>
            </a:r>
          </a:p>
        </p:txBody>
      </p:sp>
    </p:spTree>
    <p:extLst>
      <p:ext uri="{BB962C8B-B14F-4D97-AF65-F5344CB8AC3E}">
        <p14:creationId xmlns:p14="http://schemas.microsoft.com/office/powerpoint/2010/main" val="3752094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DA707F-6060-4F1F-8ED4-B49D6994DD05}"/>
              </a:ext>
            </a:extLst>
          </p:cNvPr>
          <p:cNvPicPr>
            <a:picLocks noChangeAspect="1"/>
          </p:cNvPicPr>
          <p:nvPr/>
        </p:nvPicPr>
        <p:blipFill rotWithShape="1">
          <a:blip r:embed="rId3"/>
          <a:srcRect t="12963" b="9630"/>
          <a:stretch/>
        </p:blipFill>
        <p:spPr>
          <a:xfrm>
            <a:off x="-151194" y="56640"/>
            <a:ext cx="7160386" cy="4283374"/>
          </a:xfrm>
          <a:prstGeom prst="rect">
            <a:avLst/>
          </a:prstGeom>
        </p:spPr>
      </p:pic>
      <p:sp>
        <p:nvSpPr>
          <p:cNvPr id="15" name="Rectangle 14">
            <a:extLst>
              <a:ext uri="{FF2B5EF4-FFF2-40B4-BE49-F238E27FC236}">
                <a16:creationId xmlns:a16="http://schemas.microsoft.com/office/drawing/2014/main" id="{49EA74C4-55A0-4CFE-8EC0-6033B63FB3C5}"/>
              </a:ext>
            </a:extLst>
          </p:cNvPr>
          <p:cNvSpPr/>
          <p:nvPr/>
        </p:nvSpPr>
        <p:spPr>
          <a:xfrm rot="5400000">
            <a:off x="2578906" y="1755103"/>
            <a:ext cx="1700188" cy="6941751"/>
          </a:xfrm>
          <a:prstGeom prst="rect">
            <a:avLst/>
          </a:prstGeom>
          <a:solidFill>
            <a:srgbClr val="FFA300"/>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6" name="Rectangle 15">
            <a:extLst>
              <a:ext uri="{FF2B5EF4-FFF2-40B4-BE49-F238E27FC236}">
                <a16:creationId xmlns:a16="http://schemas.microsoft.com/office/drawing/2014/main" id="{B4C7BB28-31A4-4DF0-9E69-8A366C659B7C}"/>
              </a:ext>
            </a:extLst>
          </p:cNvPr>
          <p:cNvSpPr/>
          <p:nvPr/>
        </p:nvSpPr>
        <p:spPr>
          <a:xfrm rot="5400000">
            <a:off x="2578905" y="1741388"/>
            <a:ext cx="1700188" cy="6941753"/>
          </a:xfrm>
          <a:prstGeom prst="rect">
            <a:avLst/>
          </a:prstGeom>
          <a:solidFill>
            <a:srgbClr val="70AD47"/>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7" name="Rectangle 16">
            <a:extLst>
              <a:ext uri="{FF2B5EF4-FFF2-40B4-BE49-F238E27FC236}">
                <a16:creationId xmlns:a16="http://schemas.microsoft.com/office/drawing/2014/main" id="{A6950AE1-95C7-4AC5-AFBF-7683BC9BAF77}"/>
              </a:ext>
            </a:extLst>
          </p:cNvPr>
          <p:cNvSpPr/>
          <p:nvPr/>
        </p:nvSpPr>
        <p:spPr>
          <a:xfrm rot="5400000">
            <a:off x="2557155" y="1733352"/>
            <a:ext cx="1743688" cy="6941753"/>
          </a:xfrm>
          <a:prstGeom prst="rect">
            <a:avLst/>
          </a:prstGeom>
          <a:solidFill>
            <a:srgbClr val="AF2314"/>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8" name="Rectangle 17">
            <a:extLst>
              <a:ext uri="{FF2B5EF4-FFF2-40B4-BE49-F238E27FC236}">
                <a16:creationId xmlns:a16="http://schemas.microsoft.com/office/drawing/2014/main" id="{E41ED3CA-5451-4A8B-BD59-08CBB94E9F2C}"/>
              </a:ext>
            </a:extLst>
          </p:cNvPr>
          <p:cNvSpPr/>
          <p:nvPr/>
        </p:nvSpPr>
        <p:spPr>
          <a:xfrm rot="5400000">
            <a:off x="2765540" y="1924914"/>
            <a:ext cx="1326923" cy="6941754"/>
          </a:xfrm>
          <a:prstGeom prst="rect">
            <a:avLst/>
          </a:prstGeom>
          <a:solidFill>
            <a:srgbClr val="FFFFFF"/>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9" name="TextBox 18">
            <a:extLst>
              <a:ext uri="{FF2B5EF4-FFF2-40B4-BE49-F238E27FC236}">
                <a16:creationId xmlns:a16="http://schemas.microsoft.com/office/drawing/2014/main" id="{ABA228BA-DA2C-49E0-BE89-B16D229A8F72}"/>
              </a:ext>
            </a:extLst>
          </p:cNvPr>
          <p:cNvSpPr txBox="1"/>
          <p:nvPr/>
        </p:nvSpPr>
        <p:spPr>
          <a:xfrm>
            <a:off x="471487" y="4350263"/>
            <a:ext cx="5915027" cy="369332"/>
          </a:xfrm>
          <a:prstGeom prst="rect">
            <a:avLst/>
          </a:prstGeom>
          <a:noFill/>
        </p:spPr>
        <p:txBody>
          <a:bodyPr wrap="square" rtlCol="0">
            <a:spAutoFit/>
          </a:bodyPr>
          <a:lstStyle/>
          <a:p>
            <a:pPr algn="ctr"/>
            <a:r>
              <a:rPr lang="en-US" sz="1800" b="1" dirty="0">
                <a:solidFill>
                  <a:schemeClr val="bg1"/>
                </a:solidFill>
                <a:ea typeface="Futura" panose="020B0602020204020303" pitchFamily="34" charset="-128"/>
                <a:cs typeface="Futura" panose="020B0602020204020303" pitchFamily="34" charset="-128"/>
              </a:rPr>
              <a:t>Join our Innovation Ecosystem TODAY</a:t>
            </a:r>
          </a:p>
        </p:txBody>
      </p:sp>
    </p:spTree>
    <p:extLst>
      <p:ext uri="{BB962C8B-B14F-4D97-AF65-F5344CB8AC3E}">
        <p14:creationId xmlns:p14="http://schemas.microsoft.com/office/powerpoint/2010/main" val="337732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7D3672-62DF-4449-B897-BBBC2E9747ED}"/>
              </a:ext>
            </a:extLst>
          </p:cNvPr>
          <p:cNvPicPr>
            <a:picLocks noChangeAspect="1"/>
          </p:cNvPicPr>
          <p:nvPr/>
        </p:nvPicPr>
        <p:blipFill rotWithShape="1">
          <a:blip r:embed="rId3"/>
          <a:srcRect l="16223" t="15653"/>
          <a:stretch/>
        </p:blipFill>
        <p:spPr>
          <a:xfrm>
            <a:off x="0" y="-39550"/>
            <a:ext cx="6857999" cy="4584700"/>
          </a:xfrm>
          <a:prstGeom prst="rect">
            <a:avLst/>
          </a:prstGeom>
        </p:spPr>
      </p:pic>
      <p:sp>
        <p:nvSpPr>
          <p:cNvPr id="7" name="Rectangle 6">
            <a:extLst>
              <a:ext uri="{FF2B5EF4-FFF2-40B4-BE49-F238E27FC236}">
                <a16:creationId xmlns:a16="http://schemas.microsoft.com/office/drawing/2014/main" id="{553894CE-5755-47F8-9384-2B7E00401DEF}"/>
              </a:ext>
            </a:extLst>
          </p:cNvPr>
          <p:cNvSpPr/>
          <p:nvPr/>
        </p:nvSpPr>
        <p:spPr>
          <a:xfrm rot="5400000">
            <a:off x="2710541" y="996042"/>
            <a:ext cx="1436915" cy="6858003"/>
          </a:xfrm>
          <a:prstGeom prst="rect">
            <a:avLst/>
          </a:prstGeom>
          <a:solidFill>
            <a:srgbClr val="5EB5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rgbClr val="AB2328"/>
              </a:solidFill>
            </a:endParaRPr>
          </a:p>
        </p:txBody>
      </p:sp>
      <p:sp>
        <p:nvSpPr>
          <p:cNvPr id="8" name="Rectangle 7">
            <a:extLst>
              <a:ext uri="{FF2B5EF4-FFF2-40B4-BE49-F238E27FC236}">
                <a16:creationId xmlns:a16="http://schemas.microsoft.com/office/drawing/2014/main" id="{8E3E5CAF-259C-4A57-89C4-C300FFFD5C97}"/>
              </a:ext>
            </a:extLst>
          </p:cNvPr>
          <p:cNvSpPr/>
          <p:nvPr/>
        </p:nvSpPr>
        <p:spPr>
          <a:xfrm>
            <a:off x="-3" y="4425043"/>
            <a:ext cx="6858001" cy="646331"/>
          </a:xfrm>
          <a:prstGeom prst="rect">
            <a:avLst/>
          </a:prstGeom>
        </p:spPr>
        <p:txBody>
          <a:bodyPr wrap="square" anchor="ctr">
            <a:spAutoFit/>
          </a:bodyPr>
          <a:lstStyle/>
          <a:p>
            <a:pPr algn="ctr"/>
            <a:r>
              <a:rPr lang="en-US" dirty="0">
                <a:solidFill>
                  <a:schemeClr val="bg1"/>
                </a:solidFill>
                <a:ea typeface="Futura" panose="020B0602020204020303" pitchFamily="34" charset="-128"/>
                <a:cs typeface="Futura" panose="020B0602020204020303" pitchFamily="34" charset="-128"/>
              </a:rPr>
              <a:t>In 2017 our Camps were 60% male / 40% female.  </a:t>
            </a:r>
          </a:p>
          <a:p>
            <a:pPr algn="ctr"/>
            <a:r>
              <a:rPr lang="en-US" b="1" dirty="0">
                <a:solidFill>
                  <a:schemeClr val="bg1"/>
                </a:solidFill>
                <a:ea typeface="Futura" panose="020B0602020204020303" pitchFamily="34" charset="-128"/>
                <a:cs typeface="Futura" panose="020B0602020204020303" pitchFamily="34" charset="-128"/>
              </a:rPr>
              <a:t>Let’s make 2018 the year we close the gap. </a:t>
            </a:r>
          </a:p>
        </p:txBody>
      </p:sp>
      <p:sp>
        <p:nvSpPr>
          <p:cNvPr id="5" name="TextBox 4">
            <a:extLst>
              <a:ext uri="{FF2B5EF4-FFF2-40B4-BE49-F238E27FC236}">
                <a16:creationId xmlns:a16="http://schemas.microsoft.com/office/drawing/2014/main" id="{43F7976B-BB65-470F-81BB-4E3197C6DC13}"/>
              </a:ext>
            </a:extLst>
          </p:cNvPr>
          <p:cNvSpPr txBox="1"/>
          <p:nvPr/>
        </p:nvSpPr>
        <p:spPr>
          <a:xfrm>
            <a:off x="1523601" y="3642476"/>
            <a:ext cx="3385024" cy="923330"/>
          </a:xfrm>
          <a:prstGeom prst="rect">
            <a:avLst/>
          </a:prstGeom>
          <a:noFill/>
        </p:spPr>
        <p:txBody>
          <a:bodyPr wrap="square" rtlCol="0">
            <a:spAutoFit/>
          </a:bodyPr>
          <a:lstStyle/>
          <a:p>
            <a:pPr algn="ctr"/>
            <a:r>
              <a:rPr lang="en-US" sz="5400" b="1" dirty="0">
                <a:solidFill>
                  <a:schemeClr val="bg1"/>
                </a:solidFill>
              </a:rPr>
              <a:t>+13</a:t>
            </a:r>
            <a:endParaRPr lang="en-US" sz="5400" dirty="0">
              <a:solidFill>
                <a:schemeClr val="bg1"/>
              </a:solidFill>
            </a:endParaRPr>
          </a:p>
        </p:txBody>
      </p:sp>
    </p:spTree>
    <p:extLst>
      <p:ext uri="{BB962C8B-B14F-4D97-AF65-F5344CB8AC3E}">
        <p14:creationId xmlns:p14="http://schemas.microsoft.com/office/powerpoint/2010/main" val="146214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p:tgtEl>
                                          <p:spTgt spid="5"/>
                                        </p:tgtEl>
                                        <p:attrNameLst>
                                          <p:attrName>ppt_y</p:attrName>
                                        </p:attrNameLst>
                                      </p:cBhvr>
                                      <p:tavLst>
                                        <p:tav tm="0">
                                          <p:val>
                                            <p:strVal val="#ppt_y-#ppt_h*1.125000"/>
                                          </p:val>
                                        </p:tav>
                                        <p:tav tm="100000">
                                          <p:val>
                                            <p:strVal val="#ppt_y"/>
                                          </p:val>
                                        </p:tav>
                                      </p:tavLst>
                                    </p:anim>
                                    <p:animEffect transition="in" filter="wipe(down)">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7B3CE3-3FC3-465E-A4F7-F55852D3234F}"/>
              </a:ext>
            </a:extLst>
          </p:cNvPr>
          <p:cNvPicPr>
            <a:picLocks noChangeAspect="1"/>
          </p:cNvPicPr>
          <p:nvPr/>
        </p:nvPicPr>
        <p:blipFill>
          <a:blip r:embed="rId3"/>
          <a:stretch>
            <a:fillRect/>
          </a:stretch>
        </p:blipFill>
        <p:spPr>
          <a:xfrm>
            <a:off x="-2" y="-220660"/>
            <a:ext cx="6858000" cy="4765810"/>
          </a:xfrm>
          <a:prstGeom prst="rect">
            <a:avLst/>
          </a:prstGeom>
        </p:spPr>
      </p:pic>
      <p:sp>
        <p:nvSpPr>
          <p:cNvPr id="4" name="Rectangle 3">
            <a:extLst>
              <a:ext uri="{FF2B5EF4-FFF2-40B4-BE49-F238E27FC236}">
                <a16:creationId xmlns:a16="http://schemas.microsoft.com/office/drawing/2014/main" id="{66E08E3C-4C69-47D0-9C48-4B23BD70336B}"/>
              </a:ext>
            </a:extLst>
          </p:cNvPr>
          <p:cNvSpPr/>
          <p:nvPr/>
        </p:nvSpPr>
        <p:spPr>
          <a:xfrm rot="5400000">
            <a:off x="2935059" y="1220559"/>
            <a:ext cx="987880" cy="6858003"/>
          </a:xfrm>
          <a:prstGeom prst="rect">
            <a:avLst/>
          </a:prstGeom>
          <a:solidFill>
            <a:srgbClr val="5EB5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rgbClr val="AB2328"/>
              </a:solidFill>
            </a:endParaRPr>
          </a:p>
        </p:txBody>
      </p:sp>
      <p:sp>
        <p:nvSpPr>
          <p:cNvPr id="5" name="Rectangle 4">
            <a:extLst>
              <a:ext uri="{FF2B5EF4-FFF2-40B4-BE49-F238E27FC236}">
                <a16:creationId xmlns:a16="http://schemas.microsoft.com/office/drawing/2014/main" id="{73053D1B-E01B-4327-9DCA-ADF60615E9C0}"/>
              </a:ext>
            </a:extLst>
          </p:cNvPr>
          <p:cNvSpPr/>
          <p:nvPr/>
        </p:nvSpPr>
        <p:spPr>
          <a:xfrm>
            <a:off x="567415" y="4141729"/>
            <a:ext cx="5723165" cy="1015663"/>
          </a:xfrm>
          <a:prstGeom prst="rect">
            <a:avLst/>
          </a:prstGeom>
        </p:spPr>
        <p:txBody>
          <a:bodyPr wrap="square" anchor="ctr">
            <a:spAutoFit/>
          </a:bodyPr>
          <a:lstStyle/>
          <a:p>
            <a:pPr algn="ctr"/>
            <a:r>
              <a:rPr lang="en-US" sz="2000" dirty="0">
                <a:solidFill>
                  <a:schemeClr val="bg1"/>
                </a:solidFill>
                <a:ea typeface="Futura" panose="020B0602020204020303" pitchFamily="34" charset="-128"/>
                <a:cs typeface="Futura" panose="020B0602020204020303" pitchFamily="34" charset="-128"/>
              </a:rPr>
              <a:t>In 2017 over 40,000 program participants were underserved children.  </a:t>
            </a:r>
          </a:p>
          <a:p>
            <a:pPr algn="ctr"/>
            <a:r>
              <a:rPr lang="en-US" sz="2000" b="1" dirty="0">
                <a:solidFill>
                  <a:schemeClr val="bg1"/>
                </a:solidFill>
                <a:ea typeface="Futura" panose="020B0602020204020303" pitchFamily="34" charset="-128"/>
                <a:cs typeface="Futura" panose="020B0602020204020303" pitchFamily="34" charset="-128"/>
              </a:rPr>
              <a:t>Let’s get to 50,000 in 2018!</a:t>
            </a:r>
          </a:p>
        </p:txBody>
      </p:sp>
    </p:spTree>
    <p:extLst>
      <p:ext uri="{BB962C8B-B14F-4D97-AF65-F5344CB8AC3E}">
        <p14:creationId xmlns:p14="http://schemas.microsoft.com/office/powerpoint/2010/main" val="333907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arrendotz.com/wp-content/uploads/2017/05/close-up.jpg">
            <a:extLst>
              <a:ext uri="{FF2B5EF4-FFF2-40B4-BE49-F238E27FC236}">
                <a16:creationId xmlns:a16="http://schemas.microsoft.com/office/drawing/2014/main" id="{B5B51D92-552F-4CB1-B616-785FAAB99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8" y="2161773"/>
            <a:ext cx="3459597" cy="23063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marketingmag.com.au/wp-content/uploads/2016/10/brands-540.jpeg">
            <a:extLst>
              <a:ext uri="{FF2B5EF4-FFF2-40B4-BE49-F238E27FC236}">
                <a16:creationId xmlns:a16="http://schemas.microsoft.com/office/drawing/2014/main" id="{D661E3DF-2DC3-48EB-A15D-9C55E601E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8" y="2161772"/>
            <a:ext cx="3771041" cy="22346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allthingsliberty.com/wp-content/uploads/2013/04/1787constitution-1170x439.jpg">
            <a:extLst>
              <a:ext uri="{FF2B5EF4-FFF2-40B4-BE49-F238E27FC236}">
                <a16:creationId xmlns:a16="http://schemas.microsoft.com/office/drawing/2014/main" id="{6D338F85-AC9C-4C0C-9920-3D3E350B1C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6" r="43897"/>
          <a:stretch/>
        </p:blipFill>
        <p:spPr bwMode="auto">
          <a:xfrm>
            <a:off x="-16578" y="-76719"/>
            <a:ext cx="3459597" cy="22774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F71B6E3-5ED3-4270-B6A9-1631857D17A6}"/>
              </a:ext>
            </a:extLst>
          </p:cNvPr>
          <p:cNvPicPr>
            <a:picLocks noChangeAspect="1"/>
          </p:cNvPicPr>
          <p:nvPr/>
        </p:nvPicPr>
        <p:blipFill>
          <a:blip r:embed="rId6"/>
          <a:stretch>
            <a:fillRect/>
          </a:stretch>
        </p:blipFill>
        <p:spPr>
          <a:xfrm>
            <a:off x="3415490" y="2097037"/>
            <a:ext cx="3448867" cy="2586649"/>
          </a:xfrm>
          <a:prstGeom prst="rect">
            <a:avLst/>
          </a:prstGeom>
        </p:spPr>
      </p:pic>
      <p:pic>
        <p:nvPicPr>
          <p:cNvPr id="24" name="Picture 23">
            <a:extLst>
              <a:ext uri="{FF2B5EF4-FFF2-40B4-BE49-F238E27FC236}">
                <a16:creationId xmlns:a16="http://schemas.microsoft.com/office/drawing/2014/main" id="{5C602B4C-9348-4F84-A4FD-4DF24B61D0F0}"/>
              </a:ext>
            </a:extLst>
          </p:cNvPr>
          <p:cNvPicPr>
            <a:picLocks noChangeAspect="1"/>
          </p:cNvPicPr>
          <p:nvPr/>
        </p:nvPicPr>
        <p:blipFill>
          <a:blip r:embed="rId7"/>
          <a:stretch>
            <a:fillRect/>
          </a:stretch>
        </p:blipFill>
        <p:spPr>
          <a:xfrm>
            <a:off x="3412185" y="-84113"/>
            <a:ext cx="3425012" cy="2284918"/>
          </a:xfrm>
          <a:prstGeom prst="rect">
            <a:avLst/>
          </a:prstGeom>
        </p:spPr>
      </p:pic>
      <p:sp>
        <p:nvSpPr>
          <p:cNvPr id="2" name="Rectangle 1">
            <a:extLst>
              <a:ext uri="{FF2B5EF4-FFF2-40B4-BE49-F238E27FC236}">
                <a16:creationId xmlns:a16="http://schemas.microsoft.com/office/drawing/2014/main" id="{1F0EA054-DBAF-44B5-9C0D-F85BD8C68D8B}"/>
              </a:ext>
            </a:extLst>
          </p:cNvPr>
          <p:cNvSpPr/>
          <p:nvPr/>
        </p:nvSpPr>
        <p:spPr>
          <a:xfrm>
            <a:off x="-27858" y="-76718"/>
            <a:ext cx="6941754" cy="4417194"/>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22A6F67-842D-46B7-9205-5980FB428C87}"/>
              </a:ext>
            </a:extLst>
          </p:cNvPr>
          <p:cNvSpPr/>
          <p:nvPr/>
        </p:nvSpPr>
        <p:spPr>
          <a:xfrm rot="5400000">
            <a:off x="2972527" y="1361482"/>
            <a:ext cx="912946" cy="6941751"/>
          </a:xfrm>
          <a:prstGeom prst="rect">
            <a:avLst/>
          </a:prstGeom>
          <a:solidFill>
            <a:srgbClr val="FFA300"/>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1" name="Rectangle 10">
            <a:extLst>
              <a:ext uri="{FF2B5EF4-FFF2-40B4-BE49-F238E27FC236}">
                <a16:creationId xmlns:a16="http://schemas.microsoft.com/office/drawing/2014/main" id="{975DEDA6-D14A-4EF2-BB3F-86342917ECA5}"/>
              </a:ext>
            </a:extLst>
          </p:cNvPr>
          <p:cNvSpPr/>
          <p:nvPr/>
        </p:nvSpPr>
        <p:spPr>
          <a:xfrm rot="5400000">
            <a:off x="2972527" y="1347765"/>
            <a:ext cx="912944" cy="6941754"/>
          </a:xfrm>
          <a:prstGeom prst="rect">
            <a:avLst/>
          </a:prstGeom>
          <a:solidFill>
            <a:srgbClr val="70AD47"/>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2" name="Rectangle 11">
            <a:extLst>
              <a:ext uri="{FF2B5EF4-FFF2-40B4-BE49-F238E27FC236}">
                <a16:creationId xmlns:a16="http://schemas.microsoft.com/office/drawing/2014/main" id="{58C79753-9076-4FD0-8F55-633A85C7CFB2}"/>
              </a:ext>
            </a:extLst>
          </p:cNvPr>
          <p:cNvSpPr/>
          <p:nvPr/>
        </p:nvSpPr>
        <p:spPr>
          <a:xfrm rot="5400000">
            <a:off x="2960848" y="1329658"/>
            <a:ext cx="936302" cy="6941754"/>
          </a:xfrm>
          <a:prstGeom prst="rect">
            <a:avLst/>
          </a:prstGeom>
          <a:solidFill>
            <a:srgbClr val="AF2314"/>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14" name="TextBox 13">
            <a:extLst>
              <a:ext uri="{FF2B5EF4-FFF2-40B4-BE49-F238E27FC236}">
                <a16:creationId xmlns:a16="http://schemas.microsoft.com/office/drawing/2014/main" id="{75144165-1F5F-4AB7-8940-EF5F50DFBE37}"/>
              </a:ext>
            </a:extLst>
          </p:cNvPr>
          <p:cNvSpPr txBox="1"/>
          <p:nvPr/>
        </p:nvSpPr>
        <p:spPr>
          <a:xfrm>
            <a:off x="471487" y="4499093"/>
            <a:ext cx="5915027" cy="461665"/>
          </a:xfrm>
          <a:prstGeom prst="rect">
            <a:avLst/>
          </a:prstGeom>
          <a:noFill/>
        </p:spPr>
        <p:txBody>
          <a:bodyPr wrap="square" rtlCol="0">
            <a:spAutoFit/>
          </a:bodyPr>
          <a:lstStyle/>
          <a:p>
            <a:pPr algn="ctr"/>
            <a:r>
              <a:rPr lang="en-US" sz="2400" b="1" dirty="0">
                <a:solidFill>
                  <a:schemeClr val="bg1"/>
                </a:solidFill>
                <a:ea typeface="Futura" panose="020B0602020204020303" pitchFamily="34" charset="-128"/>
                <a:cs typeface="Futura" panose="020B0602020204020303" pitchFamily="34" charset="-128"/>
              </a:rPr>
              <a:t>We are an Intellectual Property Economy</a:t>
            </a:r>
          </a:p>
        </p:txBody>
      </p:sp>
      <p:sp>
        <p:nvSpPr>
          <p:cNvPr id="13" name="TextBox 12">
            <a:extLst>
              <a:ext uri="{FF2B5EF4-FFF2-40B4-BE49-F238E27FC236}">
                <a16:creationId xmlns:a16="http://schemas.microsoft.com/office/drawing/2014/main" id="{82D6A8BB-33F2-4F34-A020-0FD9E3CA253D}"/>
              </a:ext>
            </a:extLst>
          </p:cNvPr>
          <p:cNvSpPr txBox="1"/>
          <p:nvPr/>
        </p:nvSpPr>
        <p:spPr>
          <a:xfrm>
            <a:off x="343996" y="3014273"/>
            <a:ext cx="2727498" cy="646331"/>
          </a:xfrm>
          <a:prstGeom prst="rect">
            <a:avLst/>
          </a:prstGeom>
          <a:noFill/>
        </p:spPr>
        <p:txBody>
          <a:bodyPr wrap="square" rtlCol="0">
            <a:spAutoFit/>
          </a:bodyPr>
          <a:lstStyle/>
          <a:p>
            <a:pPr algn="ctr"/>
            <a:r>
              <a:rPr lang="en-US" b="1" dirty="0">
                <a:solidFill>
                  <a:schemeClr val="bg1"/>
                </a:solidFill>
              </a:rPr>
              <a:t>9 of the Top 10 World Brands are U.S. Brands</a:t>
            </a:r>
            <a:endParaRPr lang="en-US" dirty="0">
              <a:solidFill>
                <a:schemeClr val="bg1"/>
              </a:solidFill>
            </a:endParaRPr>
          </a:p>
        </p:txBody>
      </p:sp>
      <p:sp>
        <p:nvSpPr>
          <p:cNvPr id="15" name="TextBox 14">
            <a:extLst>
              <a:ext uri="{FF2B5EF4-FFF2-40B4-BE49-F238E27FC236}">
                <a16:creationId xmlns:a16="http://schemas.microsoft.com/office/drawing/2014/main" id="{0A9664D6-20A6-4969-9064-D68E17F384D1}"/>
              </a:ext>
            </a:extLst>
          </p:cNvPr>
          <p:cNvSpPr txBox="1"/>
          <p:nvPr/>
        </p:nvSpPr>
        <p:spPr>
          <a:xfrm>
            <a:off x="3792865" y="2980485"/>
            <a:ext cx="2700336" cy="646331"/>
          </a:xfrm>
          <a:prstGeom prst="rect">
            <a:avLst/>
          </a:prstGeom>
          <a:noFill/>
        </p:spPr>
        <p:txBody>
          <a:bodyPr wrap="square" rtlCol="0">
            <a:spAutoFit/>
          </a:bodyPr>
          <a:lstStyle/>
          <a:p>
            <a:pPr algn="ctr"/>
            <a:r>
              <a:rPr lang="en-US" b="1" dirty="0">
                <a:solidFill>
                  <a:schemeClr val="bg1"/>
                </a:solidFill>
              </a:rPr>
              <a:t>STEM Career Growth +12% by 2022</a:t>
            </a:r>
            <a:endParaRPr lang="en-US" dirty="0">
              <a:solidFill>
                <a:schemeClr val="bg1"/>
              </a:solidFill>
            </a:endParaRPr>
          </a:p>
        </p:txBody>
      </p:sp>
      <p:sp>
        <p:nvSpPr>
          <p:cNvPr id="17" name="TextBox 16">
            <a:extLst>
              <a:ext uri="{FF2B5EF4-FFF2-40B4-BE49-F238E27FC236}">
                <a16:creationId xmlns:a16="http://schemas.microsoft.com/office/drawing/2014/main" id="{EC60FDAA-EFA3-476E-9DC9-09036D4DD7D9}"/>
              </a:ext>
            </a:extLst>
          </p:cNvPr>
          <p:cNvSpPr txBox="1"/>
          <p:nvPr/>
        </p:nvSpPr>
        <p:spPr>
          <a:xfrm>
            <a:off x="3842247" y="879719"/>
            <a:ext cx="2777038" cy="646331"/>
          </a:xfrm>
          <a:prstGeom prst="rect">
            <a:avLst/>
          </a:prstGeom>
          <a:noFill/>
        </p:spPr>
        <p:txBody>
          <a:bodyPr wrap="square" rtlCol="0">
            <a:spAutoFit/>
          </a:bodyPr>
          <a:lstStyle/>
          <a:p>
            <a:pPr algn="ctr"/>
            <a:r>
              <a:rPr lang="en-US" b="1" dirty="0">
                <a:solidFill>
                  <a:schemeClr val="bg1"/>
                </a:solidFill>
              </a:rPr>
              <a:t>45 Million IP-intensive Industry Jobs</a:t>
            </a:r>
            <a:endParaRPr lang="en-US" dirty="0">
              <a:solidFill>
                <a:schemeClr val="bg1"/>
              </a:solidFill>
            </a:endParaRPr>
          </a:p>
        </p:txBody>
      </p:sp>
      <p:sp>
        <p:nvSpPr>
          <p:cNvPr id="16" name="TextBox 15">
            <a:extLst>
              <a:ext uri="{FF2B5EF4-FFF2-40B4-BE49-F238E27FC236}">
                <a16:creationId xmlns:a16="http://schemas.microsoft.com/office/drawing/2014/main" id="{A9C99195-58F1-4741-81EC-265F7EC7630C}"/>
              </a:ext>
            </a:extLst>
          </p:cNvPr>
          <p:cNvSpPr txBox="1"/>
          <p:nvPr/>
        </p:nvSpPr>
        <p:spPr>
          <a:xfrm>
            <a:off x="78724" y="907664"/>
            <a:ext cx="3212862" cy="369332"/>
          </a:xfrm>
          <a:prstGeom prst="rect">
            <a:avLst/>
          </a:prstGeom>
          <a:noFill/>
        </p:spPr>
        <p:txBody>
          <a:bodyPr wrap="square" rtlCol="0">
            <a:spAutoFit/>
          </a:bodyPr>
          <a:lstStyle/>
          <a:p>
            <a:pPr algn="ctr"/>
            <a:r>
              <a:rPr lang="en-US" b="1" dirty="0">
                <a:solidFill>
                  <a:schemeClr val="bg1"/>
                </a:solidFill>
              </a:rPr>
              <a:t>230 Year Old Patent System</a:t>
            </a:r>
            <a:endParaRPr lang="en-US" dirty="0">
              <a:solidFill>
                <a:schemeClr val="bg1"/>
              </a:solidFill>
            </a:endParaRPr>
          </a:p>
        </p:txBody>
      </p:sp>
    </p:spTree>
    <p:extLst>
      <p:ext uri="{BB962C8B-B14F-4D97-AF65-F5344CB8AC3E}">
        <p14:creationId xmlns:p14="http://schemas.microsoft.com/office/powerpoint/2010/main" val="173092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5" grpId="0"/>
      <p:bldP spid="17"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7F5EF1-639E-4C00-89D5-EA04AF38AA1B}"/>
              </a:ext>
            </a:extLst>
          </p:cNvPr>
          <p:cNvPicPr>
            <a:picLocks noChangeAspect="1"/>
          </p:cNvPicPr>
          <p:nvPr/>
        </p:nvPicPr>
        <p:blipFill>
          <a:blip r:embed="rId3"/>
          <a:stretch>
            <a:fillRect/>
          </a:stretch>
        </p:blipFill>
        <p:spPr>
          <a:xfrm>
            <a:off x="0" y="726306"/>
            <a:ext cx="6858000" cy="4572572"/>
          </a:xfrm>
          <a:prstGeom prst="rect">
            <a:avLst/>
          </a:prstGeom>
        </p:spPr>
      </p:pic>
      <p:sp>
        <p:nvSpPr>
          <p:cNvPr id="10" name="Rectangle 9">
            <a:extLst>
              <a:ext uri="{FF2B5EF4-FFF2-40B4-BE49-F238E27FC236}">
                <a16:creationId xmlns:a16="http://schemas.microsoft.com/office/drawing/2014/main" id="{65AD856D-A6E4-4BB9-8AB8-1E055A57931D}"/>
              </a:ext>
            </a:extLst>
          </p:cNvPr>
          <p:cNvSpPr/>
          <p:nvPr/>
        </p:nvSpPr>
        <p:spPr>
          <a:xfrm>
            <a:off x="-41876" y="0"/>
            <a:ext cx="6906233" cy="5298878"/>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FC51878-166A-47C2-BE45-10C292C4FCE2}"/>
              </a:ext>
            </a:extLst>
          </p:cNvPr>
          <p:cNvCxnSpPr>
            <a:cxnSpLocks/>
          </p:cNvCxnSpPr>
          <p:nvPr/>
        </p:nvCxnSpPr>
        <p:spPr>
          <a:xfrm>
            <a:off x="695325" y="2987307"/>
            <a:ext cx="5476875" cy="0"/>
          </a:xfrm>
          <a:prstGeom prst="line">
            <a:avLst/>
          </a:prstGeom>
          <a:ln w="38100">
            <a:solidFill>
              <a:srgbClr val="AF2314"/>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C6086F9-EBAE-4C40-A2E4-DBCDBAE7FFF3}"/>
              </a:ext>
            </a:extLst>
          </p:cNvPr>
          <p:cNvSpPr/>
          <p:nvPr/>
        </p:nvSpPr>
        <p:spPr>
          <a:xfrm rot="5400000">
            <a:off x="3007236" y="-3007237"/>
            <a:ext cx="914399" cy="6928875"/>
          </a:xfrm>
          <a:prstGeom prst="rect">
            <a:avLst/>
          </a:prstGeom>
          <a:solidFill>
            <a:srgbClr val="AF2314"/>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26" name="TextBox 25">
            <a:extLst>
              <a:ext uri="{FF2B5EF4-FFF2-40B4-BE49-F238E27FC236}">
                <a16:creationId xmlns:a16="http://schemas.microsoft.com/office/drawing/2014/main" id="{6C8BB79D-1BAD-4244-A660-BCE3AF93E52E}"/>
              </a:ext>
            </a:extLst>
          </p:cNvPr>
          <p:cNvSpPr txBox="1"/>
          <p:nvPr/>
        </p:nvSpPr>
        <p:spPr>
          <a:xfrm>
            <a:off x="447676" y="217696"/>
            <a:ext cx="6010276" cy="461665"/>
          </a:xfrm>
          <a:prstGeom prst="rect">
            <a:avLst/>
          </a:prstGeom>
          <a:noFill/>
        </p:spPr>
        <p:txBody>
          <a:bodyPr wrap="square" rtlCol="0">
            <a:spAutoFit/>
          </a:bodyPr>
          <a:lstStyle/>
          <a:p>
            <a:pPr algn="ctr"/>
            <a:r>
              <a:rPr lang="en-US" sz="2400" b="1" dirty="0">
                <a:solidFill>
                  <a:schemeClr val="bg1"/>
                </a:solidFill>
                <a:ea typeface="Futura" panose="020B0602020204020303" pitchFamily="34" charset="-128"/>
                <a:cs typeface="Futura" panose="020B0602020204020303" pitchFamily="34" charset="-128"/>
              </a:rPr>
              <a:t>The Impact of Counterfeiting and Piracy</a:t>
            </a:r>
          </a:p>
        </p:txBody>
      </p:sp>
      <p:grpSp>
        <p:nvGrpSpPr>
          <p:cNvPr id="17" name="Group 16">
            <a:extLst>
              <a:ext uri="{FF2B5EF4-FFF2-40B4-BE49-F238E27FC236}">
                <a16:creationId xmlns:a16="http://schemas.microsoft.com/office/drawing/2014/main" id="{D1279C36-ECD4-491E-89F2-17D05DB97B12}"/>
              </a:ext>
            </a:extLst>
          </p:cNvPr>
          <p:cNvGrpSpPr/>
          <p:nvPr/>
        </p:nvGrpSpPr>
        <p:grpSpPr>
          <a:xfrm>
            <a:off x="1618037" y="1188321"/>
            <a:ext cx="3896820" cy="1584978"/>
            <a:chOff x="1618037" y="1188321"/>
            <a:chExt cx="3896820" cy="1584978"/>
          </a:xfrm>
        </p:grpSpPr>
        <p:sp>
          <p:nvSpPr>
            <p:cNvPr id="11" name="TextBox 10">
              <a:extLst>
                <a:ext uri="{FF2B5EF4-FFF2-40B4-BE49-F238E27FC236}">
                  <a16:creationId xmlns:a16="http://schemas.microsoft.com/office/drawing/2014/main" id="{D8DC5DC5-0DA4-442B-B30C-5C66FFB923F7}"/>
                </a:ext>
              </a:extLst>
            </p:cNvPr>
            <p:cNvSpPr txBox="1"/>
            <p:nvPr/>
          </p:nvSpPr>
          <p:spPr>
            <a:xfrm>
              <a:off x="3030709" y="1546004"/>
              <a:ext cx="2484148" cy="830997"/>
            </a:xfrm>
            <a:prstGeom prst="rect">
              <a:avLst/>
            </a:prstGeom>
            <a:noFill/>
          </p:spPr>
          <p:txBody>
            <a:bodyPr wrap="square" rtlCol="0">
              <a:spAutoFit/>
            </a:bodyPr>
            <a:lstStyle/>
            <a:p>
              <a:r>
                <a:rPr lang="en-US" sz="4800" b="1" dirty="0">
                  <a:solidFill>
                    <a:srgbClr val="C02616"/>
                  </a:solidFill>
                </a:rPr>
                <a:t>- $959B</a:t>
              </a:r>
              <a:endParaRPr lang="en-US" sz="4800" i="1" dirty="0">
                <a:solidFill>
                  <a:srgbClr val="C02616"/>
                </a:solidFill>
              </a:endParaRPr>
            </a:p>
          </p:txBody>
        </p:sp>
        <p:grpSp>
          <p:nvGrpSpPr>
            <p:cNvPr id="12" name="Group 11">
              <a:extLst>
                <a:ext uri="{FF2B5EF4-FFF2-40B4-BE49-F238E27FC236}">
                  <a16:creationId xmlns:a16="http://schemas.microsoft.com/office/drawing/2014/main" id="{97A50F55-E63A-4E69-A707-2EC69734FB8C}"/>
                </a:ext>
              </a:extLst>
            </p:cNvPr>
            <p:cNvGrpSpPr/>
            <p:nvPr/>
          </p:nvGrpSpPr>
          <p:grpSpPr>
            <a:xfrm>
              <a:off x="1618037" y="1188321"/>
              <a:ext cx="1584978" cy="1584978"/>
              <a:chOff x="1844022" y="1193609"/>
              <a:chExt cx="1584978" cy="1584978"/>
            </a:xfrm>
          </p:grpSpPr>
          <p:pic>
            <p:nvPicPr>
              <p:cNvPr id="13" name="Picture 12">
                <a:extLst>
                  <a:ext uri="{FF2B5EF4-FFF2-40B4-BE49-F238E27FC236}">
                    <a16:creationId xmlns:a16="http://schemas.microsoft.com/office/drawing/2014/main" id="{351BDB24-DFF8-46FC-A18C-51DE939A77A4}"/>
                  </a:ext>
                </a:extLst>
              </p:cNvPr>
              <p:cNvPicPr>
                <a:picLocks noChangeAspect="1"/>
              </p:cNvPicPr>
              <p:nvPr/>
            </p:nvPicPr>
            <p:blipFill>
              <a:blip r:embed="rId4"/>
              <a:stretch>
                <a:fillRect/>
              </a:stretch>
            </p:blipFill>
            <p:spPr>
              <a:xfrm>
                <a:off x="1844022" y="1193609"/>
                <a:ext cx="1584978" cy="1584978"/>
              </a:xfrm>
              <a:prstGeom prst="rect">
                <a:avLst/>
              </a:prstGeom>
            </p:spPr>
          </p:pic>
          <p:sp>
            <p:nvSpPr>
              <p:cNvPr id="14" name="Arrow: Up 13">
                <a:extLst>
                  <a:ext uri="{FF2B5EF4-FFF2-40B4-BE49-F238E27FC236}">
                    <a16:creationId xmlns:a16="http://schemas.microsoft.com/office/drawing/2014/main" id="{68488ACC-99BA-4A5A-8CB5-E963D79986CF}"/>
                  </a:ext>
                </a:extLst>
              </p:cNvPr>
              <p:cNvSpPr/>
              <p:nvPr/>
            </p:nvSpPr>
            <p:spPr>
              <a:xfrm rot="10800000">
                <a:off x="2776925" y="1970357"/>
                <a:ext cx="399787" cy="493829"/>
              </a:xfrm>
              <a:prstGeom prst="upArrow">
                <a:avLst>
                  <a:gd name="adj1" fmla="val 57895"/>
                  <a:gd name="adj2" fmla="val 62588"/>
                </a:avLst>
              </a:prstGeom>
              <a:solidFill>
                <a:schemeClr val="bg1"/>
              </a:solidFill>
              <a:ln w="76200">
                <a:solidFill>
                  <a:srgbClr val="AB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7A820C76-F353-4DA2-A8E2-54AFF42598E2}"/>
              </a:ext>
            </a:extLst>
          </p:cNvPr>
          <p:cNvGrpSpPr/>
          <p:nvPr/>
        </p:nvGrpSpPr>
        <p:grpSpPr>
          <a:xfrm>
            <a:off x="857036" y="3327228"/>
            <a:ext cx="5526232" cy="1008380"/>
            <a:chOff x="857036" y="3327228"/>
            <a:chExt cx="5526232" cy="1008380"/>
          </a:xfrm>
        </p:grpSpPr>
        <p:sp>
          <p:nvSpPr>
            <p:cNvPr id="18" name="TextBox 17">
              <a:extLst>
                <a:ext uri="{FF2B5EF4-FFF2-40B4-BE49-F238E27FC236}">
                  <a16:creationId xmlns:a16="http://schemas.microsoft.com/office/drawing/2014/main" id="{2FCBA33B-7A12-4725-A609-0CAA8F853C07}"/>
                </a:ext>
              </a:extLst>
            </p:cNvPr>
            <p:cNvSpPr txBox="1"/>
            <p:nvPr/>
          </p:nvSpPr>
          <p:spPr>
            <a:xfrm>
              <a:off x="2010729" y="3504611"/>
              <a:ext cx="4372539" cy="830997"/>
            </a:xfrm>
            <a:prstGeom prst="rect">
              <a:avLst/>
            </a:prstGeom>
            <a:noFill/>
          </p:spPr>
          <p:txBody>
            <a:bodyPr wrap="square" rtlCol="0">
              <a:spAutoFit/>
            </a:bodyPr>
            <a:lstStyle/>
            <a:p>
              <a:r>
                <a:rPr lang="en-US" sz="3200" b="1" dirty="0">
                  <a:solidFill>
                    <a:srgbClr val="C02616"/>
                  </a:solidFill>
                </a:rPr>
                <a:t>~</a:t>
              </a:r>
              <a:r>
                <a:rPr lang="en-US" sz="4800" b="1" dirty="0">
                  <a:solidFill>
                    <a:srgbClr val="C02616"/>
                  </a:solidFill>
                </a:rPr>
                <a:t>4.8M Jobs Lost</a:t>
              </a:r>
              <a:endParaRPr lang="en-US" sz="4800" i="1" dirty="0">
                <a:solidFill>
                  <a:srgbClr val="C02616"/>
                </a:solidFill>
              </a:endParaRPr>
            </a:p>
          </p:txBody>
        </p:sp>
        <p:pic>
          <p:nvPicPr>
            <p:cNvPr id="16" name="Picture 15">
              <a:extLst>
                <a:ext uri="{FF2B5EF4-FFF2-40B4-BE49-F238E27FC236}">
                  <a16:creationId xmlns:a16="http://schemas.microsoft.com/office/drawing/2014/main" id="{EEB14207-A603-4EB4-9483-88F2D0FE3758}"/>
                </a:ext>
              </a:extLst>
            </p:cNvPr>
            <p:cNvPicPr>
              <a:picLocks noChangeAspect="1"/>
            </p:cNvPicPr>
            <p:nvPr/>
          </p:nvPicPr>
          <p:blipFill>
            <a:blip r:embed="rId5"/>
            <a:stretch>
              <a:fillRect/>
            </a:stretch>
          </p:blipFill>
          <p:spPr>
            <a:xfrm>
              <a:off x="857036" y="3327228"/>
              <a:ext cx="1064193" cy="974536"/>
            </a:xfrm>
            <a:prstGeom prst="rect">
              <a:avLst/>
            </a:prstGeom>
          </p:spPr>
        </p:pic>
      </p:grpSp>
    </p:spTree>
    <p:extLst>
      <p:ext uri="{BB962C8B-B14F-4D97-AF65-F5344CB8AC3E}">
        <p14:creationId xmlns:p14="http://schemas.microsoft.com/office/powerpoint/2010/main" val="179082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0" presetClass="entr" presetSubtype="0"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75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378DD8-67D9-4759-BC60-625B6CFAA14C}"/>
              </a:ext>
            </a:extLst>
          </p:cNvPr>
          <p:cNvPicPr>
            <a:picLocks noChangeAspect="1"/>
          </p:cNvPicPr>
          <p:nvPr/>
        </p:nvPicPr>
        <p:blipFill>
          <a:blip r:embed="rId3"/>
          <a:stretch>
            <a:fillRect/>
          </a:stretch>
        </p:blipFill>
        <p:spPr>
          <a:xfrm>
            <a:off x="-321278" y="-50042"/>
            <a:ext cx="7703606" cy="5135736"/>
          </a:xfrm>
          <a:prstGeom prst="rect">
            <a:avLst/>
          </a:prstGeom>
        </p:spPr>
      </p:pic>
      <p:sp>
        <p:nvSpPr>
          <p:cNvPr id="2" name="Rectangle 1">
            <a:extLst>
              <a:ext uri="{FF2B5EF4-FFF2-40B4-BE49-F238E27FC236}">
                <a16:creationId xmlns:a16="http://schemas.microsoft.com/office/drawing/2014/main" id="{93BA93B9-2757-46A1-A0A4-AA23CD3AED2E}"/>
              </a:ext>
            </a:extLst>
          </p:cNvPr>
          <p:cNvSpPr/>
          <p:nvPr/>
        </p:nvSpPr>
        <p:spPr>
          <a:xfrm rot="5400000">
            <a:off x="1607479" y="-1661298"/>
            <a:ext cx="3643039" cy="6941751"/>
          </a:xfrm>
          <a:prstGeom prst="rect">
            <a:avLst/>
          </a:prstGeom>
          <a:solidFill>
            <a:srgbClr val="FFFFFF">
              <a:alpha val="89804"/>
            </a:srgbClr>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3" name="Rectangle 2">
            <a:extLst>
              <a:ext uri="{FF2B5EF4-FFF2-40B4-BE49-F238E27FC236}">
                <a16:creationId xmlns:a16="http://schemas.microsoft.com/office/drawing/2014/main" id="{D1BA7227-A9BC-4B41-8B53-CA321979B9CC}"/>
              </a:ext>
            </a:extLst>
          </p:cNvPr>
          <p:cNvSpPr/>
          <p:nvPr/>
        </p:nvSpPr>
        <p:spPr>
          <a:xfrm rot="5400000">
            <a:off x="2977832" y="582991"/>
            <a:ext cx="902333" cy="6941753"/>
          </a:xfrm>
          <a:prstGeom prst="rect">
            <a:avLst/>
          </a:prstGeom>
          <a:solidFill>
            <a:schemeClr val="bg1"/>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4" name="Rectangle 3">
            <a:extLst>
              <a:ext uri="{FF2B5EF4-FFF2-40B4-BE49-F238E27FC236}">
                <a16:creationId xmlns:a16="http://schemas.microsoft.com/office/drawing/2014/main" id="{2352DCBA-2F92-4A2E-9022-60ED74C6810C}"/>
              </a:ext>
            </a:extLst>
          </p:cNvPr>
          <p:cNvSpPr/>
          <p:nvPr/>
        </p:nvSpPr>
        <p:spPr>
          <a:xfrm rot="5400000">
            <a:off x="3051061" y="1302779"/>
            <a:ext cx="755876" cy="6941753"/>
          </a:xfrm>
          <a:prstGeom prst="rect">
            <a:avLst/>
          </a:prstGeom>
          <a:solidFill>
            <a:srgbClr val="AF2314"/>
          </a:solidFill>
          <a:ln w="12700" cap="flat" cmpd="sng" algn="ctr">
            <a:noFill/>
            <a:prstDash val="solid"/>
            <a:miter lim="800000"/>
          </a:ln>
          <a:effectLst/>
        </p:spPr>
        <p:txBody>
          <a:bodyPr rtlCol="0" anchor="ctr"/>
          <a:lstStyle/>
          <a:p>
            <a:pPr algn="ctr" defTabSz="685783">
              <a:defRPr/>
            </a:pPr>
            <a:endParaRPr lang="en-US" sz="1013" kern="0">
              <a:solidFill>
                <a:srgbClr val="FFFFFF"/>
              </a:solidFill>
              <a:latin typeface="Rockwell" panose="02060603020205020403"/>
              <a:ea typeface=""/>
              <a:cs typeface=""/>
            </a:endParaRPr>
          </a:p>
        </p:txBody>
      </p:sp>
      <p:sp>
        <p:nvSpPr>
          <p:cNvPr id="6" name="TextBox 5">
            <a:extLst>
              <a:ext uri="{FF2B5EF4-FFF2-40B4-BE49-F238E27FC236}">
                <a16:creationId xmlns:a16="http://schemas.microsoft.com/office/drawing/2014/main" id="{665C904C-C1C6-43E9-A84B-601663CE6818}"/>
              </a:ext>
            </a:extLst>
          </p:cNvPr>
          <p:cNvSpPr txBox="1"/>
          <p:nvPr/>
        </p:nvSpPr>
        <p:spPr>
          <a:xfrm>
            <a:off x="83821" y="4533599"/>
            <a:ext cx="6690360" cy="461665"/>
          </a:xfrm>
          <a:prstGeom prst="rect">
            <a:avLst/>
          </a:prstGeom>
          <a:noFill/>
        </p:spPr>
        <p:txBody>
          <a:bodyPr wrap="square" rtlCol="0">
            <a:spAutoFit/>
          </a:bodyPr>
          <a:lstStyle/>
          <a:p>
            <a:pPr algn="ctr"/>
            <a:r>
              <a:rPr lang="en-US" sz="2400" b="1" dirty="0">
                <a:solidFill>
                  <a:schemeClr val="bg1"/>
                </a:solidFill>
                <a:ea typeface="Futura" panose="020B0602020204020303" pitchFamily="34" charset="-128"/>
                <a:cs typeface="Futura" panose="020B0602020204020303" pitchFamily="34" charset="-128"/>
              </a:rPr>
              <a:t>Innovation &amp; Invention Equates to Success</a:t>
            </a:r>
          </a:p>
        </p:txBody>
      </p:sp>
      <p:graphicFrame>
        <p:nvGraphicFramePr>
          <p:cNvPr id="10" name="Chart 9">
            <a:extLst>
              <a:ext uri="{FF2B5EF4-FFF2-40B4-BE49-F238E27FC236}">
                <a16:creationId xmlns:a16="http://schemas.microsoft.com/office/drawing/2014/main" id="{7E874576-B138-4140-9426-90101A72FE49}"/>
              </a:ext>
            </a:extLst>
          </p:cNvPr>
          <p:cNvGraphicFramePr/>
          <p:nvPr>
            <p:extLst>
              <p:ext uri="{D42A27DB-BD31-4B8C-83A1-F6EECF244321}">
                <p14:modId xmlns:p14="http://schemas.microsoft.com/office/powerpoint/2010/main" val="738973984"/>
              </p:ext>
            </p:extLst>
          </p:nvPr>
        </p:nvGraphicFramePr>
        <p:xfrm>
          <a:off x="688182" y="365994"/>
          <a:ext cx="5445918" cy="3643039"/>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B8BCBAA-BE44-48E0-8E59-4734588453AE}"/>
              </a:ext>
            </a:extLst>
          </p:cNvPr>
          <p:cNvSpPr txBox="1"/>
          <p:nvPr/>
        </p:nvSpPr>
        <p:spPr>
          <a:xfrm>
            <a:off x="526165" y="3977673"/>
            <a:ext cx="5915027" cy="369332"/>
          </a:xfrm>
          <a:prstGeom prst="rect">
            <a:avLst/>
          </a:prstGeom>
          <a:noFill/>
        </p:spPr>
        <p:txBody>
          <a:bodyPr wrap="square" rtlCol="0">
            <a:spAutoFit/>
          </a:bodyPr>
          <a:lstStyle/>
          <a:p>
            <a:pPr algn="ctr"/>
            <a:r>
              <a:rPr lang="en-US" b="1" dirty="0">
                <a:solidFill>
                  <a:schemeClr val="bg1">
                    <a:lumMod val="50000"/>
                  </a:schemeClr>
                </a:solidFill>
                <a:ea typeface="Futura" panose="020B0602020204020303" pitchFamily="34" charset="-128"/>
                <a:cs typeface="Futura" panose="020B0602020204020303" pitchFamily="34" charset="-128"/>
              </a:rPr>
              <a:t>Annual Income</a:t>
            </a:r>
          </a:p>
        </p:txBody>
      </p:sp>
    </p:spTree>
    <p:extLst>
      <p:ext uri="{BB962C8B-B14F-4D97-AF65-F5344CB8AC3E}">
        <p14:creationId xmlns:p14="http://schemas.microsoft.com/office/powerpoint/2010/main" val="216527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09DD84-6943-46E2-A9B9-E1F0504C3AAA}"/>
              </a:ext>
            </a:extLst>
          </p:cNvPr>
          <p:cNvSpPr/>
          <p:nvPr/>
        </p:nvSpPr>
        <p:spPr>
          <a:xfrm rot="5400000">
            <a:off x="2963182" y="-3032012"/>
            <a:ext cx="931635" cy="6962279"/>
          </a:xfrm>
          <a:prstGeom prst="rect">
            <a:avLst/>
          </a:prstGeom>
          <a:solidFill>
            <a:srgbClr val="FFA3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3" name="Rectangle 2">
            <a:extLst>
              <a:ext uri="{FF2B5EF4-FFF2-40B4-BE49-F238E27FC236}">
                <a16:creationId xmlns:a16="http://schemas.microsoft.com/office/drawing/2014/main" id="{7D301470-9563-485B-A722-FB153DFA5A4E}"/>
              </a:ext>
            </a:extLst>
          </p:cNvPr>
          <p:cNvSpPr/>
          <p:nvPr/>
        </p:nvSpPr>
        <p:spPr>
          <a:xfrm rot="5400000">
            <a:off x="2959923" y="-3034244"/>
            <a:ext cx="938151" cy="6962282"/>
          </a:xfrm>
          <a:prstGeom prst="rect">
            <a:avLst/>
          </a:prstGeom>
          <a:solidFill>
            <a:srgbClr val="43B0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4" name="Rectangle 3">
            <a:extLst>
              <a:ext uri="{FF2B5EF4-FFF2-40B4-BE49-F238E27FC236}">
                <a16:creationId xmlns:a16="http://schemas.microsoft.com/office/drawing/2014/main" id="{DC38FB2B-8EAF-4DDB-B4BD-979A1E6EF171}"/>
              </a:ext>
            </a:extLst>
          </p:cNvPr>
          <p:cNvSpPr/>
          <p:nvPr/>
        </p:nvSpPr>
        <p:spPr>
          <a:xfrm rot="5400000">
            <a:off x="2959919" y="-3034241"/>
            <a:ext cx="938150" cy="6962279"/>
          </a:xfrm>
          <a:prstGeom prst="rect">
            <a:avLst/>
          </a:prstGeom>
          <a:solidFill>
            <a:srgbClr val="AB23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rgbClr val="AB2328"/>
              </a:solidFill>
            </a:endParaRPr>
          </a:p>
        </p:txBody>
      </p:sp>
      <p:sp>
        <p:nvSpPr>
          <p:cNvPr id="6" name="Rectangle 5">
            <a:extLst>
              <a:ext uri="{FF2B5EF4-FFF2-40B4-BE49-F238E27FC236}">
                <a16:creationId xmlns:a16="http://schemas.microsoft.com/office/drawing/2014/main" id="{ACDEFB28-B5BC-4DA9-B450-21D0E06F05D2}"/>
              </a:ext>
            </a:extLst>
          </p:cNvPr>
          <p:cNvSpPr/>
          <p:nvPr/>
        </p:nvSpPr>
        <p:spPr>
          <a:xfrm>
            <a:off x="302560" y="217195"/>
            <a:ext cx="6265880" cy="461665"/>
          </a:xfrm>
          <a:prstGeom prst="rect">
            <a:avLst/>
          </a:prstGeom>
        </p:spPr>
        <p:txBody>
          <a:bodyPr wrap="square" anchor="t">
            <a:spAutoFit/>
          </a:bodyPr>
          <a:lstStyle/>
          <a:p>
            <a:pPr algn="ctr"/>
            <a:r>
              <a:rPr lang="en-US" sz="2400" b="1" dirty="0">
                <a:solidFill>
                  <a:schemeClr val="bg1"/>
                </a:solidFill>
                <a:ea typeface="Futura" panose="020B0602020204020303" pitchFamily="34" charset="-128"/>
                <a:cs typeface="Futura" panose="020B0602020204020303" pitchFamily="34" charset="-128"/>
              </a:rPr>
              <a:t>Disparity in Innovation Rates</a:t>
            </a:r>
          </a:p>
        </p:txBody>
      </p:sp>
      <p:sp>
        <p:nvSpPr>
          <p:cNvPr id="9" name="Rectangle 8">
            <a:extLst>
              <a:ext uri="{FF2B5EF4-FFF2-40B4-BE49-F238E27FC236}">
                <a16:creationId xmlns:a16="http://schemas.microsoft.com/office/drawing/2014/main" id="{75D1D22D-CDD0-43E0-9541-85AAB6EA584F}"/>
              </a:ext>
            </a:extLst>
          </p:cNvPr>
          <p:cNvSpPr/>
          <p:nvPr/>
        </p:nvSpPr>
        <p:spPr>
          <a:xfrm>
            <a:off x="4606689" y="3912167"/>
            <a:ext cx="2007008" cy="338554"/>
          </a:xfrm>
          <a:prstGeom prst="rect">
            <a:avLst/>
          </a:prstGeom>
        </p:spPr>
        <p:txBody>
          <a:bodyPr wrap="square">
            <a:spAutoFit/>
          </a:bodyPr>
          <a:lstStyle/>
          <a:p>
            <a:pPr algn="ctr">
              <a:spcBef>
                <a:spcPts val="700"/>
              </a:spcBef>
            </a:pPr>
            <a:r>
              <a:rPr lang="en-US" sz="1600" b="1" dirty="0">
                <a:solidFill>
                  <a:srgbClr val="AB2328"/>
                </a:solidFill>
              </a:rPr>
              <a:t>Gender</a:t>
            </a:r>
            <a:endParaRPr lang="en-US" sz="1600" dirty="0"/>
          </a:p>
        </p:txBody>
      </p:sp>
      <p:graphicFrame>
        <p:nvGraphicFramePr>
          <p:cNvPr id="12" name="Chart 11">
            <a:extLst>
              <a:ext uri="{FF2B5EF4-FFF2-40B4-BE49-F238E27FC236}">
                <a16:creationId xmlns:a16="http://schemas.microsoft.com/office/drawing/2014/main" id="{A3DDF7BB-6E60-471A-A629-B5BC56F5A8B4}"/>
              </a:ext>
            </a:extLst>
          </p:cNvPr>
          <p:cNvGraphicFramePr/>
          <p:nvPr>
            <p:extLst>
              <p:ext uri="{D42A27DB-BD31-4B8C-83A1-F6EECF244321}">
                <p14:modId xmlns:p14="http://schemas.microsoft.com/office/powerpoint/2010/main" val="2455388184"/>
              </p:ext>
            </p:extLst>
          </p:nvPr>
        </p:nvGraphicFramePr>
        <p:xfrm>
          <a:off x="44945" y="1831389"/>
          <a:ext cx="2265274" cy="21324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86E320CB-B408-4814-A65C-2179A90FC5BB}"/>
              </a:ext>
            </a:extLst>
          </p:cNvPr>
          <p:cNvGraphicFramePr/>
          <p:nvPr>
            <p:extLst>
              <p:ext uri="{D42A27DB-BD31-4B8C-83A1-F6EECF244321}">
                <p14:modId xmlns:p14="http://schemas.microsoft.com/office/powerpoint/2010/main" val="2451558365"/>
              </p:ext>
            </p:extLst>
          </p:nvPr>
        </p:nvGraphicFramePr>
        <p:xfrm>
          <a:off x="2289067" y="1831389"/>
          <a:ext cx="2265274" cy="21324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DDBF762F-1810-43B3-9C24-181CC10BCD49}"/>
              </a:ext>
            </a:extLst>
          </p:cNvPr>
          <p:cNvGraphicFramePr/>
          <p:nvPr>
            <p:extLst>
              <p:ext uri="{D42A27DB-BD31-4B8C-83A1-F6EECF244321}">
                <p14:modId xmlns:p14="http://schemas.microsoft.com/office/powerpoint/2010/main" val="144912327"/>
              </p:ext>
            </p:extLst>
          </p:nvPr>
        </p:nvGraphicFramePr>
        <p:xfrm>
          <a:off x="4504728" y="1831389"/>
          <a:ext cx="2265274" cy="2132437"/>
        </p:xfrm>
        <a:graphic>
          <a:graphicData uri="http://schemas.openxmlformats.org/drawingml/2006/chart">
            <c:chart xmlns:c="http://schemas.openxmlformats.org/drawingml/2006/chart" xmlns:r="http://schemas.openxmlformats.org/officeDocument/2006/relationships" r:id="rId5"/>
          </a:graphicData>
        </a:graphic>
      </p:graphicFrame>
      <p:pic>
        <p:nvPicPr>
          <p:cNvPr id="18" name="Picture 17">
            <a:extLst>
              <a:ext uri="{FF2B5EF4-FFF2-40B4-BE49-F238E27FC236}">
                <a16:creationId xmlns:a16="http://schemas.microsoft.com/office/drawing/2014/main" id="{D05F2153-28E0-4A89-9376-F9132763F730}"/>
              </a:ext>
            </a:extLst>
          </p:cNvPr>
          <p:cNvPicPr>
            <a:picLocks noChangeAspect="1"/>
          </p:cNvPicPr>
          <p:nvPr/>
        </p:nvPicPr>
        <p:blipFill>
          <a:blip r:embed="rId6"/>
          <a:stretch>
            <a:fillRect/>
          </a:stretch>
        </p:blipFill>
        <p:spPr>
          <a:xfrm>
            <a:off x="683162" y="2417126"/>
            <a:ext cx="993048" cy="993048"/>
          </a:xfrm>
          <a:prstGeom prst="rect">
            <a:avLst/>
          </a:prstGeom>
        </p:spPr>
      </p:pic>
      <p:pic>
        <p:nvPicPr>
          <p:cNvPr id="20" name="Picture 19">
            <a:extLst>
              <a:ext uri="{FF2B5EF4-FFF2-40B4-BE49-F238E27FC236}">
                <a16:creationId xmlns:a16="http://schemas.microsoft.com/office/drawing/2014/main" id="{CCAF754C-1211-4CB7-8D09-1F08ADEA116E}"/>
              </a:ext>
            </a:extLst>
          </p:cNvPr>
          <p:cNvPicPr>
            <a:picLocks noChangeAspect="1"/>
          </p:cNvPicPr>
          <p:nvPr/>
        </p:nvPicPr>
        <p:blipFill>
          <a:blip r:embed="rId7"/>
          <a:stretch>
            <a:fillRect/>
          </a:stretch>
        </p:blipFill>
        <p:spPr>
          <a:xfrm>
            <a:off x="2923076" y="2401083"/>
            <a:ext cx="993048" cy="993048"/>
          </a:xfrm>
          <a:prstGeom prst="rect">
            <a:avLst/>
          </a:prstGeom>
        </p:spPr>
      </p:pic>
      <p:pic>
        <p:nvPicPr>
          <p:cNvPr id="22" name="Picture 21">
            <a:extLst>
              <a:ext uri="{FF2B5EF4-FFF2-40B4-BE49-F238E27FC236}">
                <a16:creationId xmlns:a16="http://schemas.microsoft.com/office/drawing/2014/main" id="{FAB47244-940C-41AE-8A99-D1B741D67169}"/>
              </a:ext>
            </a:extLst>
          </p:cNvPr>
          <p:cNvPicPr>
            <a:picLocks noChangeAspect="1"/>
          </p:cNvPicPr>
          <p:nvPr/>
        </p:nvPicPr>
        <p:blipFill>
          <a:blip r:embed="rId8"/>
          <a:stretch>
            <a:fillRect/>
          </a:stretch>
        </p:blipFill>
        <p:spPr>
          <a:xfrm>
            <a:off x="5137912" y="2417126"/>
            <a:ext cx="993048" cy="993048"/>
          </a:xfrm>
          <a:prstGeom prst="rect">
            <a:avLst/>
          </a:prstGeom>
        </p:spPr>
      </p:pic>
      <p:sp>
        <p:nvSpPr>
          <p:cNvPr id="19" name="Rectangle 18">
            <a:extLst>
              <a:ext uri="{FF2B5EF4-FFF2-40B4-BE49-F238E27FC236}">
                <a16:creationId xmlns:a16="http://schemas.microsoft.com/office/drawing/2014/main" id="{CCBC13A0-6DB8-40AF-A372-FF771EFF500A}"/>
              </a:ext>
            </a:extLst>
          </p:cNvPr>
          <p:cNvSpPr/>
          <p:nvPr/>
        </p:nvSpPr>
        <p:spPr>
          <a:xfrm>
            <a:off x="120732" y="3912167"/>
            <a:ext cx="2007008" cy="338554"/>
          </a:xfrm>
          <a:prstGeom prst="rect">
            <a:avLst/>
          </a:prstGeom>
        </p:spPr>
        <p:txBody>
          <a:bodyPr wrap="square">
            <a:spAutoFit/>
          </a:bodyPr>
          <a:lstStyle/>
          <a:p>
            <a:pPr algn="ctr">
              <a:spcBef>
                <a:spcPts val="700"/>
              </a:spcBef>
            </a:pPr>
            <a:r>
              <a:rPr lang="en-US" sz="1600" b="1" dirty="0">
                <a:solidFill>
                  <a:srgbClr val="AB2328"/>
                </a:solidFill>
              </a:rPr>
              <a:t>Socioeconomic Class</a:t>
            </a:r>
            <a:endParaRPr lang="en-US" sz="1600" dirty="0"/>
          </a:p>
        </p:txBody>
      </p:sp>
      <p:sp>
        <p:nvSpPr>
          <p:cNvPr id="21" name="Rectangle 20">
            <a:extLst>
              <a:ext uri="{FF2B5EF4-FFF2-40B4-BE49-F238E27FC236}">
                <a16:creationId xmlns:a16="http://schemas.microsoft.com/office/drawing/2014/main" id="{D207FE65-103D-4506-AF01-84E4955F69AC}"/>
              </a:ext>
            </a:extLst>
          </p:cNvPr>
          <p:cNvSpPr/>
          <p:nvPr/>
        </p:nvSpPr>
        <p:spPr>
          <a:xfrm>
            <a:off x="2417202" y="3912167"/>
            <a:ext cx="2007008" cy="338554"/>
          </a:xfrm>
          <a:prstGeom prst="rect">
            <a:avLst/>
          </a:prstGeom>
        </p:spPr>
        <p:txBody>
          <a:bodyPr wrap="square">
            <a:spAutoFit/>
          </a:bodyPr>
          <a:lstStyle/>
          <a:p>
            <a:pPr algn="ctr">
              <a:spcBef>
                <a:spcPts val="700"/>
              </a:spcBef>
            </a:pPr>
            <a:r>
              <a:rPr lang="en-US" sz="1600" b="1" dirty="0">
                <a:solidFill>
                  <a:srgbClr val="AB2328"/>
                </a:solidFill>
              </a:rPr>
              <a:t>Race</a:t>
            </a:r>
            <a:endParaRPr lang="en-US" sz="1600" dirty="0"/>
          </a:p>
        </p:txBody>
      </p:sp>
      <p:sp>
        <p:nvSpPr>
          <p:cNvPr id="23" name="Rectangle 22">
            <a:extLst>
              <a:ext uri="{FF2B5EF4-FFF2-40B4-BE49-F238E27FC236}">
                <a16:creationId xmlns:a16="http://schemas.microsoft.com/office/drawing/2014/main" id="{BB6E8763-4E24-40D3-926F-647792B1A0CD}"/>
              </a:ext>
            </a:extLst>
          </p:cNvPr>
          <p:cNvSpPr/>
          <p:nvPr/>
        </p:nvSpPr>
        <p:spPr>
          <a:xfrm>
            <a:off x="2469564" y="2740662"/>
            <a:ext cx="478872" cy="338554"/>
          </a:xfrm>
          <a:prstGeom prst="rect">
            <a:avLst/>
          </a:prstGeom>
        </p:spPr>
        <p:txBody>
          <a:bodyPr wrap="square">
            <a:spAutoFit/>
          </a:bodyPr>
          <a:lstStyle/>
          <a:p>
            <a:pPr algn="ctr">
              <a:spcBef>
                <a:spcPts val="700"/>
              </a:spcBef>
            </a:pPr>
            <a:r>
              <a:rPr lang="en-US" sz="1600" b="1" dirty="0">
                <a:solidFill>
                  <a:srgbClr val="AB2328"/>
                </a:solidFill>
              </a:rPr>
              <a:t>3X</a:t>
            </a:r>
            <a:endParaRPr lang="en-US" sz="1600" dirty="0"/>
          </a:p>
        </p:txBody>
      </p:sp>
      <p:sp>
        <p:nvSpPr>
          <p:cNvPr id="24" name="Rectangle 23">
            <a:extLst>
              <a:ext uri="{FF2B5EF4-FFF2-40B4-BE49-F238E27FC236}">
                <a16:creationId xmlns:a16="http://schemas.microsoft.com/office/drawing/2014/main" id="{6F10EEB4-79E2-4F82-8330-11931ADB19EB}"/>
              </a:ext>
            </a:extLst>
          </p:cNvPr>
          <p:cNvSpPr/>
          <p:nvPr/>
        </p:nvSpPr>
        <p:spPr>
          <a:xfrm>
            <a:off x="127730" y="2730619"/>
            <a:ext cx="716868" cy="338554"/>
          </a:xfrm>
          <a:prstGeom prst="rect">
            <a:avLst/>
          </a:prstGeom>
        </p:spPr>
        <p:txBody>
          <a:bodyPr wrap="square">
            <a:spAutoFit/>
          </a:bodyPr>
          <a:lstStyle/>
          <a:p>
            <a:pPr algn="ctr">
              <a:spcBef>
                <a:spcPts val="700"/>
              </a:spcBef>
            </a:pPr>
            <a:r>
              <a:rPr lang="en-US" sz="1600" b="1" dirty="0">
                <a:solidFill>
                  <a:srgbClr val="AB2328"/>
                </a:solidFill>
              </a:rPr>
              <a:t>10X</a:t>
            </a:r>
            <a:endParaRPr lang="en-US" sz="1600" dirty="0"/>
          </a:p>
        </p:txBody>
      </p:sp>
      <p:sp>
        <p:nvSpPr>
          <p:cNvPr id="26" name="Rectangle 25">
            <a:extLst>
              <a:ext uri="{FF2B5EF4-FFF2-40B4-BE49-F238E27FC236}">
                <a16:creationId xmlns:a16="http://schemas.microsoft.com/office/drawing/2014/main" id="{AAE75ABB-7A79-4991-8FD3-20006D0FB409}"/>
              </a:ext>
            </a:extLst>
          </p:cNvPr>
          <p:cNvSpPr/>
          <p:nvPr/>
        </p:nvSpPr>
        <p:spPr>
          <a:xfrm>
            <a:off x="4713686" y="2759638"/>
            <a:ext cx="478872" cy="338554"/>
          </a:xfrm>
          <a:prstGeom prst="rect">
            <a:avLst/>
          </a:prstGeom>
        </p:spPr>
        <p:txBody>
          <a:bodyPr wrap="square">
            <a:spAutoFit/>
          </a:bodyPr>
          <a:lstStyle/>
          <a:p>
            <a:pPr algn="ctr">
              <a:spcBef>
                <a:spcPts val="700"/>
              </a:spcBef>
            </a:pPr>
            <a:r>
              <a:rPr lang="en-US" sz="1600" b="1" dirty="0">
                <a:solidFill>
                  <a:srgbClr val="AB2328"/>
                </a:solidFill>
              </a:rPr>
              <a:t>4X</a:t>
            </a:r>
            <a:endParaRPr lang="en-US" sz="1600" dirty="0"/>
          </a:p>
        </p:txBody>
      </p:sp>
    </p:spTree>
    <p:extLst>
      <p:ext uri="{BB962C8B-B14F-4D97-AF65-F5344CB8AC3E}">
        <p14:creationId xmlns:p14="http://schemas.microsoft.com/office/powerpoint/2010/main" val="423376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50" fill="hold"/>
                                        <p:tgtEl>
                                          <p:spTgt spid="3"/>
                                        </p:tgtEl>
                                        <p:attrNameLst>
                                          <p:attrName>ppt_x</p:attrName>
                                        </p:attrNameLst>
                                      </p:cBhvr>
                                      <p:tavLst>
                                        <p:tav tm="0">
                                          <p:val>
                                            <p:strVal val="#ppt_x"/>
                                          </p:val>
                                        </p:tav>
                                        <p:tav tm="100000">
                                          <p:val>
                                            <p:strVal val="#ppt_x"/>
                                          </p:val>
                                        </p:tav>
                                      </p:tavLst>
                                    </p:anim>
                                    <p:anim calcmode="lin" valueType="num">
                                      <p:cBhvr additive="base">
                                        <p:cTn id="12" dur="2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50" fill="hold"/>
                                        <p:tgtEl>
                                          <p:spTgt spid="4"/>
                                        </p:tgtEl>
                                        <p:attrNameLst>
                                          <p:attrName>ppt_x</p:attrName>
                                        </p:attrNameLst>
                                      </p:cBhvr>
                                      <p:tavLst>
                                        <p:tav tm="0">
                                          <p:val>
                                            <p:strVal val="#ppt_x"/>
                                          </p:val>
                                        </p:tav>
                                        <p:tav tm="100000">
                                          <p:val>
                                            <p:strVal val="#ppt_x"/>
                                          </p:val>
                                        </p:tav>
                                      </p:tavLst>
                                    </p:anim>
                                    <p:anim calcmode="lin" valueType="num">
                                      <p:cBhvr additive="base">
                                        <p:cTn id="16" dur="250" fill="hold"/>
                                        <p:tgtEl>
                                          <p:spTgt spid="4"/>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21" presetClass="entr" presetSubtype="1" fill="hold" grpId="0" nodeType="withEffect">
                                  <p:stCondLst>
                                    <p:cond delay="25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1500"/>
                                        <p:tgtEl>
                                          <p:spTgt spid="12"/>
                                        </p:tgtEl>
                                      </p:cBhvr>
                                    </p:animEffect>
                                  </p:childTnLst>
                                </p:cTn>
                              </p:par>
                              <p:par>
                                <p:cTn id="26" presetID="10" presetClass="entr" presetSubtype="0" fill="hold" nodeType="withEffect">
                                  <p:stCondLst>
                                    <p:cond delay="5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21" presetClass="entr" presetSubtype="1" fill="hold" grpId="0" nodeType="withEffect">
                                  <p:stCondLst>
                                    <p:cond delay="75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1500"/>
                                        <p:tgtEl>
                                          <p:spTgt spid="15"/>
                                        </p:tgtEl>
                                      </p:cBhvr>
                                    </p:animEffect>
                                  </p:childTnLst>
                                </p:cTn>
                              </p:par>
                              <p:par>
                                <p:cTn id="32" presetID="10" presetClass="entr" presetSubtype="0" fill="hold" nodeType="withEffect">
                                  <p:stCondLst>
                                    <p:cond delay="10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21" presetClass="entr" presetSubtype="1" fill="hold" grpId="0" nodeType="withEffect">
                                  <p:stCondLst>
                                    <p:cond delay="125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1500"/>
                                        <p:tgtEl>
                                          <p:spTgt spid="16"/>
                                        </p:tgtEl>
                                      </p:cBhvr>
                                    </p:animEffect>
                                  </p:childTnLst>
                                </p:cTn>
                              </p:par>
                              <p:par>
                                <p:cTn id="38" presetID="12" presetClass="entr" presetSubtype="1" fill="hold" grpId="0" nodeType="withEffect">
                                  <p:stCondLst>
                                    <p:cond delay="175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down)">
                                      <p:cBhvr>
                                        <p:cTn id="41" dur="500"/>
                                        <p:tgtEl>
                                          <p:spTgt spid="9"/>
                                        </p:tgtEl>
                                      </p:cBhvr>
                                    </p:animEffect>
                                  </p:childTnLst>
                                </p:cTn>
                              </p:par>
                              <p:par>
                                <p:cTn id="42" presetID="12" presetClass="entr" presetSubtype="1" fill="hold" grpId="0" nodeType="withEffect">
                                  <p:stCondLst>
                                    <p:cond delay="175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p:tgtEl>
                                          <p:spTgt spid="19"/>
                                        </p:tgtEl>
                                        <p:attrNameLst>
                                          <p:attrName>ppt_y</p:attrName>
                                        </p:attrNameLst>
                                      </p:cBhvr>
                                      <p:tavLst>
                                        <p:tav tm="0">
                                          <p:val>
                                            <p:strVal val="#ppt_y-#ppt_h*1.125000"/>
                                          </p:val>
                                        </p:tav>
                                        <p:tav tm="100000">
                                          <p:val>
                                            <p:strVal val="#ppt_y"/>
                                          </p:val>
                                        </p:tav>
                                      </p:tavLst>
                                    </p:anim>
                                    <p:animEffect transition="in" filter="wipe(down)">
                                      <p:cBhvr>
                                        <p:cTn id="45" dur="500"/>
                                        <p:tgtEl>
                                          <p:spTgt spid="19"/>
                                        </p:tgtEl>
                                      </p:cBhvr>
                                    </p:animEffect>
                                  </p:childTnLst>
                                </p:cTn>
                              </p:par>
                              <p:par>
                                <p:cTn id="46" presetID="12" presetClass="entr" presetSubtype="1" fill="hold" grpId="0" nodeType="withEffect">
                                  <p:stCondLst>
                                    <p:cond delay="175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p:tgtEl>
                                          <p:spTgt spid="21"/>
                                        </p:tgtEl>
                                        <p:attrNameLst>
                                          <p:attrName>ppt_y</p:attrName>
                                        </p:attrNameLst>
                                      </p:cBhvr>
                                      <p:tavLst>
                                        <p:tav tm="0">
                                          <p:val>
                                            <p:strVal val="#ppt_y-#ppt_h*1.125000"/>
                                          </p:val>
                                        </p:tav>
                                        <p:tav tm="100000">
                                          <p:val>
                                            <p:strVal val="#ppt_y"/>
                                          </p:val>
                                        </p:tav>
                                      </p:tavLst>
                                    </p:anim>
                                    <p:animEffect transition="in" filter="wipe(down)">
                                      <p:cBhvr>
                                        <p:cTn id="49" dur="500"/>
                                        <p:tgtEl>
                                          <p:spTgt spid="21"/>
                                        </p:tgtEl>
                                      </p:cBhvr>
                                    </p:animEffect>
                                  </p:childTnLst>
                                </p:cTn>
                              </p:par>
                              <p:par>
                                <p:cTn id="50" presetID="12" presetClass="entr" presetSubtype="1" fill="hold" grpId="0" nodeType="withEffect">
                                  <p:stCondLst>
                                    <p:cond delay="175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p:tgtEl>
                                          <p:spTgt spid="23"/>
                                        </p:tgtEl>
                                        <p:attrNameLst>
                                          <p:attrName>ppt_y</p:attrName>
                                        </p:attrNameLst>
                                      </p:cBhvr>
                                      <p:tavLst>
                                        <p:tav tm="0">
                                          <p:val>
                                            <p:strVal val="#ppt_y-#ppt_h*1.125000"/>
                                          </p:val>
                                        </p:tav>
                                        <p:tav tm="100000">
                                          <p:val>
                                            <p:strVal val="#ppt_y"/>
                                          </p:val>
                                        </p:tav>
                                      </p:tavLst>
                                    </p:anim>
                                    <p:animEffect transition="in" filter="wipe(down)">
                                      <p:cBhvr>
                                        <p:cTn id="53" dur="500"/>
                                        <p:tgtEl>
                                          <p:spTgt spid="23"/>
                                        </p:tgtEl>
                                      </p:cBhvr>
                                    </p:animEffect>
                                  </p:childTnLst>
                                </p:cTn>
                              </p:par>
                              <p:par>
                                <p:cTn id="54" presetID="12" presetClass="entr" presetSubtype="1" fill="hold" grpId="0" nodeType="withEffect">
                                  <p:stCondLst>
                                    <p:cond delay="175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p:tgtEl>
                                          <p:spTgt spid="24"/>
                                        </p:tgtEl>
                                        <p:attrNameLst>
                                          <p:attrName>ppt_y</p:attrName>
                                        </p:attrNameLst>
                                      </p:cBhvr>
                                      <p:tavLst>
                                        <p:tav tm="0">
                                          <p:val>
                                            <p:strVal val="#ppt_y-#ppt_h*1.125000"/>
                                          </p:val>
                                        </p:tav>
                                        <p:tav tm="100000">
                                          <p:val>
                                            <p:strVal val="#ppt_y"/>
                                          </p:val>
                                        </p:tav>
                                      </p:tavLst>
                                    </p:anim>
                                    <p:animEffect transition="in" filter="wipe(down)">
                                      <p:cBhvr>
                                        <p:cTn id="57" dur="500"/>
                                        <p:tgtEl>
                                          <p:spTgt spid="24"/>
                                        </p:tgtEl>
                                      </p:cBhvr>
                                    </p:animEffect>
                                  </p:childTnLst>
                                </p:cTn>
                              </p:par>
                              <p:par>
                                <p:cTn id="58" presetID="12" presetClass="entr" presetSubtype="1" fill="hold" grpId="0" nodeType="withEffect">
                                  <p:stCondLst>
                                    <p:cond delay="175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p:tgtEl>
                                          <p:spTgt spid="26"/>
                                        </p:tgtEl>
                                        <p:attrNameLst>
                                          <p:attrName>ppt_y</p:attrName>
                                        </p:attrNameLst>
                                      </p:cBhvr>
                                      <p:tavLst>
                                        <p:tav tm="0">
                                          <p:val>
                                            <p:strVal val="#ppt_y-#ppt_h*1.125000"/>
                                          </p:val>
                                        </p:tav>
                                        <p:tav tm="100000">
                                          <p:val>
                                            <p:strVal val="#ppt_y"/>
                                          </p:val>
                                        </p:tav>
                                      </p:tavLst>
                                    </p:anim>
                                    <p:animEffect transition="in" filter="wipe(down)">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9" grpId="0"/>
      <p:bldGraphic spid="12" grpId="0">
        <p:bldAsOne/>
      </p:bldGraphic>
      <p:bldGraphic spid="15" grpId="0">
        <p:bldAsOne/>
      </p:bldGraphic>
      <p:bldGraphic spid="16" grpId="0">
        <p:bldAsOne/>
      </p:bldGraphic>
      <p:bldP spid="19" grpId="0"/>
      <p:bldP spid="21" grpId="0"/>
      <p:bldP spid="23" grpId="0"/>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09DD84-6943-46E2-A9B9-E1F0504C3AAA}"/>
              </a:ext>
            </a:extLst>
          </p:cNvPr>
          <p:cNvSpPr/>
          <p:nvPr/>
        </p:nvSpPr>
        <p:spPr>
          <a:xfrm rot="5400000">
            <a:off x="848903" y="-917734"/>
            <a:ext cx="5160192" cy="6962279"/>
          </a:xfrm>
          <a:prstGeom prst="rect">
            <a:avLst/>
          </a:prstGeom>
          <a:solidFill>
            <a:srgbClr val="FFA3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3" name="Rectangle 2">
            <a:extLst>
              <a:ext uri="{FF2B5EF4-FFF2-40B4-BE49-F238E27FC236}">
                <a16:creationId xmlns:a16="http://schemas.microsoft.com/office/drawing/2014/main" id="{7D301470-9563-485B-A722-FB153DFA5A4E}"/>
              </a:ext>
            </a:extLst>
          </p:cNvPr>
          <p:cNvSpPr/>
          <p:nvPr/>
        </p:nvSpPr>
        <p:spPr>
          <a:xfrm rot="5400000">
            <a:off x="846159" y="-920479"/>
            <a:ext cx="5165680" cy="6962282"/>
          </a:xfrm>
          <a:prstGeom prst="rect">
            <a:avLst/>
          </a:prstGeom>
          <a:solidFill>
            <a:srgbClr val="43B0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4" name="Rectangle 3">
            <a:extLst>
              <a:ext uri="{FF2B5EF4-FFF2-40B4-BE49-F238E27FC236}">
                <a16:creationId xmlns:a16="http://schemas.microsoft.com/office/drawing/2014/main" id="{DC38FB2B-8EAF-4DDB-B4BD-979A1E6EF171}"/>
              </a:ext>
            </a:extLst>
          </p:cNvPr>
          <p:cNvSpPr/>
          <p:nvPr/>
        </p:nvSpPr>
        <p:spPr>
          <a:xfrm rot="5400000">
            <a:off x="846154" y="-920476"/>
            <a:ext cx="5165680" cy="6962279"/>
          </a:xfrm>
          <a:prstGeom prst="rect">
            <a:avLst/>
          </a:prstGeom>
          <a:solidFill>
            <a:srgbClr val="AB23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rgbClr val="AB2328"/>
              </a:solidFill>
            </a:endParaRPr>
          </a:p>
        </p:txBody>
      </p:sp>
      <p:sp>
        <p:nvSpPr>
          <p:cNvPr id="10" name="Rectangle 9">
            <a:extLst>
              <a:ext uri="{FF2B5EF4-FFF2-40B4-BE49-F238E27FC236}">
                <a16:creationId xmlns:a16="http://schemas.microsoft.com/office/drawing/2014/main" id="{1CAE632C-5E74-4329-A1AB-817DAC0003C2}"/>
              </a:ext>
            </a:extLst>
          </p:cNvPr>
          <p:cNvSpPr/>
          <p:nvPr/>
        </p:nvSpPr>
        <p:spPr>
          <a:xfrm>
            <a:off x="271728" y="2730488"/>
            <a:ext cx="6265880" cy="584775"/>
          </a:xfrm>
          <a:prstGeom prst="rect">
            <a:avLst/>
          </a:prstGeom>
        </p:spPr>
        <p:txBody>
          <a:bodyPr wrap="square" anchor="t">
            <a:spAutoFit/>
          </a:bodyPr>
          <a:lstStyle/>
          <a:p>
            <a:pPr algn="ctr"/>
            <a:r>
              <a:rPr lang="en-US" sz="3200" b="1" dirty="0">
                <a:solidFill>
                  <a:schemeClr val="bg1"/>
                </a:solidFill>
                <a:ea typeface="Futura" panose="020B0602020204020303" pitchFamily="34" charset="-128"/>
                <a:cs typeface="Futura" panose="020B0602020204020303" pitchFamily="34" charset="-128"/>
              </a:rPr>
              <a:t>EXPOSURE</a:t>
            </a:r>
          </a:p>
        </p:txBody>
      </p:sp>
      <p:sp>
        <p:nvSpPr>
          <p:cNvPr id="11" name="Rectangle 10">
            <a:extLst>
              <a:ext uri="{FF2B5EF4-FFF2-40B4-BE49-F238E27FC236}">
                <a16:creationId xmlns:a16="http://schemas.microsoft.com/office/drawing/2014/main" id="{A5DA407B-C39A-43A6-9314-451F94231CEA}"/>
              </a:ext>
            </a:extLst>
          </p:cNvPr>
          <p:cNvSpPr/>
          <p:nvPr/>
        </p:nvSpPr>
        <p:spPr>
          <a:xfrm rot="5400000">
            <a:off x="2137567" y="-2200809"/>
            <a:ext cx="2582842" cy="6962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rgbClr val="AB2328"/>
              </a:solidFill>
            </a:endParaRPr>
          </a:p>
        </p:txBody>
      </p:sp>
      <p:sp>
        <p:nvSpPr>
          <p:cNvPr id="6" name="Rectangle 5">
            <a:extLst>
              <a:ext uri="{FF2B5EF4-FFF2-40B4-BE49-F238E27FC236}">
                <a16:creationId xmlns:a16="http://schemas.microsoft.com/office/drawing/2014/main" id="{ACDEFB28-B5BC-4DA9-B450-21D0E06F05D2}"/>
              </a:ext>
            </a:extLst>
          </p:cNvPr>
          <p:cNvSpPr/>
          <p:nvPr/>
        </p:nvSpPr>
        <p:spPr>
          <a:xfrm>
            <a:off x="271728" y="1870444"/>
            <a:ext cx="6265880" cy="461665"/>
          </a:xfrm>
          <a:prstGeom prst="rect">
            <a:avLst/>
          </a:prstGeom>
        </p:spPr>
        <p:txBody>
          <a:bodyPr wrap="square" anchor="t">
            <a:spAutoFit/>
          </a:bodyPr>
          <a:lstStyle/>
          <a:p>
            <a:pPr algn="ctr"/>
            <a:r>
              <a:rPr lang="en-US" sz="2400" b="1" dirty="0">
                <a:solidFill>
                  <a:srgbClr val="C00000"/>
                </a:solidFill>
                <a:ea typeface="Futura" panose="020B0602020204020303" pitchFamily="34" charset="-128"/>
                <a:cs typeface="Futura" panose="020B0602020204020303" pitchFamily="34" charset="-128"/>
              </a:rPr>
              <a:t>Along with the issues came one key solution</a:t>
            </a:r>
          </a:p>
        </p:txBody>
      </p:sp>
    </p:spTree>
    <p:extLst>
      <p:ext uri="{BB962C8B-B14F-4D97-AF65-F5344CB8AC3E}">
        <p14:creationId xmlns:p14="http://schemas.microsoft.com/office/powerpoint/2010/main" val="24744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50" fill="hold"/>
                                        <p:tgtEl>
                                          <p:spTgt spid="3"/>
                                        </p:tgtEl>
                                        <p:attrNameLst>
                                          <p:attrName>ppt_x</p:attrName>
                                        </p:attrNameLst>
                                      </p:cBhvr>
                                      <p:tavLst>
                                        <p:tav tm="0">
                                          <p:val>
                                            <p:strVal val="#ppt_x"/>
                                          </p:val>
                                        </p:tav>
                                        <p:tav tm="100000">
                                          <p:val>
                                            <p:strVal val="#ppt_x"/>
                                          </p:val>
                                        </p:tav>
                                      </p:tavLst>
                                    </p:anim>
                                    <p:anim calcmode="lin" valueType="num">
                                      <p:cBhvr additive="base">
                                        <p:cTn id="12" dur="2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50" fill="hold"/>
                                        <p:tgtEl>
                                          <p:spTgt spid="4"/>
                                        </p:tgtEl>
                                        <p:attrNameLst>
                                          <p:attrName>ppt_x</p:attrName>
                                        </p:attrNameLst>
                                      </p:cBhvr>
                                      <p:tavLst>
                                        <p:tav tm="0">
                                          <p:val>
                                            <p:strVal val="#ppt_x"/>
                                          </p:val>
                                        </p:tav>
                                        <p:tav tm="100000">
                                          <p:val>
                                            <p:strVal val="#ppt_x"/>
                                          </p:val>
                                        </p:tav>
                                      </p:tavLst>
                                    </p:anim>
                                    <p:anim calcmode="lin" valueType="num">
                                      <p:cBhvr additive="base">
                                        <p:cTn id="16" dur="25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7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50" fill="hold"/>
                                        <p:tgtEl>
                                          <p:spTgt spid="11"/>
                                        </p:tgtEl>
                                        <p:attrNameLst>
                                          <p:attrName>ppt_x</p:attrName>
                                        </p:attrNameLst>
                                      </p:cBhvr>
                                      <p:tavLst>
                                        <p:tav tm="0">
                                          <p:val>
                                            <p:strVal val="#ppt_x"/>
                                          </p:val>
                                        </p:tav>
                                        <p:tav tm="100000">
                                          <p:val>
                                            <p:strVal val="#ppt_x"/>
                                          </p:val>
                                        </p:tav>
                                      </p:tavLst>
                                    </p:anim>
                                    <p:anim calcmode="lin" valueType="num">
                                      <p:cBhvr additive="base">
                                        <p:cTn id="20" dur="250" fill="hold"/>
                                        <p:tgtEl>
                                          <p:spTgt spid="11"/>
                                        </p:tgtEl>
                                        <p:attrNameLst>
                                          <p:attrName>ppt_y</p:attrName>
                                        </p:attrNameLst>
                                      </p:cBhvr>
                                      <p:tavLst>
                                        <p:tav tm="0">
                                          <p:val>
                                            <p:strVal val="0-#ppt_h/2"/>
                                          </p:val>
                                        </p:tav>
                                        <p:tav tm="100000">
                                          <p:val>
                                            <p:strVal val="#ppt_y"/>
                                          </p:val>
                                        </p:tav>
                                      </p:tavLst>
                                    </p:anim>
                                  </p:childTnLst>
                                </p:cTn>
                              </p:par>
                              <p:par>
                                <p:cTn id="21" presetID="10" presetClass="entr" presetSubtype="0"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p:bldP spid="11"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5243D3-1DF5-477C-93C8-CFC2E66F9B0C}"/>
              </a:ext>
            </a:extLst>
          </p:cNvPr>
          <p:cNvSpPr/>
          <p:nvPr/>
        </p:nvSpPr>
        <p:spPr>
          <a:xfrm rot="5400000">
            <a:off x="2798962" y="-2892222"/>
            <a:ext cx="1260081" cy="6962282"/>
          </a:xfrm>
          <a:prstGeom prst="rect">
            <a:avLst/>
          </a:prstGeom>
          <a:solidFill>
            <a:srgbClr val="5EB5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14" name="Rectangle 13">
            <a:extLst>
              <a:ext uri="{FF2B5EF4-FFF2-40B4-BE49-F238E27FC236}">
                <a16:creationId xmlns:a16="http://schemas.microsoft.com/office/drawing/2014/main" id="{B7E85857-40E8-460E-BA8C-FC6D7DF76A26}"/>
              </a:ext>
            </a:extLst>
          </p:cNvPr>
          <p:cNvSpPr/>
          <p:nvPr/>
        </p:nvSpPr>
        <p:spPr>
          <a:xfrm>
            <a:off x="302560" y="358086"/>
            <a:ext cx="6265880" cy="461665"/>
          </a:xfrm>
          <a:prstGeom prst="rect">
            <a:avLst/>
          </a:prstGeom>
        </p:spPr>
        <p:txBody>
          <a:bodyPr wrap="square" anchor="t">
            <a:spAutoFit/>
          </a:bodyPr>
          <a:lstStyle/>
          <a:p>
            <a:pPr algn="ctr"/>
            <a:r>
              <a:rPr lang="en-US" sz="2400" b="1" dirty="0">
                <a:solidFill>
                  <a:schemeClr val="bg1"/>
                </a:solidFill>
                <a:ea typeface="Futura" panose="020B0602020204020303" pitchFamily="34" charset="-128"/>
                <a:cs typeface="Futura" panose="020B0602020204020303" pitchFamily="34" charset="-128"/>
              </a:rPr>
              <a:t>EXPOSURE to Invention at a Young Age</a:t>
            </a:r>
          </a:p>
        </p:txBody>
      </p:sp>
      <p:graphicFrame>
        <p:nvGraphicFramePr>
          <p:cNvPr id="2" name="Object 1">
            <a:extLst>
              <a:ext uri="{FF2B5EF4-FFF2-40B4-BE49-F238E27FC236}">
                <a16:creationId xmlns:a16="http://schemas.microsoft.com/office/drawing/2014/main" id="{132FEC33-E884-4E51-BA69-E66B567C4255}"/>
              </a:ext>
            </a:extLst>
          </p:cNvPr>
          <p:cNvGraphicFramePr>
            <a:graphicFrameLocks noChangeAspect="1"/>
          </p:cNvGraphicFramePr>
          <p:nvPr>
            <p:extLst>
              <p:ext uri="{D42A27DB-BD31-4B8C-83A1-F6EECF244321}">
                <p14:modId xmlns:p14="http://schemas.microsoft.com/office/powerpoint/2010/main" val="1368237505"/>
              </p:ext>
            </p:extLst>
          </p:nvPr>
        </p:nvGraphicFramePr>
        <p:xfrm>
          <a:off x="-52138" y="1218960"/>
          <a:ext cx="1733680" cy="1730219"/>
        </p:xfrm>
        <a:graphic>
          <a:graphicData uri="http://schemas.openxmlformats.org/presentationml/2006/ole">
            <mc:AlternateContent xmlns:mc="http://schemas.openxmlformats.org/markup-compatibility/2006">
              <mc:Choice xmlns:v="urn:schemas-microsoft-com:vml" Requires="v">
                <p:oleObj spid="_x0000_s1706" r:id="rId4" imgW="6348960" imgH="6348960" progId="">
                  <p:embed/>
                </p:oleObj>
              </mc:Choice>
              <mc:Fallback>
                <p:oleObj r:id="rId4" imgW="6348960" imgH="6348960" progId="">
                  <p:embed/>
                  <p:pic>
                    <p:nvPicPr>
                      <p:cNvPr id="0" name=""/>
                      <p:cNvPicPr/>
                      <p:nvPr/>
                    </p:nvPicPr>
                    <p:blipFill>
                      <a:blip r:embed="rId5"/>
                      <a:stretch>
                        <a:fillRect/>
                      </a:stretch>
                    </p:blipFill>
                    <p:spPr>
                      <a:xfrm>
                        <a:off x="-52138" y="1218960"/>
                        <a:ext cx="1733680" cy="1730219"/>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69EE6FAC-56FD-4169-BF86-1354A6E0AA22}"/>
              </a:ext>
            </a:extLst>
          </p:cNvPr>
          <p:cNvGraphicFramePr>
            <a:graphicFrameLocks noChangeAspect="1"/>
          </p:cNvGraphicFramePr>
          <p:nvPr>
            <p:extLst>
              <p:ext uri="{D42A27DB-BD31-4B8C-83A1-F6EECF244321}">
                <p14:modId xmlns:p14="http://schemas.microsoft.com/office/powerpoint/2010/main" val="1398743286"/>
              </p:ext>
            </p:extLst>
          </p:nvPr>
        </p:nvGraphicFramePr>
        <p:xfrm>
          <a:off x="3415218" y="1218959"/>
          <a:ext cx="1733680" cy="1730219"/>
        </p:xfrm>
        <a:graphic>
          <a:graphicData uri="http://schemas.openxmlformats.org/presentationml/2006/ole">
            <mc:AlternateContent xmlns:mc="http://schemas.openxmlformats.org/markup-compatibility/2006">
              <mc:Choice xmlns:v="urn:schemas-microsoft-com:vml" Requires="v">
                <p:oleObj spid="_x0000_s1707" r:id="rId6" imgW="6348960" imgH="6348960" progId="">
                  <p:embed/>
                </p:oleObj>
              </mc:Choice>
              <mc:Fallback>
                <p:oleObj r:id="rId6" imgW="6348960" imgH="6348960" progId="">
                  <p:embed/>
                  <p:pic>
                    <p:nvPicPr>
                      <p:cNvPr id="0" name=""/>
                      <p:cNvPicPr/>
                      <p:nvPr/>
                    </p:nvPicPr>
                    <p:blipFill>
                      <a:blip r:embed="rId7"/>
                      <a:stretch>
                        <a:fillRect/>
                      </a:stretch>
                    </p:blipFill>
                    <p:spPr>
                      <a:xfrm>
                        <a:off x="3415218" y="1218959"/>
                        <a:ext cx="1733680" cy="1730219"/>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FCFD617-CC9B-4AD1-A714-AB190AF394C7}"/>
              </a:ext>
            </a:extLst>
          </p:cNvPr>
          <p:cNvGraphicFramePr>
            <a:graphicFrameLocks noChangeAspect="1"/>
          </p:cNvGraphicFramePr>
          <p:nvPr>
            <p:extLst>
              <p:ext uri="{D42A27DB-BD31-4B8C-83A1-F6EECF244321}">
                <p14:modId xmlns:p14="http://schemas.microsoft.com/office/powerpoint/2010/main" val="3402164222"/>
              </p:ext>
            </p:extLst>
          </p:nvPr>
        </p:nvGraphicFramePr>
        <p:xfrm>
          <a:off x="5148901" y="2949179"/>
          <a:ext cx="1733680" cy="1730219"/>
        </p:xfrm>
        <a:graphic>
          <a:graphicData uri="http://schemas.openxmlformats.org/presentationml/2006/ole">
            <mc:AlternateContent xmlns:mc="http://schemas.openxmlformats.org/markup-compatibility/2006">
              <mc:Choice xmlns:v="urn:schemas-microsoft-com:vml" Requires="v">
                <p:oleObj spid="_x0000_s1708" r:id="rId8" imgW="6348960" imgH="6348960" progId="">
                  <p:embed/>
                </p:oleObj>
              </mc:Choice>
              <mc:Fallback>
                <p:oleObj r:id="rId8" imgW="6348960" imgH="6348960" progId="">
                  <p:embed/>
                  <p:pic>
                    <p:nvPicPr>
                      <p:cNvPr id="0" name=""/>
                      <p:cNvPicPr/>
                      <p:nvPr/>
                    </p:nvPicPr>
                    <p:blipFill>
                      <a:blip r:embed="rId9"/>
                      <a:stretch>
                        <a:fillRect/>
                      </a:stretch>
                    </p:blipFill>
                    <p:spPr>
                      <a:xfrm>
                        <a:off x="5148901" y="2949179"/>
                        <a:ext cx="1733680" cy="1730219"/>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01501C44-5981-473F-BE76-FD9BD9B59B8C}"/>
              </a:ext>
            </a:extLst>
          </p:cNvPr>
          <p:cNvGraphicFramePr>
            <a:graphicFrameLocks noChangeAspect="1"/>
          </p:cNvGraphicFramePr>
          <p:nvPr>
            <p:extLst>
              <p:ext uri="{D42A27DB-BD31-4B8C-83A1-F6EECF244321}">
                <p14:modId xmlns:p14="http://schemas.microsoft.com/office/powerpoint/2010/main" val="3774119363"/>
              </p:ext>
            </p:extLst>
          </p:nvPr>
        </p:nvGraphicFramePr>
        <p:xfrm>
          <a:off x="5148901" y="1218960"/>
          <a:ext cx="1733680" cy="1730219"/>
        </p:xfrm>
        <a:graphic>
          <a:graphicData uri="http://schemas.openxmlformats.org/presentationml/2006/ole">
            <mc:AlternateContent xmlns:mc="http://schemas.openxmlformats.org/markup-compatibility/2006">
              <mc:Choice xmlns:v="urn:schemas-microsoft-com:vml" Requires="v">
                <p:oleObj spid="_x0000_s1709" r:id="rId10" imgW="6348960" imgH="6348960" progId="">
                  <p:embed/>
                </p:oleObj>
              </mc:Choice>
              <mc:Fallback>
                <p:oleObj r:id="rId10" imgW="6348960" imgH="6348960" progId="">
                  <p:embed/>
                  <p:pic>
                    <p:nvPicPr>
                      <p:cNvPr id="0" name=""/>
                      <p:cNvPicPr/>
                      <p:nvPr/>
                    </p:nvPicPr>
                    <p:blipFill>
                      <a:blip r:embed="rId11"/>
                      <a:stretch>
                        <a:fillRect/>
                      </a:stretch>
                    </p:blipFill>
                    <p:spPr>
                      <a:xfrm>
                        <a:off x="5148901" y="1218960"/>
                        <a:ext cx="1733680" cy="173021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3FC3363F-7673-4DC4-8239-14285A39268D}"/>
              </a:ext>
            </a:extLst>
          </p:cNvPr>
          <p:cNvGraphicFramePr>
            <a:graphicFrameLocks noChangeAspect="1"/>
          </p:cNvGraphicFramePr>
          <p:nvPr>
            <p:extLst>
              <p:ext uri="{D42A27DB-BD31-4B8C-83A1-F6EECF244321}">
                <p14:modId xmlns:p14="http://schemas.microsoft.com/office/powerpoint/2010/main" val="314717805"/>
              </p:ext>
            </p:extLst>
          </p:nvPr>
        </p:nvGraphicFramePr>
        <p:xfrm>
          <a:off x="1681542" y="2949179"/>
          <a:ext cx="1733680" cy="1730219"/>
        </p:xfrm>
        <a:graphic>
          <a:graphicData uri="http://schemas.openxmlformats.org/presentationml/2006/ole">
            <mc:AlternateContent xmlns:mc="http://schemas.openxmlformats.org/markup-compatibility/2006">
              <mc:Choice xmlns:v="urn:schemas-microsoft-com:vml" Requires="v">
                <p:oleObj spid="_x0000_s1710" r:id="rId12" imgW="6348960" imgH="6348960" progId="">
                  <p:embed/>
                </p:oleObj>
              </mc:Choice>
              <mc:Fallback>
                <p:oleObj r:id="rId12" imgW="6348960" imgH="6348960" progId="">
                  <p:embed/>
                  <p:pic>
                    <p:nvPicPr>
                      <p:cNvPr id="0" name=""/>
                      <p:cNvPicPr/>
                      <p:nvPr/>
                    </p:nvPicPr>
                    <p:blipFill>
                      <a:blip r:embed="rId13"/>
                      <a:stretch>
                        <a:fillRect/>
                      </a:stretch>
                    </p:blipFill>
                    <p:spPr>
                      <a:xfrm>
                        <a:off x="1681542" y="2949179"/>
                        <a:ext cx="1733680" cy="173021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FC66989-4D84-46C0-AB57-A8F1D5A1D018}"/>
              </a:ext>
            </a:extLst>
          </p:cNvPr>
          <p:cNvGraphicFramePr>
            <a:graphicFrameLocks noChangeAspect="1"/>
          </p:cNvGraphicFramePr>
          <p:nvPr>
            <p:extLst>
              <p:ext uri="{D42A27DB-BD31-4B8C-83A1-F6EECF244321}">
                <p14:modId xmlns:p14="http://schemas.microsoft.com/office/powerpoint/2010/main" val="2173175173"/>
              </p:ext>
            </p:extLst>
          </p:nvPr>
        </p:nvGraphicFramePr>
        <p:xfrm>
          <a:off x="3415221" y="2949179"/>
          <a:ext cx="1733680" cy="1730219"/>
        </p:xfrm>
        <a:graphic>
          <a:graphicData uri="http://schemas.openxmlformats.org/presentationml/2006/ole">
            <mc:AlternateContent xmlns:mc="http://schemas.openxmlformats.org/markup-compatibility/2006">
              <mc:Choice xmlns:v="urn:schemas-microsoft-com:vml" Requires="v">
                <p:oleObj spid="_x0000_s1711" r:id="rId14" imgW="6348960" imgH="6348960" progId="">
                  <p:embed/>
                </p:oleObj>
              </mc:Choice>
              <mc:Fallback>
                <p:oleObj r:id="rId14" imgW="6348960" imgH="6348960" progId="">
                  <p:embed/>
                  <p:pic>
                    <p:nvPicPr>
                      <p:cNvPr id="0" name=""/>
                      <p:cNvPicPr/>
                      <p:nvPr/>
                    </p:nvPicPr>
                    <p:blipFill>
                      <a:blip r:embed="rId15"/>
                      <a:stretch>
                        <a:fillRect/>
                      </a:stretch>
                    </p:blipFill>
                    <p:spPr>
                      <a:xfrm>
                        <a:off x="3415221" y="2949179"/>
                        <a:ext cx="1733680" cy="173021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08DBAFC-5B1D-4A97-9268-9C29C210FB00}"/>
              </a:ext>
            </a:extLst>
          </p:cNvPr>
          <p:cNvGraphicFramePr>
            <a:graphicFrameLocks noChangeAspect="1"/>
          </p:cNvGraphicFramePr>
          <p:nvPr>
            <p:extLst>
              <p:ext uri="{D42A27DB-BD31-4B8C-83A1-F6EECF244321}">
                <p14:modId xmlns:p14="http://schemas.microsoft.com/office/powerpoint/2010/main" val="1594870403"/>
              </p:ext>
            </p:extLst>
          </p:nvPr>
        </p:nvGraphicFramePr>
        <p:xfrm>
          <a:off x="-52138" y="2949179"/>
          <a:ext cx="1733680" cy="1730219"/>
        </p:xfrm>
        <a:graphic>
          <a:graphicData uri="http://schemas.openxmlformats.org/presentationml/2006/ole">
            <mc:AlternateContent xmlns:mc="http://schemas.openxmlformats.org/markup-compatibility/2006">
              <mc:Choice xmlns:v="urn:schemas-microsoft-com:vml" Requires="v">
                <p:oleObj spid="_x0000_s1712" r:id="rId16" imgW="6348960" imgH="6348960" progId="">
                  <p:embed/>
                </p:oleObj>
              </mc:Choice>
              <mc:Fallback>
                <p:oleObj r:id="rId16" imgW="6348960" imgH="6348960" progId="">
                  <p:embed/>
                  <p:pic>
                    <p:nvPicPr>
                      <p:cNvPr id="0" name=""/>
                      <p:cNvPicPr/>
                      <p:nvPr/>
                    </p:nvPicPr>
                    <p:blipFill>
                      <a:blip r:embed="rId17"/>
                      <a:stretch>
                        <a:fillRect/>
                      </a:stretch>
                    </p:blipFill>
                    <p:spPr>
                      <a:xfrm>
                        <a:off x="-52138" y="2949179"/>
                        <a:ext cx="1733680" cy="173021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0C8C71B-E0B7-4DB0-A272-1CE9E8A409B1}"/>
              </a:ext>
            </a:extLst>
          </p:cNvPr>
          <p:cNvGraphicFramePr>
            <a:graphicFrameLocks noChangeAspect="1"/>
          </p:cNvGraphicFramePr>
          <p:nvPr>
            <p:extLst>
              <p:ext uri="{D42A27DB-BD31-4B8C-83A1-F6EECF244321}">
                <p14:modId xmlns:p14="http://schemas.microsoft.com/office/powerpoint/2010/main" val="1914313726"/>
              </p:ext>
            </p:extLst>
          </p:nvPr>
        </p:nvGraphicFramePr>
        <p:xfrm>
          <a:off x="1681542" y="1218960"/>
          <a:ext cx="1733680" cy="1730219"/>
        </p:xfrm>
        <a:graphic>
          <a:graphicData uri="http://schemas.openxmlformats.org/presentationml/2006/ole">
            <mc:AlternateContent xmlns:mc="http://schemas.openxmlformats.org/markup-compatibility/2006">
              <mc:Choice xmlns:v="urn:schemas-microsoft-com:vml" Requires="v">
                <p:oleObj spid="_x0000_s1713" r:id="rId18" imgW="6348960" imgH="6348960" progId="">
                  <p:embed/>
                </p:oleObj>
              </mc:Choice>
              <mc:Fallback>
                <p:oleObj r:id="rId18" imgW="6348960" imgH="6348960" progId="">
                  <p:embed/>
                  <p:pic>
                    <p:nvPicPr>
                      <p:cNvPr id="0" name=""/>
                      <p:cNvPicPr/>
                      <p:nvPr/>
                    </p:nvPicPr>
                    <p:blipFill>
                      <a:blip r:embed="rId19"/>
                      <a:stretch>
                        <a:fillRect/>
                      </a:stretch>
                    </p:blipFill>
                    <p:spPr>
                      <a:xfrm>
                        <a:off x="1681542" y="1218960"/>
                        <a:ext cx="1733680" cy="1730219"/>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F58EE656-1142-483C-AC70-61E71C30A881}"/>
              </a:ext>
            </a:extLst>
          </p:cNvPr>
          <p:cNvSpPr/>
          <p:nvPr/>
        </p:nvSpPr>
        <p:spPr>
          <a:xfrm rot="5400000">
            <a:off x="3196953" y="1430309"/>
            <a:ext cx="464103" cy="6962282"/>
          </a:xfrm>
          <a:prstGeom prst="rect">
            <a:avLst/>
          </a:prstGeom>
          <a:solidFill>
            <a:srgbClr val="5EB5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Tree>
    <p:extLst>
      <p:ext uri="{BB962C8B-B14F-4D97-AF65-F5344CB8AC3E}">
        <p14:creationId xmlns:p14="http://schemas.microsoft.com/office/powerpoint/2010/main" val="233546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EEE1EA8-AF4B-48DC-8EE3-FAC3E70ED7F4}"/>
              </a:ext>
            </a:extLst>
          </p:cNvPr>
          <p:cNvPicPr>
            <a:picLocks noChangeAspect="1"/>
          </p:cNvPicPr>
          <p:nvPr/>
        </p:nvPicPr>
        <p:blipFill>
          <a:blip r:embed="rId3"/>
          <a:stretch>
            <a:fillRect/>
          </a:stretch>
        </p:blipFill>
        <p:spPr>
          <a:xfrm>
            <a:off x="3427539" y="611548"/>
            <a:ext cx="3427539" cy="2285026"/>
          </a:xfrm>
          <a:prstGeom prst="rect">
            <a:avLst/>
          </a:prstGeom>
        </p:spPr>
      </p:pic>
      <p:pic>
        <p:nvPicPr>
          <p:cNvPr id="3" name="Picture 2">
            <a:extLst>
              <a:ext uri="{FF2B5EF4-FFF2-40B4-BE49-F238E27FC236}">
                <a16:creationId xmlns:a16="http://schemas.microsoft.com/office/drawing/2014/main" id="{741C0161-D332-471E-9FDA-1171A0FBD8A6}"/>
              </a:ext>
            </a:extLst>
          </p:cNvPr>
          <p:cNvPicPr>
            <a:picLocks noChangeAspect="1"/>
          </p:cNvPicPr>
          <p:nvPr/>
        </p:nvPicPr>
        <p:blipFill rotWithShape="1">
          <a:blip r:embed="rId4"/>
          <a:srcRect l="5236" r="22093"/>
          <a:stretch/>
        </p:blipFill>
        <p:spPr>
          <a:xfrm>
            <a:off x="3343276" y="600127"/>
            <a:ext cx="3534662" cy="3237186"/>
          </a:xfrm>
          <a:prstGeom prst="rect">
            <a:avLst/>
          </a:prstGeom>
        </p:spPr>
      </p:pic>
      <p:pic>
        <p:nvPicPr>
          <p:cNvPr id="14" name="Picture 13">
            <a:extLst>
              <a:ext uri="{FF2B5EF4-FFF2-40B4-BE49-F238E27FC236}">
                <a16:creationId xmlns:a16="http://schemas.microsoft.com/office/drawing/2014/main" id="{F755DE6F-10AD-44D5-9032-01BB463B1EF1}"/>
              </a:ext>
            </a:extLst>
          </p:cNvPr>
          <p:cNvPicPr>
            <a:picLocks noChangeAspect="1"/>
          </p:cNvPicPr>
          <p:nvPr/>
        </p:nvPicPr>
        <p:blipFill>
          <a:blip r:embed="rId5"/>
          <a:stretch>
            <a:fillRect/>
          </a:stretch>
        </p:blipFill>
        <p:spPr>
          <a:xfrm>
            <a:off x="0" y="2888954"/>
            <a:ext cx="3428029" cy="2285026"/>
          </a:xfrm>
          <a:prstGeom prst="rect">
            <a:avLst/>
          </a:prstGeom>
        </p:spPr>
      </p:pic>
      <p:pic>
        <p:nvPicPr>
          <p:cNvPr id="16" name="Picture 15">
            <a:extLst>
              <a:ext uri="{FF2B5EF4-FFF2-40B4-BE49-F238E27FC236}">
                <a16:creationId xmlns:a16="http://schemas.microsoft.com/office/drawing/2014/main" id="{56840638-061D-4681-8916-FEBB2D563080}"/>
              </a:ext>
            </a:extLst>
          </p:cNvPr>
          <p:cNvPicPr>
            <a:picLocks noChangeAspect="1"/>
          </p:cNvPicPr>
          <p:nvPr/>
        </p:nvPicPr>
        <p:blipFill>
          <a:blip r:embed="rId6"/>
          <a:stretch>
            <a:fillRect/>
          </a:stretch>
        </p:blipFill>
        <p:spPr>
          <a:xfrm>
            <a:off x="3427539" y="2883078"/>
            <a:ext cx="3427539" cy="2273601"/>
          </a:xfrm>
          <a:prstGeom prst="rect">
            <a:avLst/>
          </a:prstGeom>
        </p:spPr>
      </p:pic>
      <p:pic>
        <p:nvPicPr>
          <p:cNvPr id="18" name="Picture 17">
            <a:extLst>
              <a:ext uri="{FF2B5EF4-FFF2-40B4-BE49-F238E27FC236}">
                <a16:creationId xmlns:a16="http://schemas.microsoft.com/office/drawing/2014/main" id="{7121AB4E-835A-4FAB-91B2-810C23808B74}"/>
              </a:ext>
            </a:extLst>
          </p:cNvPr>
          <p:cNvPicPr>
            <a:picLocks noChangeAspect="1"/>
          </p:cNvPicPr>
          <p:nvPr/>
        </p:nvPicPr>
        <p:blipFill>
          <a:blip r:embed="rId7"/>
          <a:stretch>
            <a:fillRect/>
          </a:stretch>
        </p:blipFill>
        <p:spPr>
          <a:xfrm>
            <a:off x="0" y="612827"/>
            <a:ext cx="3427539" cy="2285026"/>
          </a:xfrm>
          <a:prstGeom prst="rect">
            <a:avLst/>
          </a:prstGeom>
        </p:spPr>
      </p:pic>
      <p:sp>
        <p:nvSpPr>
          <p:cNvPr id="4" name="Rectangle 3">
            <a:extLst>
              <a:ext uri="{FF2B5EF4-FFF2-40B4-BE49-F238E27FC236}">
                <a16:creationId xmlns:a16="http://schemas.microsoft.com/office/drawing/2014/main" id="{E2BBDD6E-04BC-42E2-A1D7-59DF3D2917BB}"/>
              </a:ext>
            </a:extLst>
          </p:cNvPr>
          <p:cNvSpPr/>
          <p:nvPr/>
        </p:nvSpPr>
        <p:spPr>
          <a:xfrm rot="5400000">
            <a:off x="3036773" y="-3105602"/>
            <a:ext cx="784455" cy="6962279"/>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rgbClr val="0070C0"/>
              </a:solidFill>
            </a:endParaRPr>
          </a:p>
        </p:txBody>
      </p:sp>
      <p:sp>
        <p:nvSpPr>
          <p:cNvPr id="9" name="Rectangle 8">
            <a:extLst>
              <a:ext uri="{FF2B5EF4-FFF2-40B4-BE49-F238E27FC236}">
                <a16:creationId xmlns:a16="http://schemas.microsoft.com/office/drawing/2014/main" id="{4AAC6C83-A53D-440B-B759-74397D1A7C73}"/>
              </a:ext>
            </a:extLst>
          </p:cNvPr>
          <p:cNvSpPr/>
          <p:nvPr/>
        </p:nvSpPr>
        <p:spPr>
          <a:xfrm>
            <a:off x="302560" y="148035"/>
            <a:ext cx="6265880" cy="461665"/>
          </a:xfrm>
          <a:prstGeom prst="rect">
            <a:avLst/>
          </a:prstGeom>
        </p:spPr>
        <p:txBody>
          <a:bodyPr wrap="square" anchor="t">
            <a:spAutoFit/>
          </a:bodyPr>
          <a:lstStyle/>
          <a:p>
            <a:pPr algn="ctr"/>
            <a:r>
              <a:rPr lang="en-US" sz="2400" b="1" dirty="0">
                <a:solidFill>
                  <a:schemeClr val="bg1"/>
                </a:solidFill>
                <a:ea typeface="Futura" panose="020B0602020204020303" pitchFamily="34" charset="-128"/>
                <a:cs typeface="Futura" panose="020B0602020204020303" pitchFamily="34" charset="-128"/>
              </a:rPr>
              <a:t>EXPOSURE to Innovators </a:t>
            </a:r>
          </a:p>
        </p:txBody>
      </p:sp>
      <p:pic>
        <p:nvPicPr>
          <p:cNvPr id="10" name="Picture 9">
            <a:extLst>
              <a:ext uri="{FF2B5EF4-FFF2-40B4-BE49-F238E27FC236}">
                <a16:creationId xmlns:a16="http://schemas.microsoft.com/office/drawing/2014/main" id="{572AA728-9E73-42C6-B4B4-3D8614093B53}"/>
              </a:ext>
            </a:extLst>
          </p:cNvPr>
          <p:cNvPicPr>
            <a:picLocks noChangeAspect="1"/>
          </p:cNvPicPr>
          <p:nvPr/>
        </p:nvPicPr>
        <p:blipFill>
          <a:blip r:embed="rId3"/>
          <a:stretch>
            <a:fillRect/>
          </a:stretch>
        </p:blipFill>
        <p:spPr>
          <a:xfrm>
            <a:off x="-490" y="774425"/>
            <a:ext cx="3428519" cy="2160487"/>
          </a:xfrm>
          <a:prstGeom prst="rect">
            <a:avLst/>
          </a:prstGeom>
        </p:spPr>
      </p:pic>
    </p:spTree>
    <p:extLst>
      <p:ext uri="{BB962C8B-B14F-4D97-AF65-F5344CB8AC3E}">
        <p14:creationId xmlns:p14="http://schemas.microsoft.com/office/powerpoint/2010/main" val="5474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76FB93-60F4-4314-9726-1B74FA439DAB}"/>
              </a:ext>
            </a:extLst>
          </p:cNvPr>
          <p:cNvPicPr>
            <a:picLocks noChangeAspect="1"/>
          </p:cNvPicPr>
          <p:nvPr/>
        </p:nvPicPr>
        <p:blipFill rotWithShape="1">
          <a:blip r:embed="rId3"/>
          <a:srcRect l="75229" t="13059" r="3089" b="47314"/>
          <a:stretch/>
        </p:blipFill>
        <p:spPr>
          <a:xfrm>
            <a:off x="88901" y="714199"/>
            <a:ext cx="1385552" cy="1638563"/>
          </a:xfrm>
          <a:prstGeom prst="rect">
            <a:avLst/>
          </a:prstGeom>
        </p:spPr>
      </p:pic>
      <p:sp>
        <p:nvSpPr>
          <p:cNvPr id="4" name="Rectangle 3">
            <a:extLst>
              <a:ext uri="{FF2B5EF4-FFF2-40B4-BE49-F238E27FC236}">
                <a16:creationId xmlns:a16="http://schemas.microsoft.com/office/drawing/2014/main" id="{4473999C-450A-4E73-81DA-9352FD23ED04}"/>
              </a:ext>
            </a:extLst>
          </p:cNvPr>
          <p:cNvSpPr/>
          <p:nvPr/>
        </p:nvSpPr>
        <p:spPr>
          <a:xfrm rot="5400000">
            <a:off x="3036773" y="-3105602"/>
            <a:ext cx="784455" cy="6962279"/>
          </a:xfrm>
          <a:prstGeom prst="rect">
            <a:avLst/>
          </a:prstGeom>
          <a:solidFill>
            <a:srgbClr val="FFA3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5" name="Rectangle 4">
            <a:extLst>
              <a:ext uri="{FF2B5EF4-FFF2-40B4-BE49-F238E27FC236}">
                <a16:creationId xmlns:a16="http://schemas.microsoft.com/office/drawing/2014/main" id="{C593C16C-8C90-4CB5-B45F-91F75107A42A}"/>
              </a:ext>
            </a:extLst>
          </p:cNvPr>
          <p:cNvSpPr/>
          <p:nvPr/>
        </p:nvSpPr>
        <p:spPr>
          <a:xfrm rot="5400000">
            <a:off x="3034032" y="-3108348"/>
            <a:ext cx="789942" cy="6962282"/>
          </a:xfrm>
          <a:prstGeom prst="rect">
            <a:avLst/>
          </a:prstGeom>
          <a:solidFill>
            <a:srgbClr val="43B0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6" name="Rectangle 5">
            <a:extLst>
              <a:ext uri="{FF2B5EF4-FFF2-40B4-BE49-F238E27FC236}">
                <a16:creationId xmlns:a16="http://schemas.microsoft.com/office/drawing/2014/main" id="{4C252F3C-B569-4F12-9C70-BB2039A3D7F8}"/>
              </a:ext>
            </a:extLst>
          </p:cNvPr>
          <p:cNvSpPr/>
          <p:nvPr/>
        </p:nvSpPr>
        <p:spPr>
          <a:xfrm rot="5400000">
            <a:off x="3034030" y="-3108345"/>
            <a:ext cx="789941" cy="6962279"/>
          </a:xfrm>
          <a:prstGeom prst="rect">
            <a:avLst/>
          </a:prstGeom>
          <a:solidFill>
            <a:srgbClr val="AB23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rgbClr val="AB2328"/>
              </a:solidFill>
            </a:endParaRPr>
          </a:p>
        </p:txBody>
      </p:sp>
      <p:sp>
        <p:nvSpPr>
          <p:cNvPr id="7" name="Rectangle 6">
            <a:extLst>
              <a:ext uri="{FF2B5EF4-FFF2-40B4-BE49-F238E27FC236}">
                <a16:creationId xmlns:a16="http://schemas.microsoft.com/office/drawing/2014/main" id="{9F831A3F-9CEF-4A84-B8C1-64AE24DA90BD}"/>
              </a:ext>
            </a:extLst>
          </p:cNvPr>
          <p:cNvSpPr/>
          <p:nvPr/>
        </p:nvSpPr>
        <p:spPr>
          <a:xfrm>
            <a:off x="302560" y="148035"/>
            <a:ext cx="6265880" cy="461665"/>
          </a:xfrm>
          <a:prstGeom prst="rect">
            <a:avLst/>
          </a:prstGeom>
        </p:spPr>
        <p:txBody>
          <a:bodyPr wrap="square" anchor="t">
            <a:spAutoFit/>
          </a:bodyPr>
          <a:lstStyle/>
          <a:p>
            <a:pPr algn="ctr"/>
            <a:r>
              <a:rPr lang="en-US" sz="2400" b="1" dirty="0">
                <a:solidFill>
                  <a:schemeClr val="bg1"/>
                </a:solidFill>
                <a:ea typeface="Futura" panose="020B0602020204020303" pitchFamily="34" charset="-128"/>
                <a:cs typeface="Futura" panose="020B0602020204020303" pitchFamily="34" charset="-128"/>
              </a:rPr>
              <a:t>EXPOSURE that is Relatable</a:t>
            </a:r>
          </a:p>
        </p:txBody>
      </p:sp>
      <p:pic>
        <p:nvPicPr>
          <p:cNvPr id="8" name="Picture 7">
            <a:extLst>
              <a:ext uri="{FF2B5EF4-FFF2-40B4-BE49-F238E27FC236}">
                <a16:creationId xmlns:a16="http://schemas.microsoft.com/office/drawing/2014/main" id="{BFA18450-699E-4A6C-85D5-8C30E1E09F75}"/>
              </a:ext>
            </a:extLst>
          </p:cNvPr>
          <p:cNvPicPr>
            <a:picLocks noChangeAspect="1"/>
          </p:cNvPicPr>
          <p:nvPr/>
        </p:nvPicPr>
        <p:blipFill>
          <a:blip r:embed="rId4"/>
          <a:stretch>
            <a:fillRect/>
          </a:stretch>
        </p:blipFill>
        <p:spPr>
          <a:xfrm>
            <a:off x="-1335192" y="2221483"/>
            <a:ext cx="3899643" cy="3899643"/>
          </a:xfrm>
          <a:prstGeom prst="rect">
            <a:avLst/>
          </a:prstGeom>
        </p:spPr>
      </p:pic>
      <p:pic>
        <p:nvPicPr>
          <p:cNvPr id="11" name="Picture 10">
            <a:extLst>
              <a:ext uri="{FF2B5EF4-FFF2-40B4-BE49-F238E27FC236}">
                <a16:creationId xmlns:a16="http://schemas.microsoft.com/office/drawing/2014/main" id="{990044A7-3450-4CA1-AF34-A3F1D1E88A9B}"/>
              </a:ext>
            </a:extLst>
          </p:cNvPr>
          <p:cNvPicPr>
            <a:picLocks noChangeAspect="1"/>
          </p:cNvPicPr>
          <p:nvPr/>
        </p:nvPicPr>
        <p:blipFill>
          <a:blip r:embed="rId5"/>
          <a:stretch>
            <a:fillRect/>
          </a:stretch>
        </p:blipFill>
        <p:spPr>
          <a:xfrm>
            <a:off x="2334256" y="1579685"/>
            <a:ext cx="3899643" cy="3899643"/>
          </a:xfrm>
          <a:prstGeom prst="rect">
            <a:avLst/>
          </a:prstGeom>
        </p:spPr>
      </p:pic>
      <p:pic>
        <p:nvPicPr>
          <p:cNvPr id="13" name="Picture 12">
            <a:extLst>
              <a:ext uri="{FF2B5EF4-FFF2-40B4-BE49-F238E27FC236}">
                <a16:creationId xmlns:a16="http://schemas.microsoft.com/office/drawing/2014/main" id="{0DB1D8E5-482A-4253-953D-207F20B9F16C}"/>
              </a:ext>
            </a:extLst>
          </p:cNvPr>
          <p:cNvPicPr>
            <a:picLocks noChangeAspect="1"/>
          </p:cNvPicPr>
          <p:nvPr/>
        </p:nvPicPr>
        <p:blipFill>
          <a:blip r:embed="rId6"/>
          <a:stretch>
            <a:fillRect/>
          </a:stretch>
        </p:blipFill>
        <p:spPr>
          <a:xfrm>
            <a:off x="4315883" y="2142549"/>
            <a:ext cx="3597772" cy="3597772"/>
          </a:xfrm>
          <a:prstGeom prst="rect">
            <a:avLst/>
          </a:prstGeom>
        </p:spPr>
      </p:pic>
      <p:pic>
        <p:nvPicPr>
          <p:cNvPr id="17" name="Picture 16">
            <a:extLst>
              <a:ext uri="{FF2B5EF4-FFF2-40B4-BE49-F238E27FC236}">
                <a16:creationId xmlns:a16="http://schemas.microsoft.com/office/drawing/2014/main" id="{F40AF91F-2556-4FEA-975A-A9D58ACBE814}"/>
              </a:ext>
            </a:extLst>
          </p:cNvPr>
          <p:cNvPicPr>
            <a:picLocks noChangeAspect="1"/>
          </p:cNvPicPr>
          <p:nvPr/>
        </p:nvPicPr>
        <p:blipFill>
          <a:blip r:embed="rId7"/>
          <a:stretch>
            <a:fillRect/>
          </a:stretch>
        </p:blipFill>
        <p:spPr>
          <a:xfrm>
            <a:off x="478436" y="1776999"/>
            <a:ext cx="3899643" cy="3899643"/>
          </a:xfrm>
          <a:prstGeom prst="rect">
            <a:avLst/>
          </a:prstGeom>
        </p:spPr>
      </p:pic>
      <p:pic>
        <p:nvPicPr>
          <p:cNvPr id="19" name="Picture 18">
            <a:extLst>
              <a:ext uri="{FF2B5EF4-FFF2-40B4-BE49-F238E27FC236}">
                <a16:creationId xmlns:a16="http://schemas.microsoft.com/office/drawing/2014/main" id="{EC283C4A-9412-43E7-8E62-843F94E31476}"/>
              </a:ext>
            </a:extLst>
          </p:cNvPr>
          <p:cNvPicPr>
            <a:picLocks noChangeAspect="1"/>
          </p:cNvPicPr>
          <p:nvPr/>
        </p:nvPicPr>
        <p:blipFill>
          <a:blip r:embed="rId8"/>
          <a:stretch>
            <a:fillRect/>
          </a:stretch>
        </p:blipFill>
        <p:spPr>
          <a:xfrm>
            <a:off x="3556218" y="2023282"/>
            <a:ext cx="3629249" cy="3629249"/>
          </a:xfrm>
          <a:prstGeom prst="rect">
            <a:avLst/>
          </a:prstGeom>
        </p:spPr>
      </p:pic>
      <p:pic>
        <p:nvPicPr>
          <p:cNvPr id="3" name="Picture 2">
            <a:extLst>
              <a:ext uri="{FF2B5EF4-FFF2-40B4-BE49-F238E27FC236}">
                <a16:creationId xmlns:a16="http://schemas.microsoft.com/office/drawing/2014/main" id="{4ADCFB8C-40EE-498D-8E1E-3129A27F66D5}"/>
              </a:ext>
            </a:extLst>
          </p:cNvPr>
          <p:cNvPicPr>
            <a:picLocks noChangeAspect="1"/>
          </p:cNvPicPr>
          <p:nvPr/>
        </p:nvPicPr>
        <p:blipFill>
          <a:blip r:embed="rId9"/>
          <a:stretch>
            <a:fillRect/>
          </a:stretch>
        </p:blipFill>
        <p:spPr>
          <a:xfrm>
            <a:off x="634793" y="2282999"/>
            <a:ext cx="5933647" cy="4850500"/>
          </a:xfrm>
          <a:prstGeom prst="rect">
            <a:avLst/>
          </a:prstGeom>
        </p:spPr>
      </p:pic>
      <p:pic>
        <p:nvPicPr>
          <p:cNvPr id="15" name="Picture 14">
            <a:extLst>
              <a:ext uri="{FF2B5EF4-FFF2-40B4-BE49-F238E27FC236}">
                <a16:creationId xmlns:a16="http://schemas.microsoft.com/office/drawing/2014/main" id="{138A1448-D13E-4D5E-842B-447213BFF578}"/>
              </a:ext>
            </a:extLst>
          </p:cNvPr>
          <p:cNvPicPr>
            <a:picLocks noChangeAspect="1"/>
          </p:cNvPicPr>
          <p:nvPr/>
        </p:nvPicPr>
        <p:blipFill>
          <a:blip r:embed="rId10"/>
          <a:stretch>
            <a:fillRect/>
          </a:stretch>
        </p:blipFill>
        <p:spPr>
          <a:xfrm>
            <a:off x="4378079" y="2939567"/>
            <a:ext cx="3715818" cy="3715818"/>
          </a:xfrm>
          <a:prstGeom prst="rect">
            <a:avLst/>
          </a:prstGeom>
        </p:spPr>
      </p:pic>
      <p:pic>
        <p:nvPicPr>
          <p:cNvPr id="21" name="Picture 20">
            <a:extLst>
              <a:ext uri="{FF2B5EF4-FFF2-40B4-BE49-F238E27FC236}">
                <a16:creationId xmlns:a16="http://schemas.microsoft.com/office/drawing/2014/main" id="{92DB5A51-FC5F-4161-9B97-3087B09DCF66}"/>
              </a:ext>
            </a:extLst>
          </p:cNvPr>
          <p:cNvPicPr>
            <a:picLocks noChangeAspect="1"/>
          </p:cNvPicPr>
          <p:nvPr/>
        </p:nvPicPr>
        <p:blipFill>
          <a:blip r:embed="rId11"/>
          <a:stretch>
            <a:fillRect/>
          </a:stretch>
        </p:blipFill>
        <p:spPr>
          <a:xfrm>
            <a:off x="-917157" y="3032851"/>
            <a:ext cx="3899643" cy="3899643"/>
          </a:xfrm>
          <a:prstGeom prst="rect">
            <a:avLst/>
          </a:prstGeom>
        </p:spPr>
      </p:pic>
    </p:spTree>
    <p:extLst>
      <p:ext uri="{BB962C8B-B14F-4D97-AF65-F5344CB8AC3E}">
        <p14:creationId xmlns:p14="http://schemas.microsoft.com/office/powerpoint/2010/main" val="16840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9991</TotalTime>
  <Words>1276</Words>
  <Application>Microsoft Office PowerPoint</Application>
  <PresentationFormat>Custom</PresentationFormat>
  <Paragraphs>152</Paragraphs>
  <Slides>15</Slides>
  <Notes>15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15</vt:i4>
      </vt:variant>
    </vt:vector>
  </HeadingPairs>
  <TitlesOfParts>
    <vt:vector size="21" baseType="lpstr">
      <vt:lpstr>Arial</vt:lpstr>
      <vt:lpstr>Calibri</vt:lpstr>
      <vt:lpstr>Calibri Light</vt:lpstr>
      <vt:lpstr>Futura</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Diehl</dc:creator>
  <cp:lastModifiedBy>Tiffany Thompson</cp:lastModifiedBy>
  <cp:revision>774</cp:revision>
  <cp:lastPrinted>2018-01-31T13:50:50Z</cp:lastPrinted>
  <dcterms:created xsi:type="dcterms:W3CDTF">2017-09-06T19:16:10Z</dcterms:created>
  <dcterms:modified xsi:type="dcterms:W3CDTF">2018-02-27T13:31:08Z</dcterms:modified>
</cp:coreProperties>
</file>